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EFCA"/>
          </a:solidFill>
        </a:fill>
      </a:tcStyle>
    </a:wholeTbl>
    <a:band2H>
      <a:tcTxStyle/>
      <a:tcStyle>
        <a:tcBdr/>
        <a:fill>
          <a:solidFill>
            <a:srgbClr val="FFF7E6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381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D308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D308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D308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/>
    <p:restoredTop sz="94595"/>
  </p:normalViewPr>
  <p:slideViewPr>
    <p:cSldViewPr snapToGrid="0" snapToObjects="1">
      <p:cViewPr varScale="1">
        <p:scale>
          <a:sx n="96" d="100"/>
          <a:sy n="96" d="100"/>
        </p:scale>
        <p:origin x="18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Повторное использование частоты в пределах данного географического района позволяет обеспечить намного большее количество одновременных соединений, чем простое разделение частотного спектра.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VLR (Visitor Location Register). VLR является элементом системы коммутации сетей 2G и 3G. Как правило, один VLR соответствует одному MSC. Служит для хранения данных всех активных абонентов.</a:t>
            </a:r>
          </a:p>
          <a:p>
            <a:pPr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MSC (Mobile Switching Center) - коммутатор мобильных сетей связи 1G и 2G. </a:t>
            </a:r>
          </a:p>
          <a:p>
            <a:pPr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HLR (Home Location Register) – домашний регистр местоположения. HLR входит в состав NSS (Система коммутации) сетей 2G и 3G и представляет собой большую базу данных, с очень маленьким откликом на запрос и предназначен для хранения абонентских данных. (Текущее месторасположение, uid).</a:t>
            </a:r>
          </a:p>
          <a:p>
            <a:pPr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SGSN (Serving GPRS Support Node) - узел обслуживания абонентов пакетной сети передачи данных сетей GSM и UMTS для технологий GPRS, EDGE, HDPA.</a:t>
            </a:r>
          </a:p>
          <a:p>
            <a:pPr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GGSN (Gateway GPRS Support Node) – шлюзовой узел поддержки GPRS. GGSN является аналогом G-MSC для пакетной сети и служит для передачи пакетных данных во внешние сети, такие как Интернет для сетей сотовой связи стандартов GSM, UMTS, LTE.</a:t>
            </a:r>
          </a:p>
          <a:p>
            <a:pPr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RNC (Radio Network Controller) – контроллер сети радиодоступа системы UMTS. Он является центральным элементом подсистемы базовых станций и выполняет большую часть функций: контроль радиоресурсов, шифрование, установление соединений через подсистему базовых станций, распределение ресурсов между абонентами и др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Базовые станции используют 48 В.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Радиорелейная связь осуществляется как правило между стационарными объектами.</a:t>
            </a:r>
          </a:p>
          <a:p>
            <a:pPr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300-3000 МГц</a:t>
            </a:r>
          </a:p>
          <a:p>
            <a:pPr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Современные радиорелейные линии связи способны обеспечить передачу больших объёмов информации от базовых станций 2G, 3G и 4G к основным элементам опорной сети сотовой связи.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Shape 14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7" name="Shape 14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Анализ радиопокрытия начинают с вычисления энергетического бюджета, или максимально допустимых потерь на линии (МДП)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Группа"/>
          <p:cNvGrpSpPr/>
          <p:nvPr/>
        </p:nvGrpSpPr>
        <p:grpSpPr>
          <a:xfrm>
            <a:off x="-215266" y="-215900"/>
            <a:ext cx="9574214" cy="7289800"/>
            <a:chOff x="0" y="0"/>
            <a:chExt cx="9574212" cy="7289800"/>
          </a:xfrm>
        </p:grpSpPr>
        <p:sp>
          <p:nvSpPr>
            <p:cNvPr id="58" name="Линия"/>
            <p:cNvSpPr/>
            <p:nvPr/>
          </p:nvSpPr>
          <p:spPr>
            <a:xfrm>
              <a:off x="46609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Линия"/>
            <p:cNvSpPr/>
            <p:nvPr/>
          </p:nvSpPr>
          <p:spPr>
            <a:xfrm flipH="1">
              <a:off x="0" y="5052377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" name="Линия"/>
            <p:cNvSpPr/>
            <p:nvPr/>
          </p:nvSpPr>
          <p:spPr>
            <a:xfrm flipH="1">
              <a:off x="0" y="3553777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" name="Линия"/>
            <p:cNvSpPr/>
            <p:nvPr/>
          </p:nvSpPr>
          <p:spPr>
            <a:xfrm flipH="1">
              <a:off x="0" y="6957377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" name="Линия"/>
            <p:cNvSpPr/>
            <p:nvPr/>
          </p:nvSpPr>
          <p:spPr>
            <a:xfrm flipH="1">
              <a:off x="0" y="6452552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" name="Линия"/>
            <p:cNvSpPr/>
            <p:nvPr/>
          </p:nvSpPr>
          <p:spPr>
            <a:xfrm flipH="1">
              <a:off x="0" y="3642677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" name="Линия"/>
            <p:cNvSpPr/>
            <p:nvPr/>
          </p:nvSpPr>
          <p:spPr>
            <a:xfrm flipH="1">
              <a:off x="0" y="2345689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" name="Линия"/>
            <p:cNvSpPr/>
            <p:nvPr/>
          </p:nvSpPr>
          <p:spPr>
            <a:xfrm>
              <a:off x="469265" y="0"/>
              <a:ext cx="1" cy="17938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" name="Линия"/>
            <p:cNvSpPr/>
            <p:nvPr/>
          </p:nvSpPr>
          <p:spPr>
            <a:xfrm>
              <a:off x="910844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" name="Линия"/>
            <p:cNvSpPr/>
            <p:nvPr/>
          </p:nvSpPr>
          <p:spPr>
            <a:xfrm>
              <a:off x="9108440" y="0"/>
              <a:ext cx="1" cy="17938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" name="Линия"/>
            <p:cNvSpPr/>
            <p:nvPr/>
          </p:nvSpPr>
          <p:spPr>
            <a:xfrm flipH="1">
              <a:off x="9394825" y="5052377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" name="Линия"/>
            <p:cNvSpPr/>
            <p:nvPr/>
          </p:nvSpPr>
          <p:spPr>
            <a:xfrm flipH="1">
              <a:off x="9394825" y="3553777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" name="Линия"/>
            <p:cNvSpPr/>
            <p:nvPr/>
          </p:nvSpPr>
          <p:spPr>
            <a:xfrm flipH="1">
              <a:off x="9394825" y="6957377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" name="Линия"/>
            <p:cNvSpPr/>
            <p:nvPr/>
          </p:nvSpPr>
          <p:spPr>
            <a:xfrm flipH="1">
              <a:off x="9394825" y="6452552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" name="Линия"/>
            <p:cNvSpPr/>
            <p:nvPr/>
          </p:nvSpPr>
          <p:spPr>
            <a:xfrm flipH="1">
              <a:off x="9394825" y="3642677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" name="Линия"/>
            <p:cNvSpPr/>
            <p:nvPr/>
          </p:nvSpPr>
          <p:spPr>
            <a:xfrm flipH="1">
              <a:off x="9394825" y="2345689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" name="Линия"/>
            <p:cNvSpPr/>
            <p:nvPr/>
          </p:nvSpPr>
          <p:spPr>
            <a:xfrm>
              <a:off x="910844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78" name="Группа"/>
          <p:cNvGrpSpPr/>
          <p:nvPr/>
        </p:nvGrpSpPr>
        <p:grpSpPr>
          <a:xfrm>
            <a:off x="1474787" y="6894512"/>
            <a:ext cx="287338" cy="234862"/>
            <a:chOff x="0" y="0"/>
            <a:chExt cx="287337" cy="234860"/>
          </a:xfrm>
        </p:grpSpPr>
        <p:sp>
          <p:nvSpPr>
            <p:cNvPr id="76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rgbClr val="FFD308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" name="R 255 G 211 B 8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sz="600" b="1">
                  <a:solidFill>
                    <a:srgbClr val="FFFFFF"/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rgbClr val="FFFFFF"/>
                  </a:solidFill>
                </a:rPr>
                <a:t>R 255 G 211 B 8</a:t>
              </a:r>
            </a:p>
          </p:txBody>
        </p:sp>
      </p:grpSp>
      <p:grpSp>
        <p:nvGrpSpPr>
          <p:cNvPr id="81" name="Группа"/>
          <p:cNvGrpSpPr/>
          <p:nvPr/>
        </p:nvGrpSpPr>
        <p:grpSpPr>
          <a:xfrm>
            <a:off x="1835150" y="6894512"/>
            <a:ext cx="287338" cy="234862"/>
            <a:chOff x="0" y="0"/>
            <a:chExt cx="287337" cy="234860"/>
          </a:xfrm>
        </p:grpSpPr>
        <p:sp>
          <p:nvSpPr>
            <p:cNvPr id="79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rgbClr val="FFAF00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" name="R 255 G 175 B 0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sz="600" b="1">
                  <a:solidFill>
                    <a:srgbClr val="FFFFFF"/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rgbClr val="FFFFFF"/>
                  </a:solidFill>
                </a:rPr>
                <a:t>R 255 G 175 B 0</a:t>
              </a:r>
            </a:p>
          </p:txBody>
        </p:sp>
      </p:grpSp>
      <p:grpSp>
        <p:nvGrpSpPr>
          <p:cNvPr id="84" name="Группа"/>
          <p:cNvGrpSpPr/>
          <p:nvPr/>
        </p:nvGrpSpPr>
        <p:grpSpPr>
          <a:xfrm>
            <a:off x="2195512" y="6894512"/>
            <a:ext cx="287338" cy="234862"/>
            <a:chOff x="0" y="0"/>
            <a:chExt cx="287337" cy="234860"/>
          </a:xfrm>
        </p:grpSpPr>
        <p:sp>
          <p:nvSpPr>
            <p:cNvPr id="82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rgbClr val="7F22A2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" name="R 127 G 16  B 162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762000">
                <a:spcBef>
                  <a:spcPts val="100"/>
                </a:spcBef>
              </a:pPr>
              <a:r>
                <a:rPr sz="600" b="1">
                  <a:solidFill>
                    <a:srgbClr val="FFFFFF"/>
                  </a:solidFill>
                </a:rPr>
                <a:t>R 127 G 16 </a:t>
              </a:r>
              <a:br>
                <a:rPr sz="600" b="1">
                  <a:solidFill>
                    <a:srgbClr val="FFFFFF"/>
                  </a:solidFill>
                </a:rPr>
              </a:br>
              <a:r>
                <a:rPr sz="600" b="1">
                  <a:solidFill>
                    <a:srgbClr val="FFFFFF"/>
                  </a:solidFill>
                </a:rPr>
                <a:t>B 162</a:t>
              </a:r>
            </a:p>
          </p:txBody>
        </p:sp>
      </p:grpSp>
      <p:grpSp>
        <p:nvGrpSpPr>
          <p:cNvPr id="87" name="Группа"/>
          <p:cNvGrpSpPr/>
          <p:nvPr/>
        </p:nvGrpSpPr>
        <p:grpSpPr>
          <a:xfrm>
            <a:off x="4714875" y="6894512"/>
            <a:ext cx="287338" cy="234862"/>
            <a:chOff x="0" y="0"/>
            <a:chExt cx="287337" cy="234860"/>
          </a:xfrm>
        </p:grpSpPr>
        <p:sp>
          <p:nvSpPr>
            <p:cNvPr id="85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rgbClr val="A2A6AD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" name="R 163 G 166 B 173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sz="600" b="1">
                  <a:solidFill>
                    <a:srgbClr val="FFFFFF"/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rgbClr val="FFFFFF"/>
                  </a:solidFill>
                </a:rPr>
                <a:t>R 163 G 166 B 173</a:t>
              </a:r>
            </a:p>
          </p:txBody>
        </p:sp>
      </p:grpSp>
      <p:grpSp>
        <p:nvGrpSpPr>
          <p:cNvPr id="90" name="Группа"/>
          <p:cNvGrpSpPr/>
          <p:nvPr/>
        </p:nvGrpSpPr>
        <p:grpSpPr>
          <a:xfrm>
            <a:off x="4354512" y="6894512"/>
            <a:ext cx="287338" cy="234862"/>
            <a:chOff x="0" y="0"/>
            <a:chExt cx="287337" cy="234860"/>
          </a:xfrm>
        </p:grpSpPr>
        <p:sp>
          <p:nvSpPr>
            <p:cNvPr id="88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rgbClr val="89929B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" name="R 137 G 146 B 155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sz="600" b="1">
                  <a:solidFill>
                    <a:srgbClr val="FFFFFF"/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rgbClr val="FFFFFF"/>
                  </a:solidFill>
                </a:rPr>
                <a:t>R 137 G 146 B 155</a:t>
              </a:r>
            </a:p>
          </p:txBody>
        </p:sp>
      </p:grpSp>
      <p:grpSp>
        <p:nvGrpSpPr>
          <p:cNvPr id="93" name="Группа"/>
          <p:cNvGrpSpPr/>
          <p:nvPr/>
        </p:nvGrpSpPr>
        <p:grpSpPr>
          <a:xfrm>
            <a:off x="5075237" y="6894512"/>
            <a:ext cx="287338" cy="234862"/>
            <a:chOff x="0" y="0"/>
            <a:chExt cx="287337" cy="234860"/>
          </a:xfrm>
        </p:grpSpPr>
        <p:sp>
          <p:nvSpPr>
            <p:cNvPr id="91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rgbClr val="AF1833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" name="R 175 G 0  B 51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762000">
                <a:spcBef>
                  <a:spcPts val="100"/>
                </a:spcBef>
              </a:pPr>
              <a:r>
                <a:rPr sz="600" b="1">
                  <a:solidFill>
                    <a:srgbClr val="FFFFFF"/>
                  </a:solidFill>
                </a:rPr>
                <a:t>R 175 G 0 </a:t>
              </a:r>
              <a:br>
                <a:rPr sz="600" b="1">
                  <a:solidFill>
                    <a:srgbClr val="FFFFFF"/>
                  </a:solidFill>
                </a:rPr>
              </a:br>
              <a:r>
                <a:rPr sz="600" b="1">
                  <a:solidFill>
                    <a:srgbClr val="FFFFFF"/>
                  </a:solidFill>
                </a:rPr>
                <a:t>B 51</a:t>
              </a:r>
            </a:p>
          </p:txBody>
        </p:sp>
      </p:grpSp>
      <p:grpSp>
        <p:nvGrpSpPr>
          <p:cNvPr id="96" name="Группа"/>
          <p:cNvGrpSpPr/>
          <p:nvPr/>
        </p:nvGrpSpPr>
        <p:grpSpPr>
          <a:xfrm>
            <a:off x="5435600" y="6894512"/>
            <a:ext cx="287338" cy="234862"/>
            <a:chOff x="0" y="0"/>
            <a:chExt cx="287337" cy="234860"/>
          </a:xfrm>
        </p:grpSpPr>
        <p:sp>
          <p:nvSpPr>
            <p:cNvPr id="94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rgbClr val="34C333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" name="R 52  G 195 B 51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762000">
                <a:spcBef>
                  <a:spcPts val="100"/>
                </a:spcBef>
              </a:pPr>
              <a:r>
                <a:rPr sz="600" b="1">
                  <a:solidFill>
                    <a:srgbClr val="FFFFFF"/>
                  </a:solidFill>
                </a:rPr>
                <a:t>R 52 </a:t>
              </a:r>
              <a:br>
                <a:rPr sz="600" b="1">
                  <a:solidFill>
                    <a:srgbClr val="FFFFFF"/>
                  </a:solidFill>
                </a:rPr>
              </a:br>
              <a:r>
                <a:rPr sz="600" b="1">
                  <a:solidFill>
                    <a:srgbClr val="FFFFFF"/>
                  </a:solidFill>
                </a:rPr>
                <a:t>G 195 B 51</a:t>
              </a:r>
            </a:p>
          </p:txBody>
        </p:sp>
      </p:grpSp>
      <p:grpSp>
        <p:nvGrpSpPr>
          <p:cNvPr id="99" name="Группа"/>
          <p:cNvGrpSpPr/>
          <p:nvPr/>
        </p:nvGrpSpPr>
        <p:grpSpPr>
          <a:xfrm>
            <a:off x="3994150" y="6894512"/>
            <a:ext cx="287338" cy="234862"/>
            <a:chOff x="0" y="0"/>
            <a:chExt cx="287337" cy="234860"/>
          </a:xfrm>
        </p:grpSpPr>
        <p:sp>
          <p:nvSpPr>
            <p:cNvPr id="97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rgbClr val="000000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" name="R 0  G 0  B 0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762000">
                <a:spcBef>
                  <a:spcPts val="100"/>
                </a:spcBef>
              </a:pPr>
              <a:r>
                <a:rPr sz="600" b="1">
                  <a:solidFill>
                    <a:srgbClr val="FFFFFF"/>
                  </a:solidFill>
                </a:rPr>
                <a:t>R 0 </a:t>
              </a:r>
              <a:br>
                <a:rPr sz="600" b="1">
                  <a:solidFill>
                    <a:srgbClr val="FFFFFF"/>
                  </a:solidFill>
                </a:rPr>
              </a:br>
              <a:r>
                <a:rPr sz="600" b="1">
                  <a:solidFill>
                    <a:srgbClr val="FFFFFF"/>
                  </a:solidFill>
                </a:rPr>
                <a:t>G 0 </a:t>
              </a:r>
              <a:br>
                <a:rPr sz="600" b="1">
                  <a:solidFill>
                    <a:srgbClr val="FFFFFF"/>
                  </a:solidFill>
                </a:rPr>
              </a:br>
              <a:r>
                <a:rPr sz="600" b="1">
                  <a:solidFill>
                    <a:srgbClr val="FFFFFF"/>
                  </a:solidFill>
                </a:rPr>
                <a:t>B 0</a:t>
              </a:r>
            </a:p>
          </p:txBody>
        </p:sp>
      </p:grpSp>
      <p:grpSp>
        <p:nvGrpSpPr>
          <p:cNvPr id="102" name="Группа"/>
          <p:cNvGrpSpPr/>
          <p:nvPr/>
        </p:nvGrpSpPr>
        <p:grpSpPr>
          <a:xfrm>
            <a:off x="3635375" y="6894512"/>
            <a:ext cx="287338" cy="234862"/>
            <a:chOff x="0" y="0"/>
            <a:chExt cx="287337" cy="234860"/>
          </a:xfrm>
        </p:grpSpPr>
        <p:sp>
          <p:nvSpPr>
            <p:cNvPr id="100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R 255 G 255 B 255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sz="600" b="1">
                  <a:solidFill>
                    <a:srgbClr val="FFFFFF"/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rgbClr val="FFFFFF"/>
                  </a:solidFill>
                </a:rPr>
                <a:t>R 255 G 255 B 255</a:t>
              </a:r>
            </a:p>
          </p:txBody>
        </p:sp>
      </p:grpSp>
      <p:sp>
        <p:nvSpPr>
          <p:cNvPr id="103" name="Primary colours:"/>
          <p:cNvSpPr txBox="1"/>
          <p:nvPr/>
        </p:nvSpPr>
        <p:spPr>
          <a:xfrm>
            <a:off x="821580" y="6920706"/>
            <a:ext cx="61828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762000">
              <a:spcBef>
                <a:spcPts val="100"/>
              </a:spcBef>
              <a:defRPr sz="600" b="1">
                <a:solidFill>
                  <a:srgbClr val="FFFFFF"/>
                </a:solidFill>
              </a:defRPr>
            </a:lvl1pPr>
          </a:lstStyle>
          <a:p>
            <a:pPr>
              <a:defRPr sz="2400" b="0">
                <a:solidFill>
                  <a:srgbClr val="000000"/>
                </a:solidFill>
              </a:defRPr>
            </a:pPr>
            <a:r>
              <a:rPr sz="600" b="1">
                <a:solidFill>
                  <a:srgbClr val="FFFFFF"/>
                </a:solidFill>
              </a:rPr>
              <a:t>Primary colours:</a:t>
            </a:r>
          </a:p>
        </p:txBody>
      </p:sp>
      <p:sp>
        <p:nvSpPr>
          <p:cNvPr id="104" name="Supporting colours:"/>
          <p:cNvSpPr txBox="1"/>
          <p:nvPr/>
        </p:nvSpPr>
        <p:spPr>
          <a:xfrm>
            <a:off x="2846982" y="6920706"/>
            <a:ext cx="74076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762000">
              <a:spcBef>
                <a:spcPts val="100"/>
              </a:spcBef>
              <a:defRPr sz="600" b="1">
                <a:solidFill>
                  <a:srgbClr val="FFFFFF"/>
                </a:solidFill>
              </a:defRPr>
            </a:lvl1pPr>
          </a:lstStyle>
          <a:p>
            <a:pPr>
              <a:defRPr sz="2400" b="0">
                <a:solidFill>
                  <a:srgbClr val="000000"/>
                </a:solidFill>
              </a:defRPr>
            </a:pPr>
            <a:r>
              <a:rPr sz="600" b="1">
                <a:solidFill>
                  <a:srgbClr val="FFFFFF"/>
                </a:solidFill>
              </a:rPr>
              <a:t>Supporting colours:</a:t>
            </a:r>
          </a:p>
        </p:txBody>
      </p:sp>
      <p:sp>
        <p:nvSpPr>
          <p:cNvPr id="10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254000" y="419100"/>
            <a:ext cx="8634413" cy="2938463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Текст заголовка</a:t>
            </a:r>
          </a:p>
        </p:txBody>
      </p:sp>
      <p:sp>
        <p:nvSpPr>
          <p:cNvPr id="106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254000" y="3429000"/>
            <a:ext cx="8634413" cy="3119438"/>
          </a:xfrm>
          <a:prstGeom prst="rect">
            <a:avLst/>
          </a:prstGeom>
        </p:spPr>
        <p:txBody>
          <a:bodyPr/>
          <a:lstStyle>
            <a:lvl1pPr>
              <a:defRPr b="1"/>
            </a:lvl1pPr>
            <a:lvl2pPr marL="0" indent="1587">
              <a:buSzTx/>
              <a:buNone/>
              <a:defRPr b="1"/>
            </a:lvl2pPr>
            <a:lvl3pPr marL="0" indent="282575">
              <a:buSzTx/>
              <a:buNone/>
              <a:defRPr b="1"/>
            </a:lvl3pPr>
            <a:lvl4pPr marL="0" indent="563562">
              <a:buSzTx/>
              <a:buNone/>
              <a:defRPr b="1"/>
            </a:lvl4pPr>
            <a:lvl5pPr marL="0" indent="793750">
              <a:buSzTx/>
              <a:buNone/>
              <a:defRPr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553200" y="6040072"/>
            <a:ext cx="2133600" cy="264256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1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2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NSN-logo_PPT.jpg" descr="NSN-logo_PP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9075" y="6242050"/>
            <a:ext cx="1054100" cy="4460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7" name="Группа"/>
          <p:cNvGrpSpPr/>
          <p:nvPr/>
        </p:nvGrpSpPr>
        <p:grpSpPr>
          <a:xfrm>
            <a:off x="-215266" y="-215900"/>
            <a:ext cx="9574214" cy="7289800"/>
            <a:chOff x="0" y="0"/>
            <a:chExt cx="9574212" cy="7289800"/>
          </a:xfrm>
        </p:grpSpPr>
        <p:sp>
          <p:nvSpPr>
            <p:cNvPr id="131" name="Линия"/>
            <p:cNvSpPr/>
            <p:nvPr/>
          </p:nvSpPr>
          <p:spPr>
            <a:xfrm>
              <a:off x="46609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" name="Линия"/>
            <p:cNvSpPr/>
            <p:nvPr/>
          </p:nvSpPr>
          <p:spPr>
            <a:xfrm flipH="1">
              <a:off x="0" y="1412239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" name="Линия"/>
            <p:cNvSpPr/>
            <p:nvPr/>
          </p:nvSpPr>
          <p:spPr>
            <a:xfrm flipH="1">
              <a:off x="0" y="1267777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" name="Линия"/>
            <p:cNvSpPr/>
            <p:nvPr/>
          </p:nvSpPr>
          <p:spPr>
            <a:xfrm flipH="1">
              <a:off x="0" y="6957377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" name="Линия"/>
            <p:cNvSpPr/>
            <p:nvPr/>
          </p:nvSpPr>
          <p:spPr>
            <a:xfrm flipH="1">
              <a:off x="0" y="6452552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" name="Линия"/>
            <p:cNvSpPr/>
            <p:nvPr/>
          </p:nvSpPr>
          <p:spPr>
            <a:xfrm flipH="1">
              <a:off x="0" y="6308090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" name="Линия"/>
            <p:cNvSpPr/>
            <p:nvPr/>
          </p:nvSpPr>
          <p:spPr>
            <a:xfrm flipH="1">
              <a:off x="0" y="440690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" name="Линия"/>
            <p:cNvSpPr/>
            <p:nvPr/>
          </p:nvSpPr>
          <p:spPr>
            <a:xfrm>
              <a:off x="469265" y="0"/>
              <a:ext cx="1" cy="17938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" name="Линия"/>
            <p:cNvSpPr/>
            <p:nvPr/>
          </p:nvSpPr>
          <p:spPr>
            <a:xfrm>
              <a:off x="910844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" name="Линия"/>
            <p:cNvSpPr/>
            <p:nvPr/>
          </p:nvSpPr>
          <p:spPr>
            <a:xfrm>
              <a:off x="9108440" y="0"/>
              <a:ext cx="1" cy="17938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" name="Линия"/>
            <p:cNvSpPr/>
            <p:nvPr/>
          </p:nvSpPr>
          <p:spPr>
            <a:xfrm flipH="1">
              <a:off x="9394825" y="1412239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" name="Линия"/>
            <p:cNvSpPr/>
            <p:nvPr/>
          </p:nvSpPr>
          <p:spPr>
            <a:xfrm flipH="1">
              <a:off x="9394825" y="1267777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" name="Линия"/>
            <p:cNvSpPr/>
            <p:nvPr/>
          </p:nvSpPr>
          <p:spPr>
            <a:xfrm flipH="1">
              <a:off x="9394825" y="6957377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" name="Линия"/>
            <p:cNvSpPr/>
            <p:nvPr/>
          </p:nvSpPr>
          <p:spPr>
            <a:xfrm flipH="1">
              <a:off x="9394825" y="6452552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" name="Линия"/>
            <p:cNvSpPr/>
            <p:nvPr/>
          </p:nvSpPr>
          <p:spPr>
            <a:xfrm flipH="1">
              <a:off x="9394825" y="6308090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" name="Линия"/>
            <p:cNvSpPr/>
            <p:nvPr/>
          </p:nvSpPr>
          <p:spPr>
            <a:xfrm flipH="1">
              <a:off x="9394825" y="440690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77" name="Группа"/>
          <p:cNvGrpSpPr/>
          <p:nvPr/>
        </p:nvGrpSpPr>
        <p:grpSpPr>
          <a:xfrm>
            <a:off x="821580" y="6894512"/>
            <a:ext cx="4901358" cy="234862"/>
            <a:chOff x="0" y="0"/>
            <a:chExt cx="4901356" cy="234860"/>
          </a:xfrm>
        </p:grpSpPr>
        <p:grpSp>
          <p:nvGrpSpPr>
            <p:cNvPr id="150" name="Группа"/>
            <p:cNvGrpSpPr/>
            <p:nvPr/>
          </p:nvGrpSpPr>
          <p:grpSpPr>
            <a:xfrm>
              <a:off x="653206" y="0"/>
              <a:ext cx="287339" cy="234861"/>
              <a:chOff x="0" y="0"/>
              <a:chExt cx="287337" cy="234860"/>
            </a:xfrm>
          </p:grpSpPr>
          <p:sp>
            <p:nvSpPr>
              <p:cNvPr id="148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FFD308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9" name="R 255 G 211 B 8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rgbClr val="FFFFFF"/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rgbClr val="FFFFFF"/>
                    </a:solidFill>
                  </a:rPr>
                  <a:t>R 255 G 211 B 8</a:t>
                </a:r>
              </a:p>
            </p:txBody>
          </p:sp>
        </p:grpSp>
        <p:grpSp>
          <p:nvGrpSpPr>
            <p:cNvPr id="153" name="Группа"/>
            <p:cNvGrpSpPr/>
            <p:nvPr/>
          </p:nvGrpSpPr>
          <p:grpSpPr>
            <a:xfrm>
              <a:off x="1013569" y="0"/>
              <a:ext cx="287338" cy="234861"/>
              <a:chOff x="0" y="0"/>
              <a:chExt cx="287337" cy="234860"/>
            </a:xfrm>
          </p:grpSpPr>
          <p:sp>
            <p:nvSpPr>
              <p:cNvPr id="151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FFAF00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2" name="R 255 G 175 B 0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rgbClr val="FFFFFF"/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rgbClr val="FFFFFF"/>
                    </a:solidFill>
                  </a:rPr>
                  <a:t>R 255 G 175 B 0</a:t>
                </a:r>
              </a:p>
            </p:txBody>
          </p:sp>
        </p:grpSp>
        <p:grpSp>
          <p:nvGrpSpPr>
            <p:cNvPr id="156" name="Группа"/>
            <p:cNvGrpSpPr/>
            <p:nvPr/>
          </p:nvGrpSpPr>
          <p:grpSpPr>
            <a:xfrm>
              <a:off x="1373931" y="0"/>
              <a:ext cx="287339" cy="234861"/>
              <a:chOff x="0" y="0"/>
              <a:chExt cx="287337" cy="234860"/>
            </a:xfrm>
          </p:grpSpPr>
          <p:sp>
            <p:nvSpPr>
              <p:cNvPr id="154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7F22A2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5" name="R 127 G 16  B 162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rgbClr val="FFFFFF"/>
                    </a:solidFill>
                  </a:rPr>
                  <a:t>R 127 G 16 </a:t>
                </a:r>
                <a:br>
                  <a:rPr sz="600" b="1">
                    <a:solidFill>
                      <a:srgbClr val="FFFFFF"/>
                    </a:solidFill>
                  </a:rPr>
                </a:br>
                <a:r>
                  <a:rPr sz="600" b="1">
                    <a:solidFill>
                      <a:srgbClr val="FFFFFF"/>
                    </a:solidFill>
                  </a:rPr>
                  <a:t>B 162</a:t>
                </a:r>
              </a:p>
            </p:txBody>
          </p:sp>
        </p:grpSp>
        <p:grpSp>
          <p:nvGrpSpPr>
            <p:cNvPr id="159" name="Группа"/>
            <p:cNvGrpSpPr/>
            <p:nvPr/>
          </p:nvGrpSpPr>
          <p:grpSpPr>
            <a:xfrm>
              <a:off x="3893294" y="0"/>
              <a:ext cx="287338" cy="234861"/>
              <a:chOff x="0" y="0"/>
              <a:chExt cx="287337" cy="234860"/>
            </a:xfrm>
          </p:grpSpPr>
          <p:sp>
            <p:nvSpPr>
              <p:cNvPr id="157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A2A6AD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8" name="R 163 G 166 B 173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rgbClr val="FFFFFF"/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rgbClr val="FFFFFF"/>
                    </a:solidFill>
                  </a:rPr>
                  <a:t>R 163 G 166 B 173</a:t>
                </a:r>
              </a:p>
            </p:txBody>
          </p:sp>
        </p:grpSp>
        <p:grpSp>
          <p:nvGrpSpPr>
            <p:cNvPr id="162" name="Группа"/>
            <p:cNvGrpSpPr/>
            <p:nvPr/>
          </p:nvGrpSpPr>
          <p:grpSpPr>
            <a:xfrm>
              <a:off x="3532931" y="0"/>
              <a:ext cx="287339" cy="234861"/>
              <a:chOff x="0" y="0"/>
              <a:chExt cx="287337" cy="234860"/>
            </a:xfrm>
          </p:grpSpPr>
          <p:sp>
            <p:nvSpPr>
              <p:cNvPr id="160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89929B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1" name="R 137 G 146 B 155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rgbClr val="FFFFFF"/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rgbClr val="FFFFFF"/>
                    </a:solidFill>
                  </a:rPr>
                  <a:t>R 137 G 146 B 155</a:t>
                </a:r>
              </a:p>
            </p:txBody>
          </p:sp>
        </p:grpSp>
        <p:grpSp>
          <p:nvGrpSpPr>
            <p:cNvPr id="165" name="Группа"/>
            <p:cNvGrpSpPr/>
            <p:nvPr/>
          </p:nvGrpSpPr>
          <p:grpSpPr>
            <a:xfrm>
              <a:off x="4253656" y="0"/>
              <a:ext cx="287339" cy="234861"/>
              <a:chOff x="0" y="0"/>
              <a:chExt cx="287337" cy="234860"/>
            </a:xfrm>
          </p:grpSpPr>
          <p:sp>
            <p:nvSpPr>
              <p:cNvPr id="163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AF1833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4" name="R 175 G 0  B 51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rgbClr val="FFFFFF"/>
                    </a:solidFill>
                  </a:rPr>
                  <a:t>R 175 G 0 </a:t>
                </a:r>
                <a:br>
                  <a:rPr sz="600" b="1">
                    <a:solidFill>
                      <a:srgbClr val="FFFFFF"/>
                    </a:solidFill>
                  </a:rPr>
                </a:br>
                <a:r>
                  <a:rPr sz="600" b="1">
                    <a:solidFill>
                      <a:srgbClr val="FFFFFF"/>
                    </a:solidFill>
                  </a:rPr>
                  <a:t>B 51</a:t>
                </a:r>
              </a:p>
            </p:txBody>
          </p:sp>
        </p:grpSp>
        <p:grpSp>
          <p:nvGrpSpPr>
            <p:cNvPr id="168" name="Группа"/>
            <p:cNvGrpSpPr/>
            <p:nvPr/>
          </p:nvGrpSpPr>
          <p:grpSpPr>
            <a:xfrm>
              <a:off x="4614019" y="0"/>
              <a:ext cx="287338" cy="234861"/>
              <a:chOff x="0" y="0"/>
              <a:chExt cx="287337" cy="234860"/>
            </a:xfrm>
          </p:grpSpPr>
          <p:sp>
            <p:nvSpPr>
              <p:cNvPr id="166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34C333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7" name="R 52  G 195 B 51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rgbClr val="FFFFFF"/>
                    </a:solidFill>
                  </a:rPr>
                  <a:t>R 52 </a:t>
                </a:r>
                <a:br>
                  <a:rPr sz="600" b="1">
                    <a:solidFill>
                      <a:srgbClr val="FFFFFF"/>
                    </a:solidFill>
                  </a:rPr>
                </a:br>
                <a:r>
                  <a:rPr sz="600" b="1">
                    <a:solidFill>
                      <a:srgbClr val="FFFFFF"/>
                    </a:solidFill>
                  </a:rPr>
                  <a:t>G 195 B 51</a:t>
                </a:r>
              </a:p>
            </p:txBody>
          </p:sp>
        </p:grpSp>
        <p:grpSp>
          <p:nvGrpSpPr>
            <p:cNvPr id="171" name="Группа"/>
            <p:cNvGrpSpPr/>
            <p:nvPr/>
          </p:nvGrpSpPr>
          <p:grpSpPr>
            <a:xfrm>
              <a:off x="3172569" y="0"/>
              <a:ext cx="287338" cy="234861"/>
              <a:chOff x="0" y="0"/>
              <a:chExt cx="287337" cy="234860"/>
            </a:xfrm>
          </p:grpSpPr>
          <p:sp>
            <p:nvSpPr>
              <p:cNvPr id="169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0" name="R 0  G 0  B 0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rgbClr val="FFFFFF"/>
                    </a:solidFill>
                  </a:rPr>
                  <a:t>R 0 </a:t>
                </a:r>
                <a:br>
                  <a:rPr sz="600" b="1">
                    <a:solidFill>
                      <a:srgbClr val="FFFFFF"/>
                    </a:solidFill>
                  </a:rPr>
                </a:br>
                <a:r>
                  <a:rPr sz="600" b="1">
                    <a:solidFill>
                      <a:srgbClr val="FFFFFF"/>
                    </a:solidFill>
                  </a:rPr>
                  <a:t>G 0 </a:t>
                </a:r>
                <a:br>
                  <a:rPr sz="600" b="1">
                    <a:solidFill>
                      <a:srgbClr val="FFFFFF"/>
                    </a:solidFill>
                  </a:rPr>
                </a:br>
                <a:r>
                  <a:rPr sz="600" b="1">
                    <a:solidFill>
                      <a:srgbClr val="FFFFFF"/>
                    </a:solidFill>
                  </a:rPr>
                  <a:t>B 0</a:t>
                </a:r>
              </a:p>
            </p:txBody>
          </p:sp>
        </p:grpSp>
        <p:grpSp>
          <p:nvGrpSpPr>
            <p:cNvPr id="174" name="Группа"/>
            <p:cNvGrpSpPr/>
            <p:nvPr/>
          </p:nvGrpSpPr>
          <p:grpSpPr>
            <a:xfrm>
              <a:off x="2813794" y="0"/>
              <a:ext cx="287338" cy="234861"/>
              <a:chOff x="0" y="0"/>
              <a:chExt cx="287337" cy="234860"/>
            </a:xfrm>
          </p:grpSpPr>
          <p:sp>
            <p:nvSpPr>
              <p:cNvPr id="172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3" name="R 255 G 255 B 255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rgbClr val="FFFFFF"/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rgbClr val="FFFFFF"/>
                    </a:solidFill>
                  </a:rPr>
                  <a:t>R 255 G 255 B 255</a:t>
                </a:r>
              </a:p>
            </p:txBody>
          </p:sp>
        </p:grpSp>
        <p:sp>
          <p:nvSpPr>
            <p:cNvPr id="175" name="Primary colours:"/>
            <p:cNvSpPr txBox="1"/>
            <p:nvPr/>
          </p:nvSpPr>
          <p:spPr>
            <a:xfrm>
              <a:off x="0" y="26193"/>
              <a:ext cx="618282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r" defTabSz="762000">
                <a:spcBef>
                  <a:spcPts val="100"/>
                </a:spcBef>
                <a:defRPr sz="600" b="1">
                  <a:solidFill>
                    <a:srgbClr val="FFFFFF"/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rgbClr val="FFFFFF"/>
                  </a:solidFill>
                </a:rPr>
                <a:t>Primary colours:</a:t>
              </a:r>
            </a:p>
          </p:txBody>
        </p:sp>
        <p:sp>
          <p:nvSpPr>
            <p:cNvPr id="176" name="Supporting colours:"/>
            <p:cNvSpPr txBox="1"/>
            <p:nvPr/>
          </p:nvSpPr>
          <p:spPr>
            <a:xfrm>
              <a:off x="2025401" y="26193"/>
              <a:ext cx="740769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r" defTabSz="762000">
                <a:spcBef>
                  <a:spcPts val="100"/>
                </a:spcBef>
                <a:defRPr sz="600" b="1">
                  <a:solidFill>
                    <a:srgbClr val="FFFFFF"/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rgbClr val="FFFFFF"/>
                  </a:solidFill>
                </a:rPr>
                <a:t>Supporting colours:</a:t>
              </a:r>
            </a:p>
          </p:txBody>
        </p:sp>
      </p:grpSp>
      <p:sp>
        <p:nvSpPr>
          <p:cNvPr id="17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3GPP_TM.png" descr="3GPP_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1400" y="123825"/>
            <a:ext cx="1485900" cy="866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3GPP_backgrd2.jpg" descr="3GPP_backgrd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800" y="1884362"/>
            <a:ext cx="7924800" cy="4614863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755775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100000"/>
              </a:lnSpc>
              <a:defRPr sz="4000" i="1"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88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 lIns="44450" tIns="44450" rIns="44450" bIns="44450"/>
          <a:lstStyle>
            <a:lvl1pPr algn="ctr">
              <a:lnSpc>
                <a:spcPct val="100000"/>
              </a:lnSpc>
              <a:spcBef>
                <a:spcPts val="600"/>
              </a:spcBef>
              <a:defRPr sz="2800" b="1">
                <a:solidFill>
                  <a:srgbClr val="003399"/>
                </a:solidFill>
              </a:defRPr>
            </a:lvl1pPr>
            <a:lvl2pPr marL="0" indent="457200" algn="ctr">
              <a:lnSpc>
                <a:spcPct val="100000"/>
              </a:lnSpc>
              <a:spcBef>
                <a:spcPts val="600"/>
              </a:spcBef>
              <a:buSzTx/>
              <a:buNone/>
              <a:defRPr sz="2800" b="1">
                <a:solidFill>
                  <a:srgbClr val="003399"/>
                </a:solidFill>
              </a:defRPr>
            </a:lvl2pPr>
            <a:lvl3pPr marL="0" indent="914400" algn="ctr">
              <a:lnSpc>
                <a:spcPct val="100000"/>
              </a:lnSpc>
              <a:spcBef>
                <a:spcPts val="600"/>
              </a:spcBef>
              <a:buSzTx/>
              <a:buNone/>
              <a:defRPr sz="2800" b="1">
                <a:solidFill>
                  <a:srgbClr val="003399"/>
                </a:solidFill>
              </a:defRPr>
            </a:lvl3pPr>
            <a:lvl4pPr marL="0" indent="1371600" algn="ctr">
              <a:lnSpc>
                <a:spcPct val="100000"/>
              </a:lnSpc>
              <a:spcBef>
                <a:spcPts val="600"/>
              </a:spcBef>
              <a:buSzTx/>
              <a:buNone/>
              <a:defRPr sz="2800" b="1">
                <a:solidFill>
                  <a:srgbClr val="003399"/>
                </a:solidFill>
              </a:defRPr>
            </a:lvl4pPr>
            <a:lvl5pPr marL="0" indent="1828800" algn="ctr">
              <a:lnSpc>
                <a:spcPct val="100000"/>
              </a:lnSpc>
              <a:spcBef>
                <a:spcPts val="600"/>
              </a:spcBef>
              <a:buSzTx/>
              <a:buNone/>
              <a:defRPr sz="2800" b="1">
                <a:solidFill>
                  <a:srgbClr val="003399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8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8382000" y="6521450"/>
            <a:ext cx="762000" cy="313393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spcBef>
                <a:spcPts val="900"/>
              </a:spcBef>
              <a:defRPr sz="1600"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Группа"/>
          <p:cNvGrpSpPr/>
          <p:nvPr/>
        </p:nvGrpSpPr>
        <p:grpSpPr>
          <a:xfrm>
            <a:off x="-215266" y="-215900"/>
            <a:ext cx="9574214" cy="7289800"/>
            <a:chOff x="0" y="0"/>
            <a:chExt cx="9574212" cy="7289800"/>
          </a:xfrm>
        </p:grpSpPr>
        <p:sp>
          <p:nvSpPr>
            <p:cNvPr id="2" name="Линия"/>
            <p:cNvSpPr/>
            <p:nvPr/>
          </p:nvSpPr>
          <p:spPr>
            <a:xfrm>
              <a:off x="46609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" name="Линия"/>
            <p:cNvSpPr/>
            <p:nvPr/>
          </p:nvSpPr>
          <p:spPr>
            <a:xfrm flipH="1">
              <a:off x="0" y="1412239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" name="Линия"/>
            <p:cNvSpPr/>
            <p:nvPr/>
          </p:nvSpPr>
          <p:spPr>
            <a:xfrm flipH="1">
              <a:off x="0" y="1267777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" name="Линия"/>
            <p:cNvSpPr/>
            <p:nvPr/>
          </p:nvSpPr>
          <p:spPr>
            <a:xfrm flipH="1">
              <a:off x="0" y="6957377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" name="Линия"/>
            <p:cNvSpPr/>
            <p:nvPr/>
          </p:nvSpPr>
          <p:spPr>
            <a:xfrm flipH="1">
              <a:off x="0" y="6452552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" name="Линия"/>
            <p:cNvSpPr/>
            <p:nvPr/>
          </p:nvSpPr>
          <p:spPr>
            <a:xfrm flipH="1">
              <a:off x="0" y="6308090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" name="Линия"/>
            <p:cNvSpPr/>
            <p:nvPr/>
          </p:nvSpPr>
          <p:spPr>
            <a:xfrm flipH="1">
              <a:off x="0" y="440690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" name="Линия"/>
            <p:cNvSpPr/>
            <p:nvPr/>
          </p:nvSpPr>
          <p:spPr>
            <a:xfrm>
              <a:off x="469265" y="0"/>
              <a:ext cx="1" cy="17938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" name="Линия"/>
            <p:cNvSpPr/>
            <p:nvPr/>
          </p:nvSpPr>
          <p:spPr>
            <a:xfrm>
              <a:off x="910844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" name="Линия"/>
            <p:cNvSpPr/>
            <p:nvPr/>
          </p:nvSpPr>
          <p:spPr>
            <a:xfrm>
              <a:off x="9108440" y="0"/>
              <a:ext cx="1" cy="179388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" name="Линия"/>
            <p:cNvSpPr/>
            <p:nvPr/>
          </p:nvSpPr>
          <p:spPr>
            <a:xfrm flipH="1">
              <a:off x="9394825" y="1412239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" name="Линия"/>
            <p:cNvSpPr/>
            <p:nvPr/>
          </p:nvSpPr>
          <p:spPr>
            <a:xfrm flipH="1">
              <a:off x="9394825" y="1267777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Линия"/>
            <p:cNvSpPr/>
            <p:nvPr/>
          </p:nvSpPr>
          <p:spPr>
            <a:xfrm flipH="1">
              <a:off x="9394825" y="6957377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" name="Линия"/>
            <p:cNvSpPr/>
            <p:nvPr/>
          </p:nvSpPr>
          <p:spPr>
            <a:xfrm flipH="1">
              <a:off x="9394825" y="6452552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" name="Линия"/>
            <p:cNvSpPr/>
            <p:nvPr/>
          </p:nvSpPr>
          <p:spPr>
            <a:xfrm flipH="1">
              <a:off x="9394825" y="6308090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Линия"/>
            <p:cNvSpPr/>
            <p:nvPr/>
          </p:nvSpPr>
          <p:spPr>
            <a:xfrm flipH="1">
              <a:off x="9394825" y="440690"/>
              <a:ext cx="179388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8" name="Группа"/>
          <p:cNvGrpSpPr/>
          <p:nvPr/>
        </p:nvGrpSpPr>
        <p:grpSpPr>
          <a:xfrm>
            <a:off x="821580" y="6894512"/>
            <a:ext cx="4901358" cy="234862"/>
            <a:chOff x="0" y="0"/>
            <a:chExt cx="4901356" cy="234860"/>
          </a:xfrm>
        </p:grpSpPr>
        <p:grpSp>
          <p:nvGrpSpPr>
            <p:cNvPr id="21" name="Группа"/>
            <p:cNvGrpSpPr/>
            <p:nvPr/>
          </p:nvGrpSpPr>
          <p:grpSpPr>
            <a:xfrm>
              <a:off x="653206" y="0"/>
              <a:ext cx="287339" cy="234861"/>
              <a:chOff x="0" y="0"/>
              <a:chExt cx="287337" cy="234860"/>
            </a:xfrm>
          </p:grpSpPr>
          <p:sp>
            <p:nvSpPr>
              <p:cNvPr id="19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FFD308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" name="R 255 G 211 B 8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rgbClr val="FFFFFF"/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rgbClr val="FFFFFF"/>
                    </a:solidFill>
                  </a:rPr>
                  <a:t>R 255 G 211 B 8</a:t>
                </a:r>
              </a:p>
            </p:txBody>
          </p:sp>
        </p:grpSp>
        <p:grpSp>
          <p:nvGrpSpPr>
            <p:cNvPr id="24" name="Группа"/>
            <p:cNvGrpSpPr/>
            <p:nvPr/>
          </p:nvGrpSpPr>
          <p:grpSpPr>
            <a:xfrm>
              <a:off x="1013569" y="0"/>
              <a:ext cx="287338" cy="234861"/>
              <a:chOff x="0" y="0"/>
              <a:chExt cx="287337" cy="234860"/>
            </a:xfrm>
          </p:grpSpPr>
          <p:sp>
            <p:nvSpPr>
              <p:cNvPr id="22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FFAF00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" name="R 255 G 175 B 0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rgbClr val="FFFFFF"/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rgbClr val="FFFFFF"/>
                    </a:solidFill>
                  </a:rPr>
                  <a:t>R 255 G 175 B 0</a:t>
                </a:r>
              </a:p>
            </p:txBody>
          </p:sp>
        </p:grpSp>
        <p:grpSp>
          <p:nvGrpSpPr>
            <p:cNvPr id="27" name="Группа"/>
            <p:cNvGrpSpPr/>
            <p:nvPr/>
          </p:nvGrpSpPr>
          <p:grpSpPr>
            <a:xfrm>
              <a:off x="1373931" y="0"/>
              <a:ext cx="287339" cy="234861"/>
              <a:chOff x="0" y="0"/>
              <a:chExt cx="287337" cy="234860"/>
            </a:xfrm>
          </p:grpSpPr>
          <p:sp>
            <p:nvSpPr>
              <p:cNvPr id="25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7F22A2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R 127 G 16  B 162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rgbClr val="FFFFFF"/>
                    </a:solidFill>
                  </a:rPr>
                  <a:t>R 127 G 16 </a:t>
                </a:r>
                <a:br>
                  <a:rPr sz="600" b="1">
                    <a:solidFill>
                      <a:srgbClr val="FFFFFF"/>
                    </a:solidFill>
                  </a:rPr>
                </a:br>
                <a:r>
                  <a:rPr sz="600" b="1">
                    <a:solidFill>
                      <a:srgbClr val="FFFFFF"/>
                    </a:solidFill>
                  </a:rPr>
                  <a:t>B 162</a:t>
                </a:r>
              </a:p>
            </p:txBody>
          </p:sp>
        </p:grpSp>
        <p:grpSp>
          <p:nvGrpSpPr>
            <p:cNvPr id="30" name="Группа"/>
            <p:cNvGrpSpPr/>
            <p:nvPr/>
          </p:nvGrpSpPr>
          <p:grpSpPr>
            <a:xfrm>
              <a:off x="3893294" y="0"/>
              <a:ext cx="287338" cy="234861"/>
              <a:chOff x="0" y="0"/>
              <a:chExt cx="287337" cy="234860"/>
            </a:xfrm>
          </p:grpSpPr>
          <p:sp>
            <p:nvSpPr>
              <p:cNvPr id="28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A2A6AD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" name="R 163 G 166 B 173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rgbClr val="FFFFFF"/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rgbClr val="FFFFFF"/>
                    </a:solidFill>
                  </a:rPr>
                  <a:t>R 163 G 166 B 173</a:t>
                </a:r>
              </a:p>
            </p:txBody>
          </p:sp>
        </p:grpSp>
        <p:grpSp>
          <p:nvGrpSpPr>
            <p:cNvPr id="33" name="Группа"/>
            <p:cNvGrpSpPr/>
            <p:nvPr/>
          </p:nvGrpSpPr>
          <p:grpSpPr>
            <a:xfrm>
              <a:off x="3532931" y="0"/>
              <a:ext cx="287339" cy="234861"/>
              <a:chOff x="0" y="0"/>
              <a:chExt cx="287337" cy="234860"/>
            </a:xfrm>
          </p:grpSpPr>
          <p:sp>
            <p:nvSpPr>
              <p:cNvPr id="31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89929B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" name="R 137 G 146 B 155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rgbClr val="FFFFFF"/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rgbClr val="FFFFFF"/>
                    </a:solidFill>
                  </a:rPr>
                  <a:t>R 137 G 146 B 155</a:t>
                </a:r>
              </a:p>
            </p:txBody>
          </p:sp>
        </p:grpSp>
        <p:grpSp>
          <p:nvGrpSpPr>
            <p:cNvPr id="36" name="Группа"/>
            <p:cNvGrpSpPr/>
            <p:nvPr/>
          </p:nvGrpSpPr>
          <p:grpSpPr>
            <a:xfrm>
              <a:off x="4253656" y="0"/>
              <a:ext cx="287339" cy="234861"/>
              <a:chOff x="0" y="0"/>
              <a:chExt cx="287337" cy="234860"/>
            </a:xfrm>
          </p:grpSpPr>
          <p:sp>
            <p:nvSpPr>
              <p:cNvPr id="34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AF1833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" name="R 175 G 0  B 51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rgbClr val="FFFFFF"/>
                    </a:solidFill>
                  </a:rPr>
                  <a:t>R 175 G 0 </a:t>
                </a:r>
                <a:br>
                  <a:rPr sz="600" b="1">
                    <a:solidFill>
                      <a:srgbClr val="FFFFFF"/>
                    </a:solidFill>
                  </a:rPr>
                </a:br>
                <a:r>
                  <a:rPr sz="600" b="1">
                    <a:solidFill>
                      <a:srgbClr val="FFFFFF"/>
                    </a:solidFill>
                  </a:rPr>
                  <a:t>B 51</a:t>
                </a:r>
              </a:p>
            </p:txBody>
          </p:sp>
        </p:grpSp>
        <p:grpSp>
          <p:nvGrpSpPr>
            <p:cNvPr id="39" name="Группа"/>
            <p:cNvGrpSpPr/>
            <p:nvPr/>
          </p:nvGrpSpPr>
          <p:grpSpPr>
            <a:xfrm>
              <a:off x="4614019" y="0"/>
              <a:ext cx="287338" cy="234861"/>
              <a:chOff x="0" y="0"/>
              <a:chExt cx="287337" cy="234860"/>
            </a:xfrm>
          </p:grpSpPr>
          <p:sp>
            <p:nvSpPr>
              <p:cNvPr id="37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34C333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" name="R 52  G 195 B 51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rgbClr val="FFFFFF"/>
                    </a:solidFill>
                  </a:rPr>
                  <a:t>R 52 </a:t>
                </a:r>
                <a:br>
                  <a:rPr sz="600" b="1">
                    <a:solidFill>
                      <a:srgbClr val="FFFFFF"/>
                    </a:solidFill>
                  </a:rPr>
                </a:br>
                <a:r>
                  <a:rPr sz="600" b="1">
                    <a:solidFill>
                      <a:srgbClr val="FFFFFF"/>
                    </a:solidFill>
                  </a:rPr>
                  <a:t>G 195 B 51</a:t>
                </a:r>
              </a:p>
            </p:txBody>
          </p:sp>
        </p:grpSp>
        <p:grpSp>
          <p:nvGrpSpPr>
            <p:cNvPr id="42" name="Группа"/>
            <p:cNvGrpSpPr/>
            <p:nvPr/>
          </p:nvGrpSpPr>
          <p:grpSpPr>
            <a:xfrm>
              <a:off x="3172569" y="0"/>
              <a:ext cx="287338" cy="234861"/>
              <a:chOff x="0" y="0"/>
              <a:chExt cx="287337" cy="234860"/>
            </a:xfrm>
          </p:grpSpPr>
          <p:sp>
            <p:nvSpPr>
              <p:cNvPr id="40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000000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" name="R 0  G 0  B 0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rgbClr val="FFFFFF"/>
                    </a:solidFill>
                  </a:rPr>
                  <a:t>R 0 </a:t>
                </a:r>
                <a:br>
                  <a:rPr sz="600" b="1">
                    <a:solidFill>
                      <a:srgbClr val="FFFFFF"/>
                    </a:solidFill>
                  </a:rPr>
                </a:br>
                <a:r>
                  <a:rPr sz="600" b="1">
                    <a:solidFill>
                      <a:srgbClr val="FFFFFF"/>
                    </a:solidFill>
                  </a:rPr>
                  <a:t>G 0 </a:t>
                </a:r>
                <a:br>
                  <a:rPr sz="600" b="1">
                    <a:solidFill>
                      <a:srgbClr val="FFFFFF"/>
                    </a:solidFill>
                  </a:rPr>
                </a:br>
                <a:r>
                  <a:rPr sz="600" b="1">
                    <a:solidFill>
                      <a:srgbClr val="FFFFFF"/>
                    </a:solidFill>
                  </a:rPr>
                  <a:t>B 0</a:t>
                </a:r>
              </a:p>
            </p:txBody>
          </p:sp>
        </p:grpSp>
        <p:grpSp>
          <p:nvGrpSpPr>
            <p:cNvPr id="45" name="Группа"/>
            <p:cNvGrpSpPr/>
            <p:nvPr/>
          </p:nvGrpSpPr>
          <p:grpSpPr>
            <a:xfrm>
              <a:off x="2813794" y="0"/>
              <a:ext cx="287338" cy="234861"/>
              <a:chOff x="0" y="0"/>
              <a:chExt cx="287337" cy="234860"/>
            </a:xfrm>
          </p:grpSpPr>
          <p:sp>
            <p:nvSpPr>
              <p:cNvPr id="43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" name="R 255 G 255 B 255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rgbClr val="FFFFFF"/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rgbClr val="FFFFFF"/>
                    </a:solidFill>
                  </a:rPr>
                  <a:t>R 255 G 255 B 255</a:t>
                </a:r>
              </a:p>
            </p:txBody>
          </p:sp>
        </p:grpSp>
        <p:sp>
          <p:nvSpPr>
            <p:cNvPr id="46" name="Primary colours:"/>
            <p:cNvSpPr txBox="1"/>
            <p:nvPr/>
          </p:nvSpPr>
          <p:spPr>
            <a:xfrm>
              <a:off x="0" y="26193"/>
              <a:ext cx="618282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r" defTabSz="762000">
                <a:spcBef>
                  <a:spcPts val="100"/>
                </a:spcBef>
                <a:defRPr sz="600" b="1">
                  <a:solidFill>
                    <a:srgbClr val="FFFFFF"/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rgbClr val="FFFFFF"/>
                  </a:solidFill>
                </a:rPr>
                <a:t>Primary colours:</a:t>
              </a:r>
            </a:p>
          </p:txBody>
        </p:sp>
        <p:sp>
          <p:nvSpPr>
            <p:cNvPr id="47" name="Supporting colours:"/>
            <p:cNvSpPr txBox="1"/>
            <p:nvPr/>
          </p:nvSpPr>
          <p:spPr>
            <a:xfrm>
              <a:off x="2025401" y="26193"/>
              <a:ext cx="740769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r" defTabSz="762000">
                <a:spcBef>
                  <a:spcPts val="100"/>
                </a:spcBef>
                <a:defRPr sz="600" b="1">
                  <a:solidFill>
                    <a:srgbClr val="FFFFFF"/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rgbClr val="FFFFFF"/>
                  </a:solidFill>
                </a:rPr>
                <a:t>Supporting colours:</a:t>
              </a:r>
            </a:p>
          </p:txBody>
        </p:sp>
      </p:grpSp>
      <p:sp>
        <p:nvSpPr>
          <p:cNvPr id="4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254000" y="225425"/>
            <a:ext cx="8634413" cy="97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Текст заголовка</a:t>
            </a:r>
          </a:p>
        </p:txBody>
      </p:sp>
      <p:sp>
        <p:nvSpPr>
          <p:cNvPr id="5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54000" y="6588125"/>
            <a:ext cx="2133600" cy="34562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1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254000" y="1196975"/>
            <a:ext cx="8639175" cy="5661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3pPr>
              <a:buChar char="–"/>
            </a:lvl3pPr>
            <a:lvl4pPr>
              <a:buChar char="▪"/>
            </a:lvl4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89929B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2286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89929B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4572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89929B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6858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89929B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9144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89929B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11430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89929B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3716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89929B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6002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89929B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89929B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91440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359304" marR="0" indent="-357716" algn="l" defTabSz="91440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7855" marR="0" indent="-335280" algn="l" defTabSz="91440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68362" marR="0" indent="-304800" algn="l" defTabSz="91440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136650" marR="0" indent="-342900" algn="l" defTabSz="91440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593850" marR="0" indent="-342900" algn="l" defTabSz="91440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2051050" marR="0" indent="-342900" algn="l" defTabSz="91440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2508250" marR="0" indent="-342900" algn="l" defTabSz="91440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2965450" marR="0" indent="-342900" algn="l" defTabSz="91440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2286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4572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6858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9144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11430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3716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6002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hyperlink" Target="http://habrahabr.ru/post/150225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habrahabr.ru/post/150225/" TargetMode="External"/><Relationship Id="rId3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Основные этапы развития беспроводных сетей связи"/>
          <p:cNvSpPr txBox="1">
            <a:spLocks noGrp="1"/>
          </p:cNvSpPr>
          <p:nvPr>
            <p:ph type="title"/>
          </p:nvPr>
        </p:nvSpPr>
        <p:spPr>
          <a:xfrm>
            <a:off x="142874" y="260350"/>
            <a:ext cx="9144002" cy="8270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999999"/>
                </a:solidFill>
              </a:defRPr>
            </a:lvl1pPr>
          </a:lstStyle>
          <a:p>
            <a:r>
              <a:t>Основные этапы развития беспроводных сетей связи</a:t>
            </a:r>
          </a:p>
        </p:txBody>
      </p:sp>
      <p:sp>
        <p:nvSpPr>
          <p:cNvPr id="199" name="Прямоугольник с закругленными углами"/>
          <p:cNvSpPr/>
          <p:nvPr/>
        </p:nvSpPr>
        <p:spPr>
          <a:xfrm>
            <a:off x="3783012" y="1138237"/>
            <a:ext cx="2922588" cy="2005013"/>
          </a:xfrm>
          <a:prstGeom prst="roundRect">
            <a:avLst>
              <a:gd name="adj" fmla="val 16469"/>
            </a:avLst>
          </a:prstGeom>
          <a:solidFill>
            <a:srgbClr val="661466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00" name="Прямоугольник с закругленными углами"/>
          <p:cNvSpPr/>
          <p:nvPr/>
        </p:nvSpPr>
        <p:spPr>
          <a:xfrm>
            <a:off x="3778250" y="3216275"/>
            <a:ext cx="2913063" cy="1452563"/>
          </a:xfrm>
          <a:prstGeom prst="roundRect">
            <a:avLst>
              <a:gd name="adj" fmla="val 16612"/>
            </a:avLst>
          </a:prstGeom>
          <a:solidFill>
            <a:srgbClr val="FFCC00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01" name="Прямоугольник с закругленными углами"/>
          <p:cNvSpPr/>
          <p:nvPr/>
        </p:nvSpPr>
        <p:spPr>
          <a:xfrm>
            <a:off x="274637" y="1139825"/>
            <a:ext cx="3419476" cy="1497013"/>
          </a:xfrm>
          <a:prstGeom prst="roundRect">
            <a:avLst>
              <a:gd name="adj" fmla="val 16119"/>
            </a:avLst>
          </a:prstGeom>
          <a:solidFill>
            <a:srgbClr val="FFCC00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02" name="1946 г. - компания AT&amp;T за-…"/>
          <p:cNvSpPr txBox="1"/>
          <p:nvPr/>
        </p:nvSpPr>
        <p:spPr>
          <a:xfrm>
            <a:off x="287337" y="1377950"/>
            <a:ext cx="3627438" cy="1008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3200" tIns="43200" rIns="43200" bIns="43200">
            <a:spAutoFit/>
          </a:bodyPr>
          <a:lstStyle/>
          <a:p>
            <a:pPr defTabSz="762000">
              <a:lnSpc>
                <a:spcPct val="95000"/>
              </a:lnSpc>
              <a:spcBef>
                <a:spcPts val="600"/>
              </a:spcBef>
            </a:pPr>
            <a:r>
              <a:rPr sz="2000">
                <a:solidFill>
                  <a:srgbClr val="333333"/>
                </a:solidFill>
              </a:rPr>
              <a:t>1946 г. - компания AT&amp;T за-</a:t>
            </a:r>
          </a:p>
          <a:p>
            <a:pPr defTabSz="762000">
              <a:lnSpc>
                <a:spcPct val="95000"/>
              </a:lnSpc>
              <a:spcBef>
                <a:spcPts val="600"/>
              </a:spcBef>
            </a:pPr>
            <a:r>
              <a:rPr sz="2000">
                <a:solidFill>
                  <a:srgbClr val="333333"/>
                </a:solidFill>
              </a:rPr>
              <a:t>пустила первый коммерческий сервис</a:t>
            </a:r>
          </a:p>
        </p:txBody>
      </p:sp>
      <p:sp>
        <p:nvSpPr>
          <p:cNvPr id="203" name="1990 г. - введение в стандарт GSM пакетной радиосвязи общего пользования (GPRS)"/>
          <p:cNvSpPr txBox="1"/>
          <p:nvPr/>
        </p:nvSpPr>
        <p:spPr>
          <a:xfrm>
            <a:off x="3925887" y="3195637"/>
            <a:ext cx="2573338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3200" tIns="43200" rIns="43200" bIns="43200">
            <a:spAutoFit/>
          </a:bodyPr>
          <a:lstStyle>
            <a:lvl1pPr defTabSz="762000">
              <a:lnSpc>
                <a:spcPct val="95000"/>
              </a:lnSpc>
              <a:spcBef>
                <a:spcPts val="600"/>
              </a:spcBef>
              <a:defRPr sz="2000">
                <a:solidFill>
                  <a:srgbClr val="333333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2000">
                <a:solidFill>
                  <a:srgbClr val="333333"/>
                </a:solidFill>
              </a:rPr>
              <a:t>1990 г. - введение в стандарт GSM пакетной радиосвязи общего пользования (GPRS)</a:t>
            </a:r>
          </a:p>
        </p:txBody>
      </p:sp>
      <p:sp>
        <p:nvSpPr>
          <p:cNvPr id="204" name="Прямоугольник с закругленными углами"/>
          <p:cNvSpPr/>
          <p:nvPr/>
        </p:nvSpPr>
        <p:spPr>
          <a:xfrm>
            <a:off x="3775075" y="4727575"/>
            <a:ext cx="2940050" cy="1370013"/>
          </a:xfrm>
          <a:prstGeom prst="roundRect">
            <a:avLst>
              <a:gd name="adj" fmla="val 15759"/>
            </a:avLst>
          </a:prstGeom>
          <a:solidFill>
            <a:srgbClr val="FFAF00"/>
          </a:solidFill>
          <a:ln w="25400">
            <a:solidFill>
              <a:srgbClr val="BA8000"/>
            </a:solidFill>
            <a:bevel/>
          </a:ln>
        </p:spPr>
        <p:txBody>
          <a:bodyPr lIns="46799" tIns="46799" rIns="46799" bIns="4679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5" name="1982 г. - начало разработки GSM, при участии более                            26 национальных компаний"/>
          <p:cNvSpPr txBox="1"/>
          <p:nvPr/>
        </p:nvSpPr>
        <p:spPr>
          <a:xfrm>
            <a:off x="3890962" y="1228725"/>
            <a:ext cx="2890838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3200" tIns="43200" rIns="43200" bIns="43200">
            <a:spAutoFit/>
          </a:bodyPr>
          <a:lstStyle/>
          <a:p>
            <a:pPr defTabSz="762000">
              <a:lnSpc>
                <a:spcPct val="95000"/>
              </a:lnSpc>
            </a:pPr>
            <a:r>
              <a:rPr sz="2000">
                <a:solidFill>
                  <a:srgbClr val="DDDDDD"/>
                </a:solidFill>
              </a:rPr>
              <a:t>1982 г. - начало разработки GSM, при участии более</a:t>
            </a:r>
            <a:r>
              <a:rPr sz="2000">
                <a:solidFill>
                  <a:srgbClr val="FFCC00"/>
                </a:solidFill>
              </a:rPr>
              <a:t>                            </a:t>
            </a:r>
            <a:r>
              <a:rPr sz="3600">
                <a:solidFill>
                  <a:srgbClr val="FFFFFF"/>
                </a:solidFill>
              </a:rPr>
              <a:t>26</a:t>
            </a:r>
            <a:r>
              <a:rPr sz="2000">
                <a:solidFill>
                  <a:srgbClr val="FFCC00"/>
                </a:solidFill>
              </a:rPr>
              <a:t> </a:t>
            </a:r>
            <a:r>
              <a:rPr sz="2000">
                <a:solidFill>
                  <a:srgbClr val="DDDDDD"/>
                </a:solidFill>
              </a:rPr>
              <a:t>национальных компаний</a:t>
            </a:r>
          </a:p>
        </p:txBody>
      </p:sp>
      <p:sp>
        <p:nvSpPr>
          <p:cNvPr id="206" name="Прямоугольник с закругленными углами"/>
          <p:cNvSpPr/>
          <p:nvPr/>
        </p:nvSpPr>
        <p:spPr>
          <a:xfrm>
            <a:off x="287337" y="2708275"/>
            <a:ext cx="3405188" cy="1944688"/>
          </a:xfrm>
          <a:prstGeom prst="roundRect">
            <a:avLst>
              <a:gd name="adj" fmla="val 16327"/>
            </a:avLst>
          </a:prstGeom>
          <a:solidFill>
            <a:srgbClr val="661466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07" name="Прямоугольник с закругленными углами"/>
          <p:cNvSpPr/>
          <p:nvPr/>
        </p:nvSpPr>
        <p:spPr>
          <a:xfrm>
            <a:off x="287337" y="4724400"/>
            <a:ext cx="3406776" cy="1368425"/>
          </a:xfrm>
          <a:prstGeom prst="roundRect">
            <a:avLst>
              <a:gd name="adj" fmla="val 15777"/>
            </a:avLst>
          </a:prstGeom>
          <a:solidFill>
            <a:srgbClr val="33C323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08" name="Прямоугольник с закругленными углами"/>
          <p:cNvSpPr/>
          <p:nvPr/>
        </p:nvSpPr>
        <p:spPr>
          <a:xfrm>
            <a:off x="6804025" y="1130300"/>
            <a:ext cx="2011363" cy="1820863"/>
          </a:xfrm>
          <a:prstGeom prst="roundRect">
            <a:avLst>
              <a:gd name="adj" fmla="val 16042"/>
            </a:avLst>
          </a:prstGeom>
          <a:gradFill>
            <a:gsLst>
              <a:gs pos="0">
                <a:srgbClr val="FFAF00"/>
              </a:gs>
              <a:gs pos="100000">
                <a:srgbClr val="FFD70D"/>
              </a:gs>
            </a:gsLst>
            <a:lin ang="16200000"/>
          </a:gra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09" name="Прямоугольник с закругленными углами"/>
          <p:cNvSpPr/>
          <p:nvPr/>
        </p:nvSpPr>
        <p:spPr>
          <a:xfrm>
            <a:off x="6791325" y="3019425"/>
            <a:ext cx="2039938" cy="3062288"/>
          </a:xfrm>
          <a:prstGeom prst="roundRect">
            <a:avLst>
              <a:gd name="adj" fmla="val 16187"/>
            </a:avLst>
          </a:prstGeom>
          <a:solidFill>
            <a:srgbClr val="FF9900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10" name="1954 г. - внедрение час-…"/>
          <p:cNvSpPr txBox="1"/>
          <p:nvPr/>
        </p:nvSpPr>
        <p:spPr>
          <a:xfrm>
            <a:off x="354012" y="2844800"/>
            <a:ext cx="3208338" cy="1564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3200" tIns="43200" rIns="43200" bIns="43200">
            <a:spAutoFit/>
          </a:bodyPr>
          <a:lstStyle/>
          <a:p>
            <a:pPr defTabSz="762000">
              <a:lnSpc>
                <a:spcPct val="95000"/>
              </a:lnSpc>
              <a:spcBef>
                <a:spcPts val="600"/>
              </a:spcBef>
            </a:pPr>
            <a:r>
              <a:rPr sz="2000">
                <a:solidFill>
                  <a:srgbClr val="DDDDDD"/>
                </a:solidFill>
              </a:rPr>
              <a:t>1954 г. - внедрение час-</a:t>
            </a:r>
          </a:p>
          <a:p>
            <a:pPr defTabSz="762000">
              <a:lnSpc>
                <a:spcPct val="95000"/>
              </a:lnSpc>
              <a:spcBef>
                <a:spcPts val="600"/>
              </a:spcBef>
            </a:pPr>
            <a:r>
              <a:rPr sz="2000">
                <a:solidFill>
                  <a:srgbClr val="DDDDDD"/>
                </a:solidFill>
              </a:rPr>
              <a:t>точной модуляции, взамен амплитудной. Повторное использование радиочастот</a:t>
            </a:r>
          </a:p>
        </p:txBody>
      </p:sp>
      <p:sp>
        <p:nvSpPr>
          <p:cNvPr id="211" name="1981 г. - первые международные системы(Nordic Mobile Telephony)"/>
          <p:cNvSpPr txBox="1"/>
          <p:nvPr/>
        </p:nvSpPr>
        <p:spPr>
          <a:xfrm>
            <a:off x="392112" y="4816475"/>
            <a:ext cx="3167063" cy="120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3200" tIns="43200" rIns="43200" bIns="43200">
            <a:spAutoFit/>
          </a:bodyPr>
          <a:lstStyle>
            <a:lvl1pPr defTabSz="762000">
              <a:lnSpc>
                <a:spcPct val="95000"/>
              </a:lnSpc>
              <a:spcBef>
                <a:spcPts val="800"/>
              </a:spcBef>
              <a:defRPr sz="2000">
                <a:solidFill>
                  <a:srgbClr val="333333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2000">
                <a:solidFill>
                  <a:srgbClr val="333333"/>
                </a:solidFill>
              </a:rPr>
              <a:t>1981 г. - первые международные системы(Nordic Mobile Telephony)</a:t>
            </a:r>
          </a:p>
        </p:txBody>
      </p:sp>
      <p:sp>
        <p:nvSpPr>
          <p:cNvPr id="212" name="2007 г. - н/в - внедрение стандартов LTE и LTE-A.…"/>
          <p:cNvSpPr txBox="1"/>
          <p:nvPr/>
        </p:nvSpPr>
        <p:spPr>
          <a:xfrm>
            <a:off x="6862762" y="3143700"/>
            <a:ext cx="2052638" cy="286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3200" tIns="43200" rIns="43200" bIns="43200">
            <a:spAutoFit/>
          </a:bodyPr>
          <a:lstStyle/>
          <a:p>
            <a:pPr defTabSz="762000">
              <a:lnSpc>
                <a:spcPct val="95000"/>
              </a:lnSpc>
              <a:spcBef>
                <a:spcPts val="300"/>
              </a:spcBef>
            </a:pPr>
            <a:r>
              <a:rPr sz="2000">
                <a:solidFill>
                  <a:srgbClr val="333333"/>
                </a:solidFill>
              </a:rPr>
              <a:t>2007 г. - н/в - внедрение стандартов </a:t>
            </a:r>
            <a:r>
              <a:rPr sz="3600">
                <a:solidFill>
                  <a:srgbClr val="FFFFFF"/>
                </a:solidFill>
              </a:rPr>
              <a:t>LTE</a:t>
            </a:r>
            <a:r>
              <a:rPr sz="2000">
                <a:solidFill>
                  <a:srgbClr val="333333"/>
                </a:solidFill>
              </a:rPr>
              <a:t> и LTE-A.</a:t>
            </a:r>
            <a:r>
              <a:rPr sz="2000">
                <a:solidFill>
                  <a:srgbClr val="FFFFFF"/>
                </a:solidFill>
              </a:rPr>
              <a:t> </a:t>
            </a:r>
          </a:p>
          <a:p>
            <a:pPr defTabSz="762000">
              <a:lnSpc>
                <a:spcPct val="95000"/>
              </a:lnSpc>
              <a:spcBef>
                <a:spcPts val="600"/>
              </a:spcBef>
            </a:pPr>
            <a:r>
              <a:rPr sz="2000">
                <a:solidFill>
                  <a:srgbClr val="333333"/>
                </a:solidFill>
              </a:rPr>
              <a:t>Прирост в скоротях передачи до </a:t>
            </a:r>
            <a:r>
              <a:rPr sz="3600">
                <a:solidFill>
                  <a:srgbClr val="FFFFFF"/>
                </a:solidFill>
              </a:rPr>
              <a:t>50</a:t>
            </a:r>
            <a:r>
              <a:rPr sz="2000">
                <a:solidFill>
                  <a:srgbClr val="333333"/>
                </a:solidFill>
              </a:rPr>
              <a:t> раз</a:t>
            </a:r>
          </a:p>
        </p:txBody>
      </p:sp>
      <p:sp>
        <p:nvSpPr>
          <p:cNvPr id="213" name="1999 г. - появление пяти стандартов в IMT 2000 (3G)"/>
          <p:cNvSpPr txBox="1"/>
          <p:nvPr/>
        </p:nvSpPr>
        <p:spPr>
          <a:xfrm>
            <a:off x="3836987" y="4832994"/>
            <a:ext cx="2890838" cy="1160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3200" tIns="43200" rIns="43200" bIns="43200">
            <a:spAutoFit/>
          </a:bodyPr>
          <a:lstStyle/>
          <a:p>
            <a:pPr defTabSz="762000">
              <a:lnSpc>
                <a:spcPct val="95000"/>
              </a:lnSpc>
            </a:pPr>
            <a:r>
              <a:rPr sz="2000">
                <a:solidFill>
                  <a:srgbClr val="FFFFFF"/>
                </a:solidFill>
              </a:rPr>
              <a:t>1999 г. - появление пяти стандартов в IMT 2000 (</a:t>
            </a:r>
            <a:r>
              <a:rPr sz="3600">
                <a:solidFill>
                  <a:srgbClr val="FFFFFF"/>
                </a:solidFill>
              </a:rPr>
              <a:t>3G</a:t>
            </a:r>
            <a:r>
              <a:rPr sz="2000">
                <a:solidFill>
                  <a:srgbClr val="FFFFFF"/>
                </a:solidFill>
              </a:rPr>
              <a:t>)   </a:t>
            </a:r>
            <a:r>
              <a:rPr sz="2000">
                <a:solidFill>
                  <a:srgbClr val="FFCC00"/>
                </a:solidFill>
              </a:rPr>
              <a:t>                          </a:t>
            </a:r>
          </a:p>
        </p:txBody>
      </p:sp>
      <p:sp>
        <p:nvSpPr>
          <p:cNvPr id="214" name="1999 г. - начало…"/>
          <p:cNvSpPr txBox="1"/>
          <p:nvPr/>
        </p:nvSpPr>
        <p:spPr>
          <a:xfrm>
            <a:off x="6788150" y="1345466"/>
            <a:ext cx="2573338" cy="1325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3200" tIns="43200" rIns="43200" bIns="43200">
            <a:spAutoFit/>
          </a:bodyPr>
          <a:lstStyle/>
          <a:p>
            <a:pPr defTabSz="762000">
              <a:lnSpc>
                <a:spcPct val="95000"/>
              </a:lnSpc>
              <a:spcBef>
                <a:spcPts val="600"/>
              </a:spcBef>
            </a:pPr>
            <a:r>
              <a:rPr sz="2000">
                <a:solidFill>
                  <a:srgbClr val="333333"/>
                </a:solidFill>
              </a:rPr>
              <a:t>1999 г. - начало </a:t>
            </a:r>
          </a:p>
          <a:p>
            <a:pPr defTabSz="762000">
              <a:lnSpc>
                <a:spcPct val="95000"/>
              </a:lnSpc>
              <a:spcBef>
                <a:spcPts val="600"/>
              </a:spcBef>
            </a:pPr>
            <a:r>
              <a:rPr sz="2000">
                <a:solidFill>
                  <a:srgbClr val="333333"/>
                </a:solidFill>
              </a:rPr>
              <a:t>деятельности</a:t>
            </a:r>
          </a:p>
          <a:p>
            <a:pPr defTabSz="762000">
              <a:lnSpc>
                <a:spcPct val="95000"/>
              </a:lnSpc>
              <a:spcBef>
                <a:spcPts val="600"/>
              </a:spcBef>
              <a:defRPr sz="3600">
                <a:solidFill>
                  <a:srgbClr val="FFFFFF"/>
                </a:solidFill>
              </a:defRPr>
            </a:pPr>
            <a:r>
              <a:t>3GPP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Прямоугольник с закругленными углами"/>
          <p:cNvSpPr/>
          <p:nvPr/>
        </p:nvSpPr>
        <p:spPr>
          <a:xfrm>
            <a:off x="1655762" y="5121275"/>
            <a:ext cx="2844801" cy="574675"/>
          </a:xfrm>
          <a:prstGeom prst="roundRect">
            <a:avLst>
              <a:gd name="adj" fmla="val 15470"/>
            </a:avLst>
          </a:prstGeom>
          <a:solidFill>
            <a:srgbClr val="7F22A2"/>
          </a:solidFill>
          <a:ln w="19050">
            <a:solidFill>
              <a:srgbClr val="89929B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49" name="Процесс стандартиз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Процесс стандартизации</a:t>
            </a:r>
          </a:p>
        </p:txBody>
      </p:sp>
      <p:sp>
        <p:nvSpPr>
          <p:cNvPr id="250" name="Требования"/>
          <p:cNvSpPr txBox="1"/>
          <p:nvPr/>
        </p:nvSpPr>
        <p:spPr>
          <a:xfrm>
            <a:off x="1692275" y="5264150"/>
            <a:ext cx="1366614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FFFFFF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FFFFFF"/>
                </a:solidFill>
              </a:rPr>
              <a:t>Требования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Прямоугольник с закругленными углами"/>
          <p:cNvSpPr/>
          <p:nvPr/>
        </p:nvSpPr>
        <p:spPr>
          <a:xfrm>
            <a:off x="1655762" y="5121275"/>
            <a:ext cx="2844801" cy="574675"/>
          </a:xfrm>
          <a:prstGeom prst="roundRect">
            <a:avLst>
              <a:gd name="adj" fmla="val 15470"/>
            </a:avLst>
          </a:prstGeom>
          <a:solidFill>
            <a:srgbClr val="7F22A2"/>
          </a:solidFill>
          <a:ln w="19050">
            <a:solidFill>
              <a:srgbClr val="89929B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53" name="Прямоугольник с закругленными углами"/>
          <p:cNvSpPr/>
          <p:nvPr/>
        </p:nvSpPr>
        <p:spPr>
          <a:xfrm>
            <a:off x="2305050" y="4471987"/>
            <a:ext cx="2844800" cy="574676"/>
          </a:xfrm>
          <a:prstGeom prst="roundRect">
            <a:avLst>
              <a:gd name="adj" fmla="val 15470"/>
            </a:avLst>
          </a:prstGeom>
          <a:solidFill>
            <a:srgbClr val="FFAF00"/>
          </a:soli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54" name="Процесс стандартиз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Процесс стандартизации</a:t>
            </a:r>
          </a:p>
        </p:txBody>
      </p:sp>
      <p:sp>
        <p:nvSpPr>
          <p:cNvPr id="255" name="Требования"/>
          <p:cNvSpPr txBox="1"/>
          <p:nvPr/>
        </p:nvSpPr>
        <p:spPr>
          <a:xfrm>
            <a:off x="1692275" y="5264150"/>
            <a:ext cx="1366614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FFFFFF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FFFFFF"/>
                </a:solidFill>
              </a:rPr>
              <a:t>Требования</a:t>
            </a:r>
          </a:p>
        </p:txBody>
      </p:sp>
      <p:sp>
        <p:nvSpPr>
          <p:cNvPr id="256" name="Архитектура"/>
          <p:cNvSpPr txBox="1"/>
          <p:nvPr/>
        </p:nvSpPr>
        <p:spPr>
          <a:xfrm>
            <a:off x="2341562" y="4614862"/>
            <a:ext cx="1430462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Архитектура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Прямоугольник с закругленными углами"/>
          <p:cNvSpPr/>
          <p:nvPr/>
        </p:nvSpPr>
        <p:spPr>
          <a:xfrm>
            <a:off x="1655762" y="5121275"/>
            <a:ext cx="2844801" cy="574675"/>
          </a:xfrm>
          <a:prstGeom prst="roundRect">
            <a:avLst>
              <a:gd name="adj" fmla="val 15470"/>
            </a:avLst>
          </a:prstGeom>
          <a:solidFill>
            <a:srgbClr val="7F22A2"/>
          </a:solidFill>
          <a:ln w="19050">
            <a:solidFill>
              <a:srgbClr val="89929B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59" name="Прямоугольник с закругленными углами"/>
          <p:cNvSpPr/>
          <p:nvPr/>
        </p:nvSpPr>
        <p:spPr>
          <a:xfrm>
            <a:off x="2305050" y="4471987"/>
            <a:ext cx="2844800" cy="574676"/>
          </a:xfrm>
          <a:prstGeom prst="roundRect">
            <a:avLst>
              <a:gd name="adj" fmla="val 15470"/>
            </a:avLst>
          </a:prstGeom>
          <a:solidFill>
            <a:srgbClr val="FFAF00"/>
          </a:soli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60" name="Прямоугольник с закругленными углами"/>
          <p:cNvSpPr/>
          <p:nvPr/>
        </p:nvSpPr>
        <p:spPr>
          <a:xfrm>
            <a:off x="2700337" y="3787775"/>
            <a:ext cx="2844801" cy="574675"/>
          </a:xfrm>
          <a:prstGeom prst="roundRect">
            <a:avLst>
              <a:gd name="adj" fmla="val 15470"/>
            </a:avLst>
          </a:prstGeom>
          <a:solidFill>
            <a:srgbClr val="FFD308"/>
          </a:solidFill>
          <a:ln w="19050">
            <a:solidFill>
              <a:srgbClr val="FFD308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61" name="Процесс стандартизации"/>
          <p:cNvSpPr txBox="1">
            <a:spLocks noGrp="1"/>
          </p:cNvSpPr>
          <p:nvPr>
            <p:ph type="title"/>
          </p:nvPr>
        </p:nvSpPr>
        <p:spPr>
          <a:xfrm>
            <a:off x="250825" y="152400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Процесс стандартизации</a:t>
            </a:r>
          </a:p>
        </p:txBody>
      </p:sp>
      <p:sp>
        <p:nvSpPr>
          <p:cNvPr id="262" name="Требования"/>
          <p:cNvSpPr txBox="1"/>
          <p:nvPr/>
        </p:nvSpPr>
        <p:spPr>
          <a:xfrm>
            <a:off x="1692275" y="5264150"/>
            <a:ext cx="1366614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FFFFFF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FFFFFF"/>
                </a:solidFill>
              </a:rPr>
              <a:t>Требования</a:t>
            </a:r>
          </a:p>
        </p:txBody>
      </p:sp>
      <p:sp>
        <p:nvSpPr>
          <p:cNvPr id="263" name="Архитектура"/>
          <p:cNvSpPr txBox="1"/>
          <p:nvPr/>
        </p:nvSpPr>
        <p:spPr>
          <a:xfrm>
            <a:off x="2341562" y="4614862"/>
            <a:ext cx="1430462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Архитектура</a:t>
            </a:r>
          </a:p>
        </p:txBody>
      </p:sp>
      <p:sp>
        <p:nvSpPr>
          <p:cNvPr id="264" name="Подробные тех. х-ки"/>
          <p:cNvSpPr txBox="1"/>
          <p:nvPr/>
        </p:nvSpPr>
        <p:spPr>
          <a:xfrm>
            <a:off x="2728912" y="3932237"/>
            <a:ext cx="227621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Подробные тех. х-ки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Прямоугольник с закругленными углами"/>
          <p:cNvSpPr/>
          <p:nvPr/>
        </p:nvSpPr>
        <p:spPr>
          <a:xfrm>
            <a:off x="1655762" y="5121275"/>
            <a:ext cx="2844801" cy="574675"/>
          </a:xfrm>
          <a:prstGeom prst="roundRect">
            <a:avLst>
              <a:gd name="adj" fmla="val 15470"/>
            </a:avLst>
          </a:prstGeom>
          <a:solidFill>
            <a:srgbClr val="7F22A2"/>
          </a:solidFill>
          <a:ln w="19050">
            <a:solidFill>
              <a:srgbClr val="89929B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67" name="Прямоугольник с закругленными углами"/>
          <p:cNvSpPr/>
          <p:nvPr/>
        </p:nvSpPr>
        <p:spPr>
          <a:xfrm>
            <a:off x="2305050" y="4471987"/>
            <a:ext cx="2844800" cy="574676"/>
          </a:xfrm>
          <a:prstGeom prst="roundRect">
            <a:avLst>
              <a:gd name="adj" fmla="val 15470"/>
            </a:avLst>
          </a:prstGeom>
          <a:solidFill>
            <a:srgbClr val="FFAF00"/>
          </a:soli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68" name="Прямоугольник с закругленными углами"/>
          <p:cNvSpPr/>
          <p:nvPr/>
        </p:nvSpPr>
        <p:spPr>
          <a:xfrm>
            <a:off x="2700337" y="3787775"/>
            <a:ext cx="2844801" cy="574675"/>
          </a:xfrm>
          <a:prstGeom prst="roundRect">
            <a:avLst>
              <a:gd name="adj" fmla="val 15470"/>
            </a:avLst>
          </a:prstGeom>
          <a:solidFill>
            <a:srgbClr val="FFD308"/>
          </a:solidFill>
          <a:ln w="19050">
            <a:solidFill>
              <a:srgbClr val="FFD308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69" name="Прямоугольник с закругленными углами"/>
          <p:cNvSpPr/>
          <p:nvPr/>
        </p:nvSpPr>
        <p:spPr>
          <a:xfrm>
            <a:off x="3132137" y="3140075"/>
            <a:ext cx="2844801" cy="574675"/>
          </a:xfrm>
          <a:prstGeom prst="roundRect">
            <a:avLst>
              <a:gd name="adj" fmla="val 15470"/>
            </a:avLst>
          </a:prstGeom>
          <a:solidFill>
            <a:srgbClr val="FFAF00"/>
          </a:soli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70" name="Процесс стандартизации"/>
          <p:cNvSpPr txBox="1">
            <a:spLocks noGrp="1"/>
          </p:cNvSpPr>
          <p:nvPr>
            <p:ph type="title"/>
          </p:nvPr>
        </p:nvSpPr>
        <p:spPr>
          <a:xfrm>
            <a:off x="250825" y="152400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Процесс стандартизации</a:t>
            </a:r>
          </a:p>
        </p:txBody>
      </p:sp>
      <p:sp>
        <p:nvSpPr>
          <p:cNvPr id="271" name="Требования"/>
          <p:cNvSpPr txBox="1"/>
          <p:nvPr/>
        </p:nvSpPr>
        <p:spPr>
          <a:xfrm>
            <a:off x="1692275" y="5264150"/>
            <a:ext cx="1366614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FFFFFF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FFFFFF"/>
                </a:solidFill>
              </a:rPr>
              <a:t>Требования</a:t>
            </a:r>
          </a:p>
        </p:txBody>
      </p:sp>
      <p:sp>
        <p:nvSpPr>
          <p:cNvPr id="272" name="Архитектура"/>
          <p:cNvSpPr txBox="1"/>
          <p:nvPr/>
        </p:nvSpPr>
        <p:spPr>
          <a:xfrm>
            <a:off x="2341562" y="4614862"/>
            <a:ext cx="1430462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Архитектура</a:t>
            </a:r>
          </a:p>
        </p:txBody>
      </p:sp>
      <p:sp>
        <p:nvSpPr>
          <p:cNvPr id="273" name="Подробные техн. х-ки"/>
          <p:cNvSpPr txBox="1"/>
          <p:nvPr/>
        </p:nvSpPr>
        <p:spPr>
          <a:xfrm>
            <a:off x="2767012" y="3932237"/>
            <a:ext cx="240245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Подробные техн. х-ки</a:t>
            </a:r>
          </a:p>
        </p:txBody>
      </p:sp>
      <p:sp>
        <p:nvSpPr>
          <p:cNvPr id="274" name="Тестирование"/>
          <p:cNvSpPr txBox="1"/>
          <p:nvPr/>
        </p:nvSpPr>
        <p:spPr>
          <a:xfrm>
            <a:off x="3161772" y="3252589"/>
            <a:ext cx="158829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Тестирование</a:t>
            </a:r>
          </a:p>
        </p:txBody>
      </p:sp>
      <p:sp>
        <p:nvSpPr>
          <p:cNvPr id="275" name="Blended…"/>
          <p:cNvSpPr txBox="1"/>
          <p:nvPr/>
        </p:nvSpPr>
        <p:spPr>
          <a:xfrm>
            <a:off x="5364162" y="4545012"/>
            <a:ext cx="124942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700"/>
              </a:spcBef>
            </a:pPr>
            <a:r>
              <a:rPr sz="2000" b="1">
                <a:solidFill>
                  <a:srgbClr val="FFFFFF"/>
                </a:solidFill>
              </a:rPr>
              <a:t>Blended </a:t>
            </a:r>
          </a:p>
          <a:p>
            <a:pPr defTabSz="762000">
              <a:lnSpc>
                <a:spcPct val="90000"/>
              </a:lnSpc>
              <a:spcBef>
                <a:spcPts val="700"/>
              </a:spcBef>
            </a:pPr>
            <a:r>
              <a:rPr sz="2000" b="1">
                <a:solidFill>
                  <a:srgbClr val="FFFFFF"/>
                </a:solidFill>
              </a:rPr>
              <a:t>Learning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Прямоугольник с закругленными углами"/>
          <p:cNvSpPr/>
          <p:nvPr/>
        </p:nvSpPr>
        <p:spPr>
          <a:xfrm>
            <a:off x="4103687" y="2384425"/>
            <a:ext cx="2736851" cy="3457575"/>
          </a:xfrm>
          <a:prstGeom prst="roundRect">
            <a:avLst>
              <a:gd name="adj" fmla="val 4640"/>
            </a:avLst>
          </a:prstGeom>
          <a:solidFill>
            <a:srgbClr val="AF193A"/>
          </a:solidFill>
          <a:ln w="19050">
            <a:solidFill>
              <a:srgbClr val="89929B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78" name="Прямоугольник с закругленными углами"/>
          <p:cNvSpPr/>
          <p:nvPr/>
        </p:nvSpPr>
        <p:spPr>
          <a:xfrm>
            <a:off x="1655762" y="5121275"/>
            <a:ext cx="2844801" cy="574675"/>
          </a:xfrm>
          <a:prstGeom prst="roundRect">
            <a:avLst>
              <a:gd name="adj" fmla="val 15470"/>
            </a:avLst>
          </a:prstGeom>
          <a:solidFill>
            <a:srgbClr val="7F22A2"/>
          </a:solidFill>
          <a:ln w="19050">
            <a:solidFill>
              <a:srgbClr val="89929B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79" name="Прямоугольник с закругленными углами"/>
          <p:cNvSpPr/>
          <p:nvPr/>
        </p:nvSpPr>
        <p:spPr>
          <a:xfrm>
            <a:off x="2305050" y="4471987"/>
            <a:ext cx="2844800" cy="574676"/>
          </a:xfrm>
          <a:prstGeom prst="roundRect">
            <a:avLst>
              <a:gd name="adj" fmla="val 15470"/>
            </a:avLst>
          </a:prstGeom>
          <a:solidFill>
            <a:srgbClr val="FFAF00"/>
          </a:soli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80" name="Прямоугольник с закругленными углами"/>
          <p:cNvSpPr/>
          <p:nvPr/>
        </p:nvSpPr>
        <p:spPr>
          <a:xfrm>
            <a:off x="2700337" y="3787775"/>
            <a:ext cx="2844801" cy="574675"/>
          </a:xfrm>
          <a:prstGeom prst="roundRect">
            <a:avLst>
              <a:gd name="adj" fmla="val 15470"/>
            </a:avLst>
          </a:prstGeom>
          <a:solidFill>
            <a:srgbClr val="FFD308"/>
          </a:solidFill>
          <a:ln w="19050">
            <a:solidFill>
              <a:srgbClr val="FFD308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81" name="Прямоугольник с закругленными углами"/>
          <p:cNvSpPr/>
          <p:nvPr/>
        </p:nvSpPr>
        <p:spPr>
          <a:xfrm>
            <a:off x="3132137" y="3140075"/>
            <a:ext cx="2844801" cy="574675"/>
          </a:xfrm>
          <a:prstGeom prst="roundRect">
            <a:avLst>
              <a:gd name="adj" fmla="val 15470"/>
            </a:avLst>
          </a:prstGeom>
          <a:solidFill>
            <a:srgbClr val="FFAF00"/>
          </a:soli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82" name="Процесс стандартизации"/>
          <p:cNvSpPr txBox="1">
            <a:spLocks noGrp="1"/>
          </p:cNvSpPr>
          <p:nvPr>
            <p:ph type="title"/>
          </p:nvPr>
        </p:nvSpPr>
        <p:spPr>
          <a:xfrm>
            <a:off x="250825" y="152400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Процесс стандартизации</a:t>
            </a:r>
          </a:p>
        </p:txBody>
      </p:sp>
      <p:sp>
        <p:nvSpPr>
          <p:cNvPr id="283" name="Требования"/>
          <p:cNvSpPr txBox="1"/>
          <p:nvPr/>
        </p:nvSpPr>
        <p:spPr>
          <a:xfrm>
            <a:off x="1692275" y="5264150"/>
            <a:ext cx="1366614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FFFFFF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FFFFFF"/>
                </a:solidFill>
              </a:rPr>
              <a:t>Требования</a:t>
            </a:r>
          </a:p>
        </p:txBody>
      </p:sp>
      <p:sp>
        <p:nvSpPr>
          <p:cNvPr id="284" name="Архитектура"/>
          <p:cNvSpPr txBox="1"/>
          <p:nvPr/>
        </p:nvSpPr>
        <p:spPr>
          <a:xfrm>
            <a:off x="2341562" y="4614862"/>
            <a:ext cx="1430462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Архитектура</a:t>
            </a:r>
          </a:p>
        </p:txBody>
      </p:sp>
      <p:sp>
        <p:nvSpPr>
          <p:cNvPr id="285" name="Подробные техн. х-ки"/>
          <p:cNvSpPr txBox="1"/>
          <p:nvPr/>
        </p:nvSpPr>
        <p:spPr>
          <a:xfrm>
            <a:off x="2716212" y="3901678"/>
            <a:ext cx="240245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Подробные техн. х-ки</a:t>
            </a:r>
          </a:p>
        </p:txBody>
      </p:sp>
      <p:sp>
        <p:nvSpPr>
          <p:cNvPr id="286" name="Тестирование"/>
          <p:cNvSpPr txBox="1"/>
          <p:nvPr/>
        </p:nvSpPr>
        <p:spPr>
          <a:xfrm>
            <a:off x="3161394" y="3252589"/>
            <a:ext cx="158829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Тестирование</a:t>
            </a:r>
          </a:p>
        </p:txBody>
      </p:sp>
      <p:sp>
        <p:nvSpPr>
          <p:cNvPr id="287" name="Релиз 3GPP"/>
          <p:cNvSpPr txBox="1"/>
          <p:nvPr/>
        </p:nvSpPr>
        <p:spPr>
          <a:xfrm>
            <a:off x="5211762" y="4545012"/>
            <a:ext cx="160264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700"/>
              </a:spcBef>
              <a:defRPr sz="2000" b="1">
                <a:solidFill>
                  <a:srgbClr val="FFFFFF"/>
                </a:solidFill>
              </a:defRPr>
            </a:lvl1pPr>
          </a:lstStyle>
          <a:p>
            <a:pPr>
              <a:defRPr sz="2400" b="0">
                <a:solidFill>
                  <a:srgbClr val="000000"/>
                </a:solidFill>
              </a:defRPr>
            </a:pPr>
            <a:r>
              <a:rPr sz="2000" b="1">
                <a:solidFill>
                  <a:srgbClr val="FFFFFF"/>
                </a:solidFill>
              </a:rPr>
              <a:t>Релиз 3GPP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Прямоугольник с закругленными углами"/>
          <p:cNvSpPr/>
          <p:nvPr/>
        </p:nvSpPr>
        <p:spPr>
          <a:xfrm>
            <a:off x="4103687" y="2384425"/>
            <a:ext cx="2736851" cy="3457575"/>
          </a:xfrm>
          <a:prstGeom prst="roundRect">
            <a:avLst>
              <a:gd name="adj" fmla="val 4640"/>
            </a:avLst>
          </a:prstGeom>
          <a:solidFill>
            <a:srgbClr val="AF193A"/>
          </a:solidFill>
          <a:ln w="19050">
            <a:solidFill>
              <a:srgbClr val="89929B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90" name="Прямоугольник с закругленными углами"/>
          <p:cNvSpPr/>
          <p:nvPr/>
        </p:nvSpPr>
        <p:spPr>
          <a:xfrm>
            <a:off x="3455987" y="2492375"/>
            <a:ext cx="2844801" cy="574675"/>
          </a:xfrm>
          <a:prstGeom prst="roundRect">
            <a:avLst>
              <a:gd name="adj" fmla="val 15470"/>
            </a:avLst>
          </a:prstGeom>
          <a:solidFill>
            <a:srgbClr val="16C834"/>
          </a:solidFill>
          <a:ln w="19050">
            <a:solidFill>
              <a:srgbClr val="16C834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91" name="Прямоугольник с закругленными углами"/>
          <p:cNvSpPr/>
          <p:nvPr/>
        </p:nvSpPr>
        <p:spPr>
          <a:xfrm>
            <a:off x="1655762" y="5121275"/>
            <a:ext cx="2844801" cy="574675"/>
          </a:xfrm>
          <a:prstGeom prst="roundRect">
            <a:avLst>
              <a:gd name="adj" fmla="val 15470"/>
            </a:avLst>
          </a:prstGeom>
          <a:solidFill>
            <a:srgbClr val="7F22A2"/>
          </a:solidFill>
          <a:ln w="19050">
            <a:solidFill>
              <a:srgbClr val="89929B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92" name="Прямоугольник с закругленными углами"/>
          <p:cNvSpPr/>
          <p:nvPr/>
        </p:nvSpPr>
        <p:spPr>
          <a:xfrm>
            <a:off x="2305050" y="4471987"/>
            <a:ext cx="2844800" cy="574676"/>
          </a:xfrm>
          <a:prstGeom prst="roundRect">
            <a:avLst>
              <a:gd name="adj" fmla="val 15470"/>
            </a:avLst>
          </a:prstGeom>
          <a:solidFill>
            <a:srgbClr val="FFAF00"/>
          </a:soli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93" name="Прямоугольник с закругленными углами"/>
          <p:cNvSpPr/>
          <p:nvPr/>
        </p:nvSpPr>
        <p:spPr>
          <a:xfrm>
            <a:off x="2700337" y="3787775"/>
            <a:ext cx="2844801" cy="574675"/>
          </a:xfrm>
          <a:prstGeom prst="roundRect">
            <a:avLst>
              <a:gd name="adj" fmla="val 15470"/>
            </a:avLst>
          </a:prstGeom>
          <a:solidFill>
            <a:srgbClr val="FFD308"/>
          </a:solidFill>
          <a:ln w="19050">
            <a:solidFill>
              <a:srgbClr val="FFD308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94" name="Прямоугольник с закругленными углами"/>
          <p:cNvSpPr/>
          <p:nvPr/>
        </p:nvSpPr>
        <p:spPr>
          <a:xfrm>
            <a:off x="3132137" y="3140075"/>
            <a:ext cx="2844801" cy="574675"/>
          </a:xfrm>
          <a:prstGeom prst="roundRect">
            <a:avLst>
              <a:gd name="adj" fmla="val 15470"/>
            </a:avLst>
          </a:prstGeom>
          <a:solidFill>
            <a:srgbClr val="FFAF00"/>
          </a:soli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95" name="Процесс стандартизации"/>
          <p:cNvSpPr txBox="1">
            <a:spLocks noGrp="1"/>
          </p:cNvSpPr>
          <p:nvPr>
            <p:ph type="title"/>
          </p:nvPr>
        </p:nvSpPr>
        <p:spPr>
          <a:xfrm>
            <a:off x="250825" y="152400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Процесс стандартизации</a:t>
            </a:r>
          </a:p>
        </p:txBody>
      </p:sp>
      <p:sp>
        <p:nvSpPr>
          <p:cNvPr id="296" name="Требования"/>
          <p:cNvSpPr txBox="1"/>
          <p:nvPr/>
        </p:nvSpPr>
        <p:spPr>
          <a:xfrm>
            <a:off x="1692275" y="5264150"/>
            <a:ext cx="1366614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FFFFFF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FFFFFF"/>
                </a:solidFill>
              </a:rPr>
              <a:t>Требования</a:t>
            </a:r>
          </a:p>
        </p:txBody>
      </p:sp>
      <p:sp>
        <p:nvSpPr>
          <p:cNvPr id="297" name="Архитектура"/>
          <p:cNvSpPr txBox="1"/>
          <p:nvPr/>
        </p:nvSpPr>
        <p:spPr>
          <a:xfrm>
            <a:off x="2341562" y="4614862"/>
            <a:ext cx="1430462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Архитектура</a:t>
            </a:r>
          </a:p>
        </p:txBody>
      </p:sp>
      <p:sp>
        <p:nvSpPr>
          <p:cNvPr id="298" name="Подробные техн. х-ки"/>
          <p:cNvSpPr txBox="1"/>
          <p:nvPr/>
        </p:nvSpPr>
        <p:spPr>
          <a:xfrm>
            <a:off x="2741612" y="3901678"/>
            <a:ext cx="240245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Подробные техн. х-ки</a:t>
            </a:r>
          </a:p>
        </p:txBody>
      </p:sp>
      <p:sp>
        <p:nvSpPr>
          <p:cNvPr id="299" name="Тестирование"/>
          <p:cNvSpPr txBox="1"/>
          <p:nvPr/>
        </p:nvSpPr>
        <p:spPr>
          <a:xfrm>
            <a:off x="3190875" y="3282950"/>
            <a:ext cx="1588294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Тестирование</a:t>
            </a:r>
          </a:p>
        </p:txBody>
      </p:sp>
      <p:sp>
        <p:nvSpPr>
          <p:cNvPr id="300" name="Верификация"/>
          <p:cNvSpPr txBox="1"/>
          <p:nvPr/>
        </p:nvSpPr>
        <p:spPr>
          <a:xfrm>
            <a:off x="3495675" y="2598737"/>
            <a:ext cx="157110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Верификация</a:t>
            </a:r>
          </a:p>
        </p:txBody>
      </p:sp>
      <p:sp>
        <p:nvSpPr>
          <p:cNvPr id="301" name="Релиз 3GPP"/>
          <p:cNvSpPr txBox="1"/>
          <p:nvPr/>
        </p:nvSpPr>
        <p:spPr>
          <a:xfrm>
            <a:off x="5211762" y="4545012"/>
            <a:ext cx="160264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700"/>
              </a:spcBef>
              <a:defRPr sz="2000" b="1">
                <a:solidFill>
                  <a:srgbClr val="FFFFFF"/>
                </a:solidFill>
              </a:defRPr>
            </a:lvl1pPr>
          </a:lstStyle>
          <a:p>
            <a:r>
              <a:t>Релиз 3GPP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Функционал смартфона"/>
          <p:cNvSpPr txBox="1">
            <a:spLocks noGrp="1"/>
          </p:cNvSpPr>
          <p:nvPr>
            <p:ph type="title"/>
          </p:nvPr>
        </p:nvSpPr>
        <p:spPr>
          <a:xfrm>
            <a:off x="215900" y="188912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Функционал смартфона</a:t>
            </a:r>
          </a:p>
        </p:txBody>
      </p:sp>
      <p:grpSp>
        <p:nvGrpSpPr>
          <p:cNvPr id="307" name="Группа"/>
          <p:cNvGrpSpPr/>
          <p:nvPr/>
        </p:nvGrpSpPr>
        <p:grpSpPr>
          <a:xfrm>
            <a:off x="2663307" y="1606372"/>
            <a:ext cx="3422099" cy="3384906"/>
            <a:chOff x="0" y="0"/>
            <a:chExt cx="3422098" cy="3384905"/>
          </a:xfrm>
        </p:grpSpPr>
        <p:sp>
          <p:nvSpPr>
            <p:cNvPr id="304" name="Прямоугольник с закругленными углами"/>
            <p:cNvSpPr/>
            <p:nvPr/>
          </p:nvSpPr>
          <p:spPr>
            <a:xfrm rot="2788857">
              <a:off x="761724" y="234334"/>
              <a:ext cx="1898651" cy="2916238"/>
            </a:xfrm>
            <a:prstGeom prst="roundRect">
              <a:avLst>
                <a:gd name="adj" fmla="val 16054"/>
              </a:avLst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305" name="Прямоугольник с закругленными углами"/>
            <p:cNvSpPr/>
            <p:nvPr/>
          </p:nvSpPr>
          <p:spPr>
            <a:xfrm rot="2788857">
              <a:off x="959268" y="433218"/>
              <a:ext cx="1602243" cy="2424763"/>
            </a:xfrm>
            <a:prstGeom prst="roundRect">
              <a:avLst>
                <a:gd name="adj" fmla="val 16645"/>
              </a:avLst>
            </a:prstGeom>
            <a:solidFill>
              <a:srgbClr val="EAEAEA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306" name="Овал"/>
            <p:cNvSpPr/>
            <p:nvPr/>
          </p:nvSpPr>
          <p:spPr>
            <a:xfrm rot="2788857">
              <a:off x="548055" y="2454561"/>
              <a:ext cx="450449" cy="229431"/>
            </a:xfrm>
            <a:prstGeom prst="ellipse">
              <a:avLst/>
            </a:prstGeom>
            <a:noFill/>
            <a:ln w="19050" cap="flat">
              <a:solidFill>
                <a:srgbClr val="89929B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08" name="keyboard"/>
          <p:cNvSpPr txBox="1"/>
          <p:nvPr/>
        </p:nvSpPr>
        <p:spPr>
          <a:xfrm>
            <a:off x="6084887" y="1016000"/>
            <a:ext cx="104670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16C834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16C834"/>
                </a:solidFill>
              </a:rPr>
              <a:t>keyboard</a:t>
            </a:r>
          </a:p>
        </p:txBody>
      </p:sp>
      <p:sp>
        <p:nvSpPr>
          <p:cNvPr id="309" name="stereo speakers"/>
          <p:cNvSpPr txBox="1"/>
          <p:nvPr/>
        </p:nvSpPr>
        <p:spPr>
          <a:xfrm>
            <a:off x="6443662" y="1916112"/>
            <a:ext cx="1732732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7F22A2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7F22A2"/>
                </a:solidFill>
              </a:rPr>
              <a:t>stereo speakers</a:t>
            </a:r>
          </a:p>
        </p:txBody>
      </p:sp>
      <p:sp>
        <p:nvSpPr>
          <p:cNvPr id="310" name="touch screen"/>
          <p:cNvSpPr txBox="1"/>
          <p:nvPr/>
        </p:nvSpPr>
        <p:spPr>
          <a:xfrm>
            <a:off x="6588125" y="3213100"/>
            <a:ext cx="141516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16C834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16C834"/>
                </a:solidFill>
              </a:rPr>
              <a:t>touch screen</a:t>
            </a:r>
          </a:p>
        </p:txBody>
      </p:sp>
      <p:sp>
        <p:nvSpPr>
          <p:cNvPr id="311" name="High Definition Screen"/>
          <p:cNvSpPr txBox="1"/>
          <p:nvPr/>
        </p:nvSpPr>
        <p:spPr>
          <a:xfrm>
            <a:off x="5940425" y="3860800"/>
            <a:ext cx="2380804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7F22A2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7F22A2"/>
                </a:solidFill>
              </a:rPr>
              <a:t>High Definition Screen</a:t>
            </a:r>
          </a:p>
        </p:txBody>
      </p:sp>
      <p:sp>
        <p:nvSpPr>
          <p:cNvPr id="312" name="headphones"/>
          <p:cNvSpPr txBox="1"/>
          <p:nvPr/>
        </p:nvSpPr>
        <p:spPr>
          <a:xfrm>
            <a:off x="287337" y="3824287"/>
            <a:ext cx="136482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7F22A2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7F22A2"/>
                </a:solidFill>
              </a:rPr>
              <a:t>headphones</a:t>
            </a:r>
          </a:p>
        </p:txBody>
      </p:sp>
      <p:sp>
        <p:nvSpPr>
          <p:cNvPr id="313" name="accelerometers"/>
          <p:cNvSpPr txBox="1"/>
          <p:nvPr/>
        </p:nvSpPr>
        <p:spPr>
          <a:xfrm>
            <a:off x="792162" y="5121275"/>
            <a:ext cx="1668996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FFAF00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FFAF00"/>
                </a:solidFill>
              </a:rPr>
              <a:t>accelerometers</a:t>
            </a:r>
          </a:p>
        </p:txBody>
      </p:sp>
      <p:sp>
        <p:nvSpPr>
          <p:cNvPr id="314" name="GPS"/>
          <p:cNvSpPr txBox="1"/>
          <p:nvPr/>
        </p:nvSpPr>
        <p:spPr>
          <a:xfrm>
            <a:off x="395287" y="3105150"/>
            <a:ext cx="589062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16C834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16C834"/>
                </a:solidFill>
              </a:rPr>
              <a:t>GPS</a:t>
            </a:r>
          </a:p>
        </p:txBody>
      </p:sp>
      <p:sp>
        <p:nvSpPr>
          <p:cNvPr id="315" name="barometer"/>
          <p:cNvSpPr txBox="1"/>
          <p:nvPr/>
        </p:nvSpPr>
        <p:spPr>
          <a:xfrm>
            <a:off x="863600" y="4473575"/>
            <a:ext cx="1148172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16C834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16C834"/>
                </a:solidFill>
              </a:rPr>
              <a:t>barometer</a:t>
            </a:r>
          </a:p>
        </p:txBody>
      </p:sp>
      <p:sp>
        <p:nvSpPr>
          <p:cNvPr id="316" name="microphone"/>
          <p:cNvSpPr txBox="1"/>
          <p:nvPr/>
        </p:nvSpPr>
        <p:spPr>
          <a:xfrm>
            <a:off x="755650" y="2565400"/>
            <a:ext cx="1300758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FFAF00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FFAF00"/>
                </a:solidFill>
              </a:rPr>
              <a:t>microphone</a:t>
            </a:r>
          </a:p>
        </p:txBody>
      </p:sp>
      <p:sp>
        <p:nvSpPr>
          <p:cNvPr id="317" name="still camera"/>
          <p:cNvSpPr txBox="1"/>
          <p:nvPr/>
        </p:nvSpPr>
        <p:spPr>
          <a:xfrm>
            <a:off x="431800" y="1520825"/>
            <a:ext cx="126224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16C834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16C834"/>
                </a:solidFill>
              </a:rPr>
              <a:t>still camera</a:t>
            </a:r>
          </a:p>
        </p:txBody>
      </p:sp>
      <p:sp>
        <p:nvSpPr>
          <p:cNvPr id="318" name="flash"/>
          <p:cNvSpPr txBox="1"/>
          <p:nvPr/>
        </p:nvSpPr>
        <p:spPr>
          <a:xfrm>
            <a:off x="2339975" y="1412875"/>
            <a:ext cx="58917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7F22A2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7F22A2"/>
                </a:solidFill>
              </a:rPr>
              <a:t>flash</a:t>
            </a:r>
          </a:p>
        </p:txBody>
      </p:sp>
      <p:sp>
        <p:nvSpPr>
          <p:cNvPr id="319" name="vibrate alert"/>
          <p:cNvSpPr txBox="1"/>
          <p:nvPr/>
        </p:nvSpPr>
        <p:spPr>
          <a:xfrm>
            <a:off x="3132137" y="908050"/>
            <a:ext cx="1300647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7F22A2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7F22A2"/>
                </a:solidFill>
              </a:rPr>
              <a:t>vibrate alert</a:t>
            </a:r>
          </a:p>
        </p:txBody>
      </p:sp>
      <p:sp>
        <p:nvSpPr>
          <p:cNvPr id="320" name="clock"/>
          <p:cNvSpPr txBox="1"/>
          <p:nvPr/>
        </p:nvSpPr>
        <p:spPr>
          <a:xfrm>
            <a:off x="6156325" y="4652962"/>
            <a:ext cx="62712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16C834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16C834"/>
                </a:solidFill>
              </a:rPr>
              <a:t>clock</a:t>
            </a:r>
          </a:p>
        </p:txBody>
      </p:sp>
      <p:sp>
        <p:nvSpPr>
          <p:cNvPr id="321" name="calculator"/>
          <p:cNvSpPr txBox="1"/>
          <p:nvPr/>
        </p:nvSpPr>
        <p:spPr>
          <a:xfrm>
            <a:off x="2339975" y="5589587"/>
            <a:ext cx="108465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7F22A2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7F22A2"/>
                </a:solidFill>
              </a:rPr>
              <a:t>calculator</a:t>
            </a:r>
          </a:p>
        </p:txBody>
      </p:sp>
      <p:sp>
        <p:nvSpPr>
          <p:cNvPr id="322" name="calendar"/>
          <p:cNvSpPr txBox="1"/>
          <p:nvPr/>
        </p:nvSpPr>
        <p:spPr>
          <a:xfrm>
            <a:off x="3635375" y="5516562"/>
            <a:ext cx="98319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calendar</a:t>
            </a:r>
          </a:p>
        </p:txBody>
      </p:sp>
      <p:sp>
        <p:nvSpPr>
          <p:cNvPr id="323" name="Apps"/>
          <p:cNvSpPr txBox="1"/>
          <p:nvPr/>
        </p:nvSpPr>
        <p:spPr>
          <a:xfrm>
            <a:off x="5508625" y="5265737"/>
            <a:ext cx="62734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Apps</a:t>
            </a:r>
          </a:p>
        </p:txBody>
      </p:sp>
      <p:sp>
        <p:nvSpPr>
          <p:cNvPr id="324" name="Internet access"/>
          <p:cNvSpPr txBox="1"/>
          <p:nvPr/>
        </p:nvSpPr>
        <p:spPr>
          <a:xfrm>
            <a:off x="4140200" y="5984875"/>
            <a:ext cx="1656494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AF193A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AF193A"/>
                </a:solidFill>
              </a:rPr>
              <a:t>Internet access</a:t>
            </a:r>
          </a:p>
        </p:txBody>
      </p:sp>
      <p:sp>
        <p:nvSpPr>
          <p:cNvPr id="325" name="bluetooth"/>
          <p:cNvSpPr txBox="1"/>
          <p:nvPr/>
        </p:nvSpPr>
        <p:spPr>
          <a:xfrm>
            <a:off x="7019925" y="4941887"/>
            <a:ext cx="104693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FFAF00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FFAF00"/>
                </a:solidFill>
              </a:rPr>
              <a:t>bluetooth</a:t>
            </a:r>
          </a:p>
        </p:txBody>
      </p:sp>
      <p:sp>
        <p:nvSpPr>
          <p:cNvPr id="326" name="music player"/>
          <p:cNvSpPr txBox="1"/>
          <p:nvPr/>
        </p:nvSpPr>
        <p:spPr>
          <a:xfrm>
            <a:off x="5148262" y="512762"/>
            <a:ext cx="138938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FFAF00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FFAF00"/>
                </a:solidFill>
              </a:rPr>
              <a:t>music player</a:t>
            </a:r>
          </a:p>
        </p:txBody>
      </p:sp>
      <p:sp>
        <p:nvSpPr>
          <p:cNvPr id="327" name="video player"/>
          <p:cNvSpPr txBox="1"/>
          <p:nvPr/>
        </p:nvSpPr>
        <p:spPr>
          <a:xfrm>
            <a:off x="7380287" y="1341437"/>
            <a:ext cx="133893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video player</a:t>
            </a:r>
          </a:p>
        </p:txBody>
      </p:sp>
      <p:sp>
        <p:nvSpPr>
          <p:cNvPr id="328" name="FM radio"/>
          <p:cNvSpPr txBox="1"/>
          <p:nvPr/>
        </p:nvSpPr>
        <p:spPr>
          <a:xfrm>
            <a:off x="6840537" y="2457450"/>
            <a:ext cx="100819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FM radio</a:t>
            </a:r>
          </a:p>
        </p:txBody>
      </p:sp>
      <p:sp>
        <p:nvSpPr>
          <p:cNvPr id="329" name="FM transmitter"/>
          <p:cNvSpPr txBox="1"/>
          <p:nvPr/>
        </p:nvSpPr>
        <p:spPr>
          <a:xfrm>
            <a:off x="611187" y="873125"/>
            <a:ext cx="1579588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AF193A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AF193A"/>
                </a:solidFill>
              </a:rPr>
              <a:t>FM transmitter</a:t>
            </a:r>
          </a:p>
        </p:txBody>
      </p:sp>
      <p:sp>
        <p:nvSpPr>
          <p:cNvPr id="330" name="Office tools"/>
          <p:cNvSpPr txBox="1"/>
          <p:nvPr/>
        </p:nvSpPr>
        <p:spPr>
          <a:xfrm>
            <a:off x="6192837" y="5734050"/>
            <a:ext cx="1245618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Office tools</a:t>
            </a:r>
          </a:p>
        </p:txBody>
      </p:sp>
      <p:sp>
        <p:nvSpPr>
          <p:cNvPr id="331" name="video camera"/>
          <p:cNvSpPr txBox="1"/>
          <p:nvPr/>
        </p:nvSpPr>
        <p:spPr>
          <a:xfrm>
            <a:off x="1619250" y="2060575"/>
            <a:ext cx="147857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16C834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16C834"/>
                </a:solidFill>
              </a:rPr>
              <a:t>video camera</a:t>
            </a:r>
          </a:p>
        </p:txBody>
      </p:sp>
      <p:sp>
        <p:nvSpPr>
          <p:cNvPr id="332" name="light meter"/>
          <p:cNvSpPr txBox="1"/>
          <p:nvPr/>
        </p:nvSpPr>
        <p:spPr>
          <a:xfrm>
            <a:off x="7416800" y="476250"/>
            <a:ext cx="117351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AF193A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AF193A"/>
                </a:solidFill>
              </a:rPr>
              <a:t>light meter</a:t>
            </a:r>
          </a:p>
        </p:txBody>
      </p:sp>
      <p:sp>
        <p:nvSpPr>
          <p:cNvPr id="333" name="removable…"/>
          <p:cNvSpPr txBox="1"/>
          <p:nvPr/>
        </p:nvSpPr>
        <p:spPr>
          <a:xfrm>
            <a:off x="539750" y="5697537"/>
            <a:ext cx="1237134" cy="675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600"/>
              </a:spcBef>
            </a:pPr>
            <a:r>
              <a:rPr sz="1800">
                <a:solidFill>
                  <a:srgbClr val="AF193A"/>
                </a:solidFill>
              </a:rPr>
              <a:t>removable</a:t>
            </a:r>
          </a:p>
          <a:p>
            <a:pPr defTabSz="762000">
              <a:lnSpc>
                <a:spcPct val="90000"/>
              </a:lnSpc>
              <a:spcBef>
                <a:spcPts val="600"/>
              </a:spcBef>
            </a:pPr>
            <a:r>
              <a:rPr sz="1800">
                <a:solidFill>
                  <a:srgbClr val="AF193A"/>
                </a:solidFill>
              </a:rPr>
              <a:t>memory</a:t>
            </a:r>
          </a:p>
        </p:txBody>
      </p:sp>
      <p:sp>
        <p:nvSpPr>
          <p:cNvPr id="334" name="email"/>
          <p:cNvSpPr txBox="1"/>
          <p:nvPr/>
        </p:nvSpPr>
        <p:spPr>
          <a:xfrm>
            <a:off x="7272337" y="4329112"/>
            <a:ext cx="65257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email</a:t>
            </a:r>
          </a:p>
        </p:txBody>
      </p:sp>
      <p:sp>
        <p:nvSpPr>
          <p:cNvPr id="335" name="USB"/>
          <p:cNvSpPr txBox="1"/>
          <p:nvPr/>
        </p:nvSpPr>
        <p:spPr>
          <a:xfrm>
            <a:off x="5256212" y="4473575"/>
            <a:ext cx="576337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16C834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16C834"/>
                </a:solidFill>
              </a:rPr>
              <a:t>USB</a:t>
            </a:r>
          </a:p>
        </p:txBody>
      </p:sp>
      <p:sp>
        <p:nvSpPr>
          <p:cNvPr id="336" name="sms"/>
          <p:cNvSpPr txBox="1"/>
          <p:nvPr/>
        </p:nvSpPr>
        <p:spPr>
          <a:xfrm>
            <a:off x="7885112" y="5481637"/>
            <a:ext cx="52532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AF193A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AF193A"/>
                </a:solidFill>
              </a:rPr>
              <a:t>sms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Прямоугольник с закругленными углами"/>
          <p:cNvSpPr/>
          <p:nvPr/>
        </p:nvSpPr>
        <p:spPr>
          <a:xfrm>
            <a:off x="611187" y="5265737"/>
            <a:ext cx="8029576" cy="900113"/>
          </a:xfrm>
          <a:prstGeom prst="roundRect">
            <a:avLst>
              <a:gd name="adj" fmla="val 15520"/>
            </a:avLst>
          </a:prstGeom>
          <a:solidFill>
            <a:srgbClr val="FFAF00"/>
          </a:soli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339" name="Операторские услуги"/>
          <p:cNvSpPr txBox="1">
            <a:spLocks noGrp="1"/>
          </p:cNvSpPr>
          <p:nvPr>
            <p:ph type="title"/>
          </p:nvPr>
        </p:nvSpPr>
        <p:spPr>
          <a:xfrm>
            <a:off x="250825" y="225425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Операторские услуги</a:t>
            </a:r>
          </a:p>
        </p:txBody>
      </p:sp>
      <p:grpSp>
        <p:nvGrpSpPr>
          <p:cNvPr id="342" name="Группа"/>
          <p:cNvGrpSpPr/>
          <p:nvPr/>
        </p:nvGrpSpPr>
        <p:grpSpPr>
          <a:xfrm>
            <a:off x="4033837" y="2708275"/>
            <a:ext cx="747714" cy="1012825"/>
            <a:chOff x="0" y="0"/>
            <a:chExt cx="747712" cy="1012824"/>
          </a:xfrm>
        </p:grpSpPr>
        <p:sp>
          <p:nvSpPr>
            <p:cNvPr id="340" name="Овал"/>
            <p:cNvSpPr/>
            <p:nvPr/>
          </p:nvSpPr>
          <p:spPr>
            <a:xfrm>
              <a:off x="234847" y="0"/>
              <a:ext cx="155415" cy="234589"/>
            </a:xfrm>
            <a:prstGeom prst="ellipse">
              <a:avLst/>
            </a:prstGeom>
            <a:solidFill>
              <a:srgbClr val="16C834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  <p:sp>
          <p:nvSpPr>
            <p:cNvPr id="341" name="Фигура"/>
            <p:cNvSpPr/>
            <p:nvPr/>
          </p:nvSpPr>
          <p:spPr>
            <a:xfrm>
              <a:off x="-1" y="255068"/>
              <a:ext cx="747714" cy="757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54" y="236"/>
                  </a:moveTo>
                  <a:lnTo>
                    <a:pt x="12803" y="0"/>
                  </a:lnTo>
                  <a:lnTo>
                    <a:pt x="16837" y="4599"/>
                  </a:lnTo>
                  <a:lnTo>
                    <a:pt x="19412" y="6125"/>
                  </a:lnTo>
                  <a:lnTo>
                    <a:pt x="19781" y="5104"/>
                  </a:lnTo>
                  <a:lnTo>
                    <a:pt x="20204" y="5781"/>
                  </a:lnTo>
                  <a:lnTo>
                    <a:pt x="20637" y="6394"/>
                  </a:lnTo>
                  <a:lnTo>
                    <a:pt x="21600" y="7211"/>
                  </a:lnTo>
                  <a:lnTo>
                    <a:pt x="20880" y="8672"/>
                  </a:lnTo>
                  <a:lnTo>
                    <a:pt x="19682" y="8973"/>
                  </a:lnTo>
                  <a:lnTo>
                    <a:pt x="18494" y="8146"/>
                  </a:lnTo>
                  <a:lnTo>
                    <a:pt x="16135" y="7651"/>
                  </a:lnTo>
                  <a:lnTo>
                    <a:pt x="15243" y="6910"/>
                  </a:lnTo>
                  <a:lnTo>
                    <a:pt x="13172" y="5104"/>
                  </a:lnTo>
                  <a:lnTo>
                    <a:pt x="12443" y="10714"/>
                  </a:lnTo>
                  <a:lnTo>
                    <a:pt x="12443" y="18870"/>
                  </a:lnTo>
                  <a:lnTo>
                    <a:pt x="13542" y="19881"/>
                  </a:lnTo>
                  <a:lnTo>
                    <a:pt x="9499" y="20396"/>
                  </a:lnTo>
                  <a:lnTo>
                    <a:pt x="9499" y="12240"/>
                  </a:lnTo>
                  <a:lnTo>
                    <a:pt x="8040" y="21417"/>
                  </a:lnTo>
                  <a:lnTo>
                    <a:pt x="2440" y="21600"/>
                  </a:lnTo>
                  <a:lnTo>
                    <a:pt x="2809" y="20375"/>
                  </a:lnTo>
                  <a:lnTo>
                    <a:pt x="5096" y="19881"/>
                  </a:lnTo>
                  <a:lnTo>
                    <a:pt x="6933" y="9682"/>
                  </a:lnTo>
                  <a:lnTo>
                    <a:pt x="5825" y="5610"/>
                  </a:lnTo>
                  <a:lnTo>
                    <a:pt x="3547" y="8253"/>
                  </a:lnTo>
                  <a:lnTo>
                    <a:pt x="2593" y="8973"/>
                  </a:lnTo>
                  <a:lnTo>
                    <a:pt x="1396" y="9887"/>
                  </a:lnTo>
                  <a:lnTo>
                    <a:pt x="324" y="9682"/>
                  </a:lnTo>
                  <a:lnTo>
                    <a:pt x="0" y="8651"/>
                  </a:lnTo>
                  <a:lnTo>
                    <a:pt x="594" y="7931"/>
                  </a:lnTo>
                  <a:lnTo>
                    <a:pt x="1324" y="7211"/>
                  </a:lnTo>
                  <a:lnTo>
                    <a:pt x="1324" y="6598"/>
                  </a:lnTo>
                  <a:lnTo>
                    <a:pt x="1990" y="6813"/>
                  </a:lnTo>
                  <a:lnTo>
                    <a:pt x="2521" y="6125"/>
                  </a:lnTo>
                  <a:lnTo>
                    <a:pt x="6654" y="236"/>
                  </a:lnTo>
                  <a:close/>
                </a:path>
              </a:pathLst>
            </a:custGeom>
            <a:solidFill>
              <a:srgbClr val="16C834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47" name="Группа"/>
          <p:cNvGrpSpPr/>
          <p:nvPr/>
        </p:nvGrpSpPr>
        <p:grpSpPr>
          <a:xfrm>
            <a:off x="5437187" y="1808162"/>
            <a:ext cx="474663" cy="690563"/>
            <a:chOff x="0" y="0"/>
            <a:chExt cx="474662" cy="690562"/>
          </a:xfrm>
        </p:grpSpPr>
        <p:sp>
          <p:nvSpPr>
            <p:cNvPr id="343" name="Фигура"/>
            <p:cNvSpPr/>
            <p:nvPr/>
          </p:nvSpPr>
          <p:spPr>
            <a:xfrm>
              <a:off x="0" y="229220"/>
              <a:ext cx="268892" cy="461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2" y="0"/>
                  </a:moveTo>
                  <a:lnTo>
                    <a:pt x="0" y="10783"/>
                  </a:lnTo>
                  <a:lnTo>
                    <a:pt x="4818" y="4626"/>
                  </a:lnTo>
                  <a:lnTo>
                    <a:pt x="2382" y="20035"/>
                  </a:lnTo>
                  <a:lnTo>
                    <a:pt x="9582" y="10783"/>
                  </a:lnTo>
                  <a:lnTo>
                    <a:pt x="14400" y="21600"/>
                  </a:lnTo>
                  <a:lnTo>
                    <a:pt x="14400" y="4626"/>
                  </a:lnTo>
                  <a:lnTo>
                    <a:pt x="21600" y="9252"/>
                  </a:lnTo>
                  <a:lnTo>
                    <a:pt x="14400" y="0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344" name="Линия"/>
            <p:cNvSpPr/>
            <p:nvPr/>
          </p:nvSpPr>
          <p:spPr>
            <a:xfrm>
              <a:off x="209558" y="65284"/>
              <a:ext cx="265105" cy="526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8846" y="3213"/>
                  </a:lnTo>
                  <a:lnTo>
                    <a:pt x="17589" y="3570"/>
                  </a:lnTo>
                  <a:lnTo>
                    <a:pt x="20366" y="4820"/>
                  </a:lnTo>
                  <a:lnTo>
                    <a:pt x="21600" y="11782"/>
                  </a:lnTo>
                  <a:lnTo>
                    <a:pt x="19749" y="12139"/>
                  </a:lnTo>
                  <a:lnTo>
                    <a:pt x="17280" y="7974"/>
                  </a:lnTo>
                  <a:lnTo>
                    <a:pt x="17074" y="20469"/>
                  </a:lnTo>
                  <a:lnTo>
                    <a:pt x="12857" y="11782"/>
                  </a:lnTo>
                  <a:lnTo>
                    <a:pt x="8949" y="21600"/>
                  </a:lnTo>
                  <a:lnTo>
                    <a:pt x="7817" y="10056"/>
                  </a:lnTo>
                  <a:lnTo>
                    <a:pt x="6891" y="5712"/>
                  </a:lnTo>
                  <a:lnTo>
                    <a:pt x="309" y="1785"/>
                  </a:lnTo>
                  <a:lnTo>
                    <a:pt x="0" y="179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345" name="Овал"/>
            <p:cNvSpPr/>
            <p:nvPr/>
          </p:nvSpPr>
          <p:spPr>
            <a:xfrm>
              <a:off x="311812" y="-1"/>
              <a:ext cx="118667" cy="130570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  <p:sp>
          <p:nvSpPr>
            <p:cNvPr id="346" name="Овал"/>
            <p:cNvSpPr/>
            <p:nvPr/>
          </p:nvSpPr>
          <p:spPr>
            <a:xfrm>
              <a:off x="59332" y="65284"/>
              <a:ext cx="119929" cy="130569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</p:grpSp>
      <p:sp>
        <p:nvSpPr>
          <p:cNvPr id="348" name="Линия"/>
          <p:cNvSpPr/>
          <p:nvPr/>
        </p:nvSpPr>
        <p:spPr>
          <a:xfrm flipH="1">
            <a:off x="3270250" y="3287712"/>
            <a:ext cx="503238" cy="1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9" name="Линия"/>
          <p:cNvSpPr/>
          <p:nvPr/>
        </p:nvSpPr>
        <p:spPr>
          <a:xfrm flipH="1">
            <a:off x="2052637" y="3248025"/>
            <a:ext cx="504826" cy="0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50" name="Линия"/>
          <p:cNvSpPr/>
          <p:nvPr/>
        </p:nvSpPr>
        <p:spPr>
          <a:xfrm flipH="1" flipV="1">
            <a:off x="3559174" y="2636837"/>
            <a:ext cx="425451" cy="182564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51" name="Линия"/>
          <p:cNvSpPr/>
          <p:nvPr/>
        </p:nvSpPr>
        <p:spPr>
          <a:xfrm flipH="1" flipV="1">
            <a:off x="2482850" y="2155824"/>
            <a:ext cx="425451" cy="182564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52" name="Линия"/>
          <p:cNvSpPr/>
          <p:nvPr/>
        </p:nvSpPr>
        <p:spPr>
          <a:xfrm flipV="1">
            <a:off x="4968875" y="2492375"/>
            <a:ext cx="360363" cy="288925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370" name="Группа"/>
          <p:cNvGrpSpPr/>
          <p:nvPr/>
        </p:nvGrpSpPr>
        <p:grpSpPr>
          <a:xfrm>
            <a:off x="1293812" y="2947563"/>
            <a:ext cx="658813" cy="614788"/>
            <a:chOff x="0" y="0"/>
            <a:chExt cx="658812" cy="614786"/>
          </a:xfrm>
        </p:grpSpPr>
        <p:sp>
          <p:nvSpPr>
            <p:cNvPr id="353" name="Линия"/>
            <p:cNvSpPr/>
            <p:nvPr/>
          </p:nvSpPr>
          <p:spPr>
            <a:xfrm>
              <a:off x="0" y="208078"/>
              <a:ext cx="658813" cy="31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09" y="20231"/>
                  </a:moveTo>
                  <a:lnTo>
                    <a:pt x="5037" y="21600"/>
                  </a:lnTo>
                  <a:lnTo>
                    <a:pt x="0" y="15657"/>
                  </a:lnTo>
                  <a:lnTo>
                    <a:pt x="15843" y="0"/>
                  </a:lnTo>
                  <a:lnTo>
                    <a:pt x="21600" y="4134"/>
                  </a:lnTo>
                  <a:lnTo>
                    <a:pt x="20640" y="5374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354" name="Линия"/>
            <p:cNvSpPr/>
            <p:nvPr/>
          </p:nvSpPr>
          <p:spPr>
            <a:xfrm>
              <a:off x="126232" y="199477"/>
              <a:ext cx="153884" cy="160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1" y="21600"/>
                  </a:moveTo>
                  <a:lnTo>
                    <a:pt x="0" y="12870"/>
                  </a:lnTo>
                  <a:lnTo>
                    <a:pt x="2202" y="9450"/>
                  </a:lnTo>
                  <a:lnTo>
                    <a:pt x="10951" y="8310"/>
                  </a:lnTo>
                  <a:lnTo>
                    <a:pt x="20152" y="0"/>
                  </a:lnTo>
                  <a:lnTo>
                    <a:pt x="21600" y="3420"/>
                  </a:lnTo>
                  <a:lnTo>
                    <a:pt x="13636" y="11160"/>
                  </a:lnTo>
                  <a:lnTo>
                    <a:pt x="13636" y="15840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355" name="Овал"/>
            <p:cNvSpPr/>
            <p:nvPr/>
          </p:nvSpPr>
          <p:spPr>
            <a:xfrm>
              <a:off x="145467" y="183504"/>
              <a:ext cx="58910" cy="70038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356" name="Линия"/>
            <p:cNvSpPr/>
            <p:nvPr/>
          </p:nvSpPr>
          <p:spPr>
            <a:xfrm>
              <a:off x="155085" y="305147"/>
              <a:ext cx="1" cy="4054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" name="Фигура"/>
            <p:cNvSpPr/>
            <p:nvPr/>
          </p:nvSpPr>
          <p:spPr>
            <a:xfrm rot="16179844" flipH="1">
              <a:off x="226666" y="64693"/>
              <a:ext cx="274007" cy="145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grpSp>
          <p:nvGrpSpPr>
            <p:cNvPr id="361" name="Группа"/>
            <p:cNvGrpSpPr/>
            <p:nvPr/>
          </p:nvGrpSpPr>
          <p:grpSpPr>
            <a:xfrm>
              <a:off x="333012" y="323578"/>
              <a:ext cx="116616" cy="218714"/>
              <a:chOff x="0" y="0"/>
              <a:chExt cx="116614" cy="218713"/>
            </a:xfrm>
          </p:grpSpPr>
          <p:sp>
            <p:nvSpPr>
              <p:cNvPr id="358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359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60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65" name="Группа"/>
            <p:cNvGrpSpPr/>
            <p:nvPr/>
          </p:nvGrpSpPr>
          <p:grpSpPr>
            <a:xfrm>
              <a:off x="484491" y="254770"/>
              <a:ext cx="116616" cy="218714"/>
              <a:chOff x="0" y="0"/>
              <a:chExt cx="116614" cy="218713"/>
            </a:xfrm>
          </p:grpSpPr>
          <p:sp>
            <p:nvSpPr>
              <p:cNvPr id="362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363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64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69" name="Группа"/>
            <p:cNvGrpSpPr/>
            <p:nvPr/>
          </p:nvGrpSpPr>
          <p:grpSpPr>
            <a:xfrm>
              <a:off x="174320" y="396073"/>
              <a:ext cx="116616" cy="218714"/>
              <a:chOff x="0" y="0"/>
              <a:chExt cx="116614" cy="218713"/>
            </a:xfrm>
          </p:grpSpPr>
          <p:sp>
            <p:nvSpPr>
              <p:cNvPr id="366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367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68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388" name="Группа"/>
          <p:cNvGrpSpPr/>
          <p:nvPr/>
        </p:nvGrpSpPr>
        <p:grpSpPr>
          <a:xfrm>
            <a:off x="1798637" y="1687088"/>
            <a:ext cx="658813" cy="614788"/>
            <a:chOff x="0" y="0"/>
            <a:chExt cx="658812" cy="614786"/>
          </a:xfrm>
        </p:grpSpPr>
        <p:sp>
          <p:nvSpPr>
            <p:cNvPr id="371" name="Линия"/>
            <p:cNvSpPr/>
            <p:nvPr/>
          </p:nvSpPr>
          <p:spPr>
            <a:xfrm>
              <a:off x="0" y="208078"/>
              <a:ext cx="658813" cy="31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09" y="20231"/>
                  </a:moveTo>
                  <a:lnTo>
                    <a:pt x="5037" y="21600"/>
                  </a:lnTo>
                  <a:lnTo>
                    <a:pt x="0" y="15657"/>
                  </a:lnTo>
                  <a:lnTo>
                    <a:pt x="15843" y="0"/>
                  </a:lnTo>
                  <a:lnTo>
                    <a:pt x="21600" y="4134"/>
                  </a:lnTo>
                  <a:lnTo>
                    <a:pt x="20640" y="5374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372" name="Линия"/>
            <p:cNvSpPr/>
            <p:nvPr/>
          </p:nvSpPr>
          <p:spPr>
            <a:xfrm>
              <a:off x="126232" y="199477"/>
              <a:ext cx="153884" cy="160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1" y="21600"/>
                  </a:moveTo>
                  <a:lnTo>
                    <a:pt x="0" y="12870"/>
                  </a:lnTo>
                  <a:lnTo>
                    <a:pt x="2202" y="9450"/>
                  </a:lnTo>
                  <a:lnTo>
                    <a:pt x="10951" y="8310"/>
                  </a:lnTo>
                  <a:lnTo>
                    <a:pt x="20152" y="0"/>
                  </a:lnTo>
                  <a:lnTo>
                    <a:pt x="21600" y="3420"/>
                  </a:lnTo>
                  <a:lnTo>
                    <a:pt x="13636" y="11160"/>
                  </a:lnTo>
                  <a:lnTo>
                    <a:pt x="13636" y="15840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373" name="Овал"/>
            <p:cNvSpPr/>
            <p:nvPr/>
          </p:nvSpPr>
          <p:spPr>
            <a:xfrm>
              <a:off x="145467" y="183504"/>
              <a:ext cx="58910" cy="70038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374" name="Линия"/>
            <p:cNvSpPr/>
            <p:nvPr/>
          </p:nvSpPr>
          <p:spPr>
            <a:xfrm>
              <a:off x="155085" y="305147"/>
              <a:ext cx="1" cy="4054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Фигура"/>
            <p:cNvSpPr/>
            <p:nvPr/>
          </p:nvSpPr>
          <p:spPr>
            <a:xfrm rot="16179844" flipH="1">
              <a:off x="226666" y="64693"/>
              <a:ext cx="274007" cy="145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grpSp>
          <p:nvGrpSpPr>
            <p:cNvPr id="379" name="Группа"/>
            <p:cNvGrpSpPr/>
            <p:nvPr/>
          </p:nvGrpSpPr>
          <p:grpSpPr>
            <a:xfrm>
              <a:off x="333012" y="323578"/>
              <a:ext cx="116616" cy="218714"/>
              <a:chOff x="0" y="0"/>
              <a:chExt cx="116614" cy="218713"/>
            </a:xfrm>
          </p:grpSpPr>
          <p:sp>
            <p:nvSpPr>
              <p:cNvPr id="376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377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78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83" name="Группа"/>
            <p:cNvGrpSpPr/>
            <p:nvPr/>
          </p:nvGrpSpPr>
          <p:grpSpPr>
            <a:xfrm>
              <a:off x="484491" y="254770"/>
              <a:ext cx="116616" cy="218714"/>
              <a:chOff x="0" y="0"/>
              <a:chExt cx="116614" cy="218713"/>
            </a:xfrm>
          </p:grpSpPr>
          <p:sp>
            <p:nvSpPr>
              <p:cNvPr id="380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381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82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87" name="Группа"/>
            <p:cNvGrpSpPr/>
            <p:nvPr/>
          </p:nvGrpSpPr>
          <p:grpSpPr>
            <a:xfrm>
              <a:off x="174320" y="396073"/>
              <a:ext cx="116616" cy="218714"/>
              <a:chOff x="0" y="0"/>
              <a:chExt cx="116614" cy="218713"/>
            </a:xfrm>
          </p:grpSpPr>
          <p:sp>
            <p:nvSpPr>
              <p:cNvPr id="384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385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86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406" name="Группа"/>
          <p:cNvGrpSpPr/>
          <p:nvPr/>
        </p:nvGrpSpPr>
        <p:grpSpPr>
          <a:xfrm>
            <a:off x="2878137" y="2155400"/>
            <a:ext cx="658813" cy="614788"/>
            <a:chOff x="0" y="0"/>
            <a:chExt cx="658812" cy="614786"/>
          </a:xfrm>
        </p:grpSpPr>
        <p:sp>
          <p:nvSpPr>
            <p:cNvPr id="389" name="Линия"/>
            <p:cNvSpPr/>
            <p:nvPr/>
          </p:nvSpPr>
          <p:spPr>
            <a:xfrm>
              <a:off x="0" y="208078"/>
              <a:ext cx="658813" cy="31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09" y="20231"/>
                  </a:moveTo>
                  <a:lnTo>
                    <a:pt x="5037" y="21600"/>
                  </a:lnTo>
                  <a:lnTo>
                    <a:pt x="0" y="15657"/>
                  </a:lnTo>
                  <a:lnTo>
                    <a:pt x="15843" y="0"/>
                  </a:lnTo>
                  <a:lnTo>
                    <a:pt x="21600" y="4134"/>
                  </a:lnTo>
                  <a:lnTo>
                    <a:pt x="20640" y="5374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390" name="Линия"/>
            <p:cNvSpPr/>
            <p:nvPr/>
          </p:nvSpPr>
          <p:spPr>
            <a:xfrm>
              <a:off x="126232" y="199477"/>
              <a:ext cx="153884" cy="160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1" y="21600"/>
                  </a:moveTo>
                  <a:lnTo>
                    <a:pt x="0" y="12870"/>
                  </a:lnTo>
                  <a:lnTo>
                    <a:pt x="2202" y="9450"/>
                  </a:lnTo>
                  <a:lnTo>
                    <a:pt x="10951" y="8310"/>
                  </a:lnTo>
                  <a:lnTo>
                    <a:pt x="20152" y="0"/>
                  </a:lnTo>
                  <a:lnTo>
                    <a:pt x="21600" y="3420"/>
                  </a:lnTo>
                  <a:lnTo>
                    <a:pt x="13636" y="11160"/>
                  </a:lnTo>
                  <a:lnTo>
                    <a:pt x="13636" y="15840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391" name="Овал"/>
            <p:cNvSpPr/>
            <p:nvPr/>
          </p:nvSpPr>
          <p:spPr>
            <a:xfrm>
              <a:off x="145467" y="183504"/>
              <a:ext cx="58910" cy="70038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392" name="Линия"/>
            <p:cNvSpPr/>
            <p:nvPr/>
          </p:nvSpPr>
          <p:spPr>
            <a:xfrm>
              <a:off x="155085" y="305147"/>
              <a:ext cx="1" cy="4054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" name="Фигура"/>
            <p:cNvSpPr/>
            <p:nvPr/>
          </p:nvSpPr>
          <p:spPr>
            <a:xfrm rot="16179844" flipH="1">
              <a:off x="226666" y="64693"/>
              <a:ext cx="274007" cy="145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grpSp>
          <p:nvGrpSpPr>
            <p:cNvPr id="397" name="Группа"/>
            <p:cNvGrpSpPr/>
            <p:nvPr/>
          </p:nvGrpSpPr>
          <p:grpSpPr>
            <a:xfrm>
              <a:off x="333012" y="323578"/>
              <a:ext cx="116616" cy="218714"/>
              <a:chOff x="0" y="0"/>
              <a:chExt cx="116614" cy="218713"/>
            </a:xfrm>
          </p:grpSpPr>
          <p:sp>
            <p:nvSpPr>
              <p:cNvPr id="394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395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96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401" name="Группа"/>
            <p:cNvGrpSpPr/>
            <p:nvPr/>
          </p:nvGrpSpPr>
          <p:grpSpPr>
            <a:xfrm>
              <a:off x="484491" y="254770"/>
              <a:ext cx="116616" cy="218714"/>
              <a:chOff x="0" y="0"/>
              <a:chExt cx="116614" cy="218713"/>
            </a:xfrm>
          </p:grpSpPr>
          <p:sp>
            <p:nvSpPr>
              <p:cNvPr id="398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399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00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405" name="Группа"/>
            <p:cNvGrpSpPr/>
            <p:nvPr/>
          </p:nvGrpSpPr>
          <p:grpSpPr>
            <a:xfrm>
              <a:off x="174320" y="396073"/>
              <a:ext cx="116616" cy="218714"/>
              <a:chOff x="0" y="0"/>
              <a:chExt cx="116614" cy="218713"/>
            </a:xfrm>
          </p:grpSpPr>
          <p:sp>
            <p:nvSpPr>
              <p:cNvPr id="402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403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04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419" name="Группа"/>
          <p:cNvGrpSpPr/>
          <p:nvPr/>
        </p:nvGrpSpPr>
        <p:grpSpPr>
          <a:xfrm>
            <a:off x="5292725" y="3430291"/>
            <a:ext cx="412750" cy="468610"/>
            <a:chOff x="0" y="0"/>
            <a:chExt cx="412750" cy="468609"/>
          </a:xfrm>
        </p:grpSpPr>
        <p:grpSp>
          <p:nvGrpSpPr>
            <p:cNvPr id="410" name="Группа"/>
            <p:cNvGrpSpPr/>
            <p:nvPr/>
          </p:nvGrpSpPr>
          <p:grpSpPr>
            <a:xfrm>
              <a:off x="0" y="255604"/>
              <a:ext cx="412750" cy="213006"/>
              <a:chOff x="0" y="0"/>
              <a:chExt cx="412750" cy="213004"/>
            </a:xfrm>
          </p:grpSpPr>
          <p:sp>
            <p:nvSpPr>
              <p:cNvPr id="407" name="Фигура"/>
              <p:cNvSpPr/>
              <p:nvPr/>
            </p:nvSpPr>
            <p:spPr>
              <a:xfrm>
                <a:off x="0" y="0"/>
                <a:ext cx="412750" cy="2130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1917"/>
                      <a:pt x="0" y="4281"/>
                    </a:cubicBezTo>
                    <a:lnTo>
                      <a:pt x="0" y="17320"/>
                    </a:lnTo>
                    <a:cubicBezTo>
                      <a:pt x="0" y="19684"/>
                      <a:pt x="4835" y="21600"/>
                      <a:pt x="10800" y="21600"/>
                    </a:cubicBezTo>
                    <a:cubicBezTo>
                      <a:pt x="16765" y="21600"/>
                      <a:pt x="21600" y="19684"/>
                      <a:pt x="21600" y="17320"/>
                    </a:cubicBezTo>
                    <a:lnTo>
                      <a:pt x="21600" y="4281"/>
                    </a:lnTo>
                    <a:cubicBezTo>
                      <a:pt x="21600" y="1917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17960" dir="2700000" rotWithShape="0">
                  <a:srgbClr val="000000"/>
                </a:outerShdw>
              </a:effectLst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408" name="Фигура"/>
              <p:cNvSpPr/>
              <p:nvPr/>
            </p:nvSpPr>
            <p:spPr>
              <a:xfrm>
                <a:off x="0" y="-1"/>
                <a:ext cx="412750" cy="84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1"/>
                    </a:cubicBezTo>
                    <a:cubicBezTo>
                      <a:pt x="21600" y="4836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409" name="Линия"/>
              <p:cNvSpPr/>
              <p:nvPr/>
            </p:nvSpPr>
            <p:spPr>
              <a:xfrm>
                <a:off x="0" y="42216"/>
                <a:ext cx="412750" cy="42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  <p:grpSp>
          <p:nvGrpSpPr>
            <p:cNvPr id="414" name="Группа"/>
            <p:cNvGrpSpPr/>
            <p:nvPr/>
          </p:nvGrpSpPr>
          <p:grpSpPr>
            <a:xfrm>
              <a:off x="0" y="127157"/>
              <a:ext cx="412750" cy="211068"/>
              <a:chOff x="0" y="0"/>
              <a:chExt cx="412750" cy="211067"/>
            </a:xfrm>
          </p:grpSpPr>
          <p:sp>
            <p:nvSpPr>
              <p:cNvPr id="411" name="Фигура"/>
              <p:cNvSpPr/>
              <p:nvPr/>
            </p:nvSpPr>
            <p:spPr>
              <a:xfrm>
                <a:off x="0" y="0"/>
                <a:ext cx="412750" cy="2110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1917"/>
                      <a:pt x="0" y="4281"/>
                    </a:cubicBezTo>
                    <a:lnTo>
                      <a:pt x="0" y="17320"/>
                    </a:lnTo>
                    <a:cubicBezTo>
                      <a:pt x="0" y="19684"/>
                      <a:pt x="4835" y="21600"/>
                      <a:pt x="10800" y="21600"/>
                    </a:cubicBezTo>
                    <a:cubicBezTo>
                      <a:pt x="16765" y="21600"/>
                      <a:pt x="21600" y="19684"/>
                      <a:pt x="21600" y="17320"/>
                    </a:cubicBezTo>
                    <a:lnTo>
                      <a:pt x="21600" y="4281"/>
                    </a:lnTo>
                    <a:cubicBezTo>
                      <a:pt x="21600" y="1917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17960" dir="2700000" rotWithShape="0">
                  <a:srgbClr val="000000"/>
                </a:outerShdw>
              </a:effectLst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412" name="Фигура"/>
              <p:cNvSpPr/>
              <p:nvPr/>
            </p:nvSpPr>
            <p:spPr>
              <a:xfrm>
                <a:off x="0" y="0"/>
                <a:ext cx="412750" cy="83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1"/>
                    </a:cubicBezTo>
                    <a:cubicBezTo>
                      <a:pt x="21600" y="4836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413" name="Линия"/>
              <p:cNvSpPr/>
              <p:nvPr/>
            </p:nvSpPr>
            <p:spPr>
              <a:xfrm>
                <a:off x="0" y="41832"/>
                <a:ext cx="412750" cy="418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  <p:grpSp>
          <p:nvGrpSpPr>
            <p:cNvPr id="418" name="Группа"/>
            <p:cNvGrpSpPr/>
            <p:nvPr/>
          </p:nvGrpSpPr>
          <p:grpSpPr>
            <a:xfrm>
              <a:off x="0" y="0"/>
              <a:ext cx="412750" cy="209777"/>
              <a:chOff x="0" y="0"/>
              <a:chExt cx="412750" cy="209776"/>
            </a:xfrm>
          </p:grpSpPr>
          <p:sp>
            <p:nvSpPr>
              <p:cNvPr id="415" name="Фигура"/>
              <p:cNvSpPr/>
              <p:nvPr/>
            </p:nvSpPr>
            <p:spPr>
              <a:xfrm>
                <a:off x="0" y="0"/>
                <a:ext cx="412750" cy="209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1917"/>
                      <a:pt x="0" y="4281"/>
                    </a:cubicBezTo>
                    <a:lnTo>
                      <a:pt x="0" y="17320"/>
                    </a:lnTo>
                    <a:cubicBezTo>
                      <a:pt x="0" y="19684"/>
                      <a:pt x="4835" y="21600"/>
                      <a:pt x="10800" y="21600"/>
                    </a:cubicBezTo>
                    <a:cubicBezTo>
                      <a:pt x="16765" y="21600"/>
                      <a:pt x="21600" y="19684"/>
                      <a:pt x="21600" y="17320"/>
                    </a:cubicBezTo>
                    <a:lnTo>
                      <a:pt x="21600" y="4281"/>
                    </a:lnTo>
                    <a:cubicBezTo>
                      <a:pt x="21600" y="1917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17960" dir="2700000" rotWithShape="0">
                  <a:srgbClr val="000000"/>
                </a:outerShdw>
              </a:effectLst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416" name="Фигура"/>
              <p:cNvSpPr/>
              <p:nvPr/>
            </p:nvSpPr>
            <p:spPr>
              <a:xfrm>
                <a:off x="0" y="-1"/>
                <a:ext cx="412750" cy="8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1"/>
                    </a:cubicBezTo>
                    <a:cubicBezTo>
                      <a:pt x="21600" y="4836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417" name="Линия"/>
              <p:cNvSpPr/>
              <p:nvPr/>
            </p:nvSpPr>
            <p:spPr>
              <a:xfrm>
                <a:off x="0" y="41576"/>
                <a:ext cx="412750" cy="415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</p:grpSp>
      <p:grpSp>
        <p:nvGrpSpPr>
          <p:cNvPr id="430" name="Группа"/>
          <p:cNvGrpSpPr/>
          <p:nvPr/>
        </p:nvGrpSpPr>
        <p:grpSpPr>
          <a:xfrm>
            <a:off x="4105275" y="1339850"/>
            <a:ext cx="460000" cy="479845"/>
            <a:chOff x="0" y="0"/>
            <a:chExt cx="459999" cy="479844"/>
          </a:xfrm>
        </p:grpSpPr>
        <p:sp>
          <p:nvSpPr>
            <p:cNvPr id="420" name="Прямоугольник с закругленными углами"/>
            <p:cNvSpPr/>
            <p:nvPr/>
          </p:nvSpPr>
          <p:spPr>
            <a:xfrm>
              <a:off x="48148" y="0"/>
              <a:ext cx="334632" cy="300046"/>
            </a:xfrm>
            <a:prstGeom prst="roundRect">
              <a:avLst>
                <a:gd name="adj" fmla="val 12698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421" name="Прямоугольник с закругленными углами"/>
            <p:cNvSpPr/>
            <p:nvPr/>
          </p:nvSpPr>
          <p:spPr>
            <a:xfrm>
              <a:off x="80648" y="36890"/>
              <a:ext cx="266021" cy="211509"/>
            </a:xfrm>
            <a:prstGeom prst="roundRect">
              <a:avLst>
                <a:gd name="adj" fmla="val 12009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422" name="Фигура"/>
            <p:cNvSpPr/>
            <p:nvPr/>
          </p:nvSpPr>
          <p:spPr>
            <a:xfrm>
              <a:off x="0" y="338166"/>
              <a:ext cx="358706" cy="126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02" y="0"/>
                  </a:moveTo>
                  <a:lnTo>
                    <a:pt x="0" y="21600"/>
                  </a:lnTo>
                  <a:lnTo>
                    <a:pt x="1629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423" name="Овал"/>
            <p:cNvSpPr/>
            <p:nvPr/>
          </p:nvSpPr>
          <p:spPr>
            <a:xfrm rot="2339117">
              <a:off x="391205" y="388583"/>
              <a:ext cx="46945" cy="86080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424" name="Линия"/>
            <p:cNvSpPr/>
            <p:nvPr/>
          </p:nvSpPr>
          <p:spPr>
            <a:xfrm flipH="1">
              <a:off x="80648" y="359071"/>
              <a:ext cx="52964" cy="7378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" name="Линия"/>
            <p:cNvSpPr/>
            <p:nvPr/>
          </p:nvSpPr>
          <p:spPr>
            <a:xfrm flipH="1">
              <a:off x="151667" y="359071"/>
              <a:ext cx="52964" cy="7378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" name="Линия"/>
            <p:cNvSpPr/>
            <p:nvPr/>
          </p:nvSpPr>
          <p:spPr>
            <a:xfrm flipH="1">
              <a:off x="222686" y="359071"/>
              <a:ext cx="52964" cy="7378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" name="Линия"/>
            <p:cNvSpPr/>
            <p:nvPr/>
          </p:nvSpPr>
          <p:spPr>
            <a:xfrm>
              <a:off x="98704" y="383665"/>
              <a:ext cx="176946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" name="Линия"/>
            <p:cNvSpPr/>
            <p:nvPr/>
          </p:nvSpPr>
          <p:spPr>
            <a:xfrm>
              <a:off x="80648" y="408258"/>
              <a:ext cx="176946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" name="Линия"/>
            <p:cNvSpPr/>
            <p:nvPr/>
          </p:nvSpPr>
          <p:spPr>
            <a:xfrm>
              <a:off x="62592" y="432852"/>
              <a:ext cx="176947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35" name="Группа"/>
          <p:cNvGrpSpPr/>
          <p:nvPr/>
        </p:nvGrpSpPr>
        <p:grpSpPr>
          <a:xfrm>
            <a:off x="3276600" y="1592262"/>
            <a:ext cx="466725" cy="458788"/>
            <a:chOff x="0" y="0"/>
            <a:chExt cx="466725" cy="458787"/>
          </a:xfrm>
        </p:grpSpPr>
        <p:sp>
          <p:nvSpPr>
            <p:cNvPr id="431" name="Прямоугольник с закругленными углами"/>
            <p:cNvSpPr/>
            <p:nvPr/>
          </p:nvSpPr>
          <p:spPr>
            <a:xfrm>
              <a:off x="0" y="0"/>
              <a:ext cx="466725" cy="458788"/>
            </a:xfrm>
            <a:prstGeom prst="roundRect">
              <a:avLst>
                <a:gd name="adj" fmla="val 11073"/>
              </a:avLst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32" name="Прямоугольник с закругленными углами"/>
            <p:cNvSpPr/>
            <p:nvPr/>
          </p:nvSpPr>
          <p:spPr>
            <a:xfrm>
              <a:off x="40638" y="54473"/>
              <a:ext cx="391606" cy="326842"/>
            </a:xfrm>
            <a:prstGeom prst="roundRect">
              <a:avLst>
                <a:gd name="adj" fmla="val 11657"/>
              </a:avLst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33" name="Линия"/>
            <p:cNvSpPr/>
            <p:nvPr/>
          </p:nvSpPr>
          <p:spPr>
            <a:xfrm>
              <a:off x="59110" y="409156"/>
              <a:ext cx="354663" cy="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" name="Линия"/>
            <p:cNvSpPr/>
            <p:nvPr/>
          </p:nvSpPr>
          <p:spPr>
            <a:xfrm>
              <a:off x="59110" y="433366"/>
              <a:ext cx="354663" cy="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68" name="Группа"/>
          <p:cNvGrpSpPr/>
          <p:nvPr/>
        </p:nvGrpSpPr>
        <p:grpSpPr>
          <a:xfrm>
            <a:off x="2611263" y="2954761"/>
            <a:ext cx="638524" cy="659553"/>
            <a:chOff x="0" y="0"/>
            <a:chExt cx="638522" cy="659551"/>
          </a:xfrm>
        </p:grpSpPr>
        <p:sp>
          <p:nvSpPr>
            <p:cNvPr id="436" name="Прямоугольник"/>
            <p:cNvSpPr/>
            <p:nvPr/>
          </p:nvSpPr>
          <p:spPr>
            <a:xfrm rot="19293552">
              <a:off x="120823" y="66250"/>
              <a:ext cx="396876" cy="527051"/>
            </a:xfrm>
            <a:prstGeom prst="rect">
              <a:avLst/>
            </a:prstGeom>
            <a:solidFill>
              <a:srgbClr val="FFD308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37" name="Линия"/>
            <p:cNvSpPr/>
            <p:nvPr/>
          </p:nvSpPr>
          <p:spPr>
            <a:xfrm flipV="1">
              <a:off x="60382" y="64993"/>
              <a:ext cx="262909" cy="20868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" name="Прямоугольник"/>
            <p:cNvSpPr/>
            <p:nvPr/>
          </p:nvSpPr>
          <p:spPr>
            <a:xfrm rot="19293552">
              <a:off x="113429" y="249524"/>
              <a:ext cx="182967" cy="116908"/>
            </a:xfrm>
            <a:prstGeom prst="rect">
              <a:avLst/>
            </a:prstGeom>
            <a:solidFill>
              <a:srgbClr val="FFD308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39" name="Линия"/>
            <p:cNvSpPr/>
            <p:nvPr/>
          </p:nvSpPr>
          <p:spPr>
            <a:xfrm flipV="1">
              <a:off x="263941" y="111448"/>
              <a:ext cx="95365" cy="756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" name="Линия"/>
            <p:cNvSpPr/>
            <p:nvPr/>
          </p:nvSpPr>
          <p:spPr>
            <a:xfrm flipV="1">
              <a:off x="282011" y="134213"/>
              <a:ext cx="95365" cy="7569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" name="Линия"/>
            <p:cNvSpPr/>
            <p:nvPr/>
          </p:nvSpPr>
          <p:spPr>
            <a:xfrm flipV="1">
              <a:off x="300081" y="156979"/>
              <a:ext cx="95365" cy="756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" name="Линия"/>
            <p:cNvSpPr/>
            <p:nvPr/>
          </p:nvSpPr>
          <p:spPr>
            <a:xfrm flipV="1">
              <a:off x="318152" y="179744"/>
              <a:ext cx="95364" cy="7569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" name="Линия"/>
            <p:cNvSpPr/>
            <p:nvPr/>
          </p:nvSpPr>
          <p:spPr>
            <a:xfrm flipV="1">
              <a:off x="336623" y="203015"/>
              <a:ext cx="95364" cy="7569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449" name="Группа"/>
            <p:cNvGrpSpPr/>
            <p:nvPr/>
          </p:nvGrpSpPr>
          <p:grpSpPr>
            <a:xfrm>
              <a:off x="187676" y="339114"/>
              <a:ext cx="192282" cy="186500"/>
              <a:chOff x="0" y="0"/>
              <a:chExt cx="192280" cy="186499"/>
            </a:xfrm>
          </p:grpSpPr>
          <p:sp>
            <p:nvSpPr>
              <p:cNvPr id="444" name="Линия"/>
              <p:cNvSpPr/>
              <p:nvPr/>
            </p:nvSpPr>
            <p:spPr>
              <a:xfrm flipV="1">
                <a:off x="-1" y="0"/>
                <a:ext cx="119601" cy="9493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45" name="Линия"/>
              <p:cNvSpPr/>
              <p:nvPr/>
            </p:nvSpPr>
            <p:spPr>
              <a:xfrm flipV="1">
                <a:off x="18070" y="22765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46" name="Линия"/>
              <p:cNvSpPr/>
              <p:nvPr/>
            </p:nvSpPr>
            <p:spPr>
              <a:xfrm flipV="1">
                <a:off x="36140" y="45530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47" name="Линия"/>
              <p:cNvSpPr/>
              <p:nvPr/>
            </p:nvSpPr>
            <p:spPr>
              <a:xfrm flipV="1">
                <a:off x="54210" y="68296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48" name="Линия"/>
              <p:cNvSpPr/>
              <p:nvPr/>
            </p:nvSpPr>
            <p:spPr>
              <a:xfrm flipV="1">
                <a:off x="72681" y="91567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455" name="Группа"/>
            <p:cNvGrpSpPr/>
            <p:nvPr/>
          </p:nvGrpSpPr>
          <p:grpSpPr>
            <a:xfrm>
              <a:off x="330984" y="225362"/>
              <a:ext cx="192282" cy="186501"/>
              <a:chOff x="0" y="0"/>
              <a:chExt cx="192280" cy="186499"/>
            </a:xfrm>
          </p:grpSpPr>
          <p:sp>
            <p:nvSpPr>
              <p:cNvPr id="450" name="Линия"/>
              <p:cNvSpPr/>
              <p:nvPr/>
            </p:nvSpPr>
            <p:spPr>
              <a:xfrm flipV="1">
                <a:off x="-1" y="0"/>
                <a:ext cx="119601" cy="9493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51" name="Линия"/>
              <p:cNvSpPr/>
              <p:nvPr/>
            </p:nvSpPr>
            <p:spPr>
              <a:xfrm flipV="1">
                <a:off x="18070" y="22765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52" name="Линия"/>
              <p:cNvSpPr/>
              <p:nvPr/>
            </p:nvSpPr>
            <p:spPr>
              <a:xfrm flipV="1">
                <a:off x="36140" y="45530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53" name="Линия"/>
              <p:cNvSpPr/>
              <p:nvPr/>
            </p:nvSpPr>
            <p:spPr>
              <a:xfrm flipV="1">
                <a:off x="54210" y="68296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54" name="Линия"/>
              <p:cNvSpPr/>
              <p:nvPr/>
            </p:nvSpPr>
            <p:spPr>
              <a:xfrm flipV="1">
                <a:off x="72681" y="91567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461" name="Группа"/>
            <p:cNvGrpSpPr/>
            <p:nvPr/>
          </p:nvGrpSpPr>
          <p:grpSpPr>
            <a:xfrm>
              <a:off x="422137" y="340201"/>
              <a:ext cx="192282" cy="186501"/>
              <a:chOff x="0" y="0"/>
              <a:chExt cx="192280" cy="186499"/>
            </a:xfrm>
          </p:grpSpPr>
          <p:sp>
            <p:nvSpPr>
              <p:cNvPr id="456" name="Линия"/>
              <p:cNvSpPr/>
              <p:nvPr/>
            </p:nvSpPr>
            <p:spPr>
              <a:xfrm flipV="1">
                <a:off x="-1" y="0"/>
                <a:ext cx="119601" cy="9493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57" name="Линия"/>
              <p:cNvSpPr/>
              <p:nvPr/>
            </p:nvSpPr>
            <p:spPr>
              <a:xfrm flipV="1">
                <a:off x="18070" y="22765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58" name="Линия"/>
              <p:cNvSpPr/>
              <p:nvPr/>
            </p:nvSpPr>
            <p:spPr>
              <a:xfrm flipV="1">
                <a:off x="36140" y="45530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59" name="Линия"/>
              <p:cNvSpPr/>
              <p:nvPr/>
            </p:nvSpPr>
            <p:spPr>
              <a:xfrm flipV="1">
                <a:off x="54210" y="68296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60" name="Линия"/>
              <p:cNvSpPr/>
              <p:nvPr/>
            </p:nvSpPr>
            <p:spPr>
              <a:xfrm flipV="1">
                <a:off x="72681" y="91567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467" name="Группа"/>
            <p:cNvGrpSpPr/>
            <p:nvPr/>
          </p:nvGrpSpPr>
          <p:grpSpPr>
            <a:xfrm>
              <a:off x="278829" y="453952"/>
              <a:ext cx="192282" cy="186501"/>
              <a:chOff x="0" y="0"/>
              <a:chExt cx="192280" cy="186499"/>
            </a:xfrm>
          </p:grpSpPr>
          <p:sp>
            <p:nvSpPr>
              <p:cNvPr id="462" name="Линия"/>
              <p:cNvSpPr/>
              <p:nvPr/>
            </p:nvSpPr>
            <p:spPr>
              <a:xfrm flipV="1">
                <a:off x="-1" y="0"/>
                <a:ext cx="119601" cy="9493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63" name="Линия"/>
              <p:cNvSpPr/>
              <p:nvPr/>
            </p:nvSpPr>
            <p:spPr>
              <a:xfrm flipV="1">
                <a:off x="18070" y="22765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64" name="Линия"/>
              <p:cNvSpPr/>
              <p:nvPr/>
            </p:nvSpPr>
            <p:spPr>
              <a:xfrm flipV="1">
                <a:off x="36140" y="45530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65" name="Линия"/>
              <p:cNvSpPr/>
              <p:nvPr/>
            </p:nvSpPr>
            <p:spPr>
              <a:xfrm flipV="1">
                <a:off x="54210" y="68296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66" name="Линия"/>
              <p:cNvSpPr/>
              <p:nvPr/>
            </p:nvSpPr>
            <p:spPr>
              <a:xfrm flipV="1">
                <a:off x="72681" y="91567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469" name="Линия"/>
          <p:cNvSpPr/>
          <p:nvPr/>
        </p:nvSpPr>
        <p:spPr>
          <a:xfrm flipH="1" flipV="1">
            <a:off x="3817937" y="2168524"/>
            <a:ext cx="358776" cy="468314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70" name="Линия"/>
          <p:cNvSpPr/>
          <p:nvPr/>
        </p:nvSpPr>
        <p:spPr>
          <a:xfrm flipH="1" flipV="1">
            <a:off x="4321175" y="2024062"/>
            <a:ext cx="36513" cy="504826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71" name="Линия"/>
          <p:cNvSpPr/>
          <p:nvPr/>
        </p:nvSpPr>
        <p:spPr>
          <a:xfrm flipV="1">
            <a:off x="4610099" y="2132012"/>
            <a:ext cx="323851" cy="541338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78" name="Группа"/>
          <p:cNvGrpSpPr/>
          <p:nvPr/>
        </p:nvGrpSpPr>
        <p:grpSpPr>
          <a:xfrm>
            <a:off x="4844672" y="1422767"/>
            <a:ext cx="381756" cy="543778"/>
            <a:chOff x="0" y="0"/>
            <a:chExt cx="381754" cy="543777"/>
          </a:xfrm>
        </p:grpSpPr>
        <p:sp>
          <p:nvSpPr>
            <p:cNvPr id="472" name="Прямоугольник с закругленными углами"/>
            <p:cNvSpPr/>
            <p:nvPr/>
          </p:nvSpPr>
          <p:spPr>
            <a:xfrm rot="20807278">
              <a:off x="52764" y="25032"/>
              <a:ext cx="276226" cy="493713"/>
            </a:xfrm>
            <a:prstGeom prst="roundRect">
              <a:avLst>
                <a:gd name="adj" fmla="val 13793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473" name="Прямоугольник с закругленными углами"/>
            <p:cNvSpPr/>
            <p:nvPr/>
          </p:nvSpPr>
          <p:spPr>
            <a:xfrm rot="20807278">
              <a:off x="55599" y="57273"/>
              <a:ext cx="232995" cy="269237"/>
            </a:xfrm>
            <a:prstGeom prst="roundRect">
              <a:avLst>
                <a:gd name="adj" fmla="val 16352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474" name="Линия"/>
            <p:cNvSpPr/>
            <p:nvPr/>
          </p:nvSpPr>
          <p:spPr>
            <a:xfrm flipV="1">
              <a:off x="145997" y="419899"/>
              <a:ext cx="168232" cy="3949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" name="Линия"/>
            <p:cNvSpPr/>
            <p:nvPr/>
          </p:nvSpPr>
          <p:spPr>
            <a:xfrm>
              <a:off x="176094" y="360263"/>
              <a:ext cx="30785" cy="13112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" name="Линия"/>
            <p:cNvSpPr/>
            <p:nvPr/>
          </p:nvSpPr>
          <p:spPr>
            <a:xfrm>
              <a:off x="260152" y="340529"/>
              <a:ext cx="30784" cy="13112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" name="Линия"/>
            <p:cNvSpPr/>
            <p:nvPr/>
          </p:nvSpPr>
          <p:spPr>
            <a:xfrm flipH="1">
              <a:off x="135736" y="376192"/>
              <a:ext cx="168232" cy="3949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479" name="Линия"/>
          <p:cNvSpPr/>
          <p:nvPr/>
        </p:nvSpPr>
        <p:spPr>
          <a:xfrm flipH="1" flipV="1">
            <a:off x="4718049" y="3392487"/>
            <a:ext cx="425451" cy="182564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80" name="С каждым годом растет потребительский спрос на услуги мобильного интернета."/>
          <p:cNvSpPr txBox="1"/>
          <p:nvPr/>
        </p:nvSpPr>
        <p:spPr>
          <a:xfrm>
            <a:off x="755650" y="5370512"/>
            <a:ext cx="7796213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600"/>
              </a:spcBef>
              <a:defRPr sz="2200"/>
            </a:pPr>
            <a:r>
              <a:t>С каждым годом </a:t>
            </a:r>
            <a:r>
              <a:rPr sz="2600" b="1"/>
              <a:t>растет</a:t>
            </a:r>
            <a:r>
              <a:t> потребительский спрос на услуги мобильного интернета.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Прямоугольник с закругленными углами"/>
          <p:cNvSpPr/>
          <p:nvPr/>
        </p:nvSpPr>
        <p:spPr>
          <a:xfrm>
            <a:off x="611187" y="5265737"/>
            <a:ext cx="8029576" cy="900113"/>
          </a:xfrm>
          <a:prstGeom prst="roundRect">
            <a:avLst>
              <a:gd name="adj" fmla="val 15520"/>
            </a:avLst>
          </a:prstGeom>
          <a:solidFill>
            <a:srgbClr val="FFAF00"/>
          </a:soli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83" name="Операторские услуги"/>
          <p:cNvSpPr txBox="1">
            <a:spLocks noGrp="1"/>
          </p:cNvSpPr>
          <p:nvPr>
            <p:ph type="title"/>
          </p:nvPr>
        </p:nvSpPr>
        <p:spPr>
          <a:xfrm>
            <a:off x="255587" y="225425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Операторские услуги</a:t>
            </a:r>
          </a:p>
        </p:txBody>
      </p:sp>
      <p:grpSp>
        <p:nvGrpSpPr>
          <p:cNvPr id="486" name="Группа"/>
          <p:cNvGrpSpPr/>
          <p:nvPr/>
        </p:nvGrpSpPr>
        <p:grpSpPr>
          <a:xfrm>
            <a:off x="4032249" y="2708275"/>
            <a:ext cx="747714" cy="1012825"/>
            <a:chOff x="0" y="0"/>
            <a:chExt cx="747712" cy="1012824"/>
          </a:xfrm>
        </p:grpSpPr>
        <p:sp>
          <p:nvSpPr>
            <p:cNvPr id="484" name="Овал"/>
            <p:cNvSpPr/>
            <p:nvPr/>
          </p:nvSpPr>
          <p:spPr>
            <a:xfrm>
              <a:off x="234847" y="0"/>
              <a:ext cx="155415" cy="234589"/>
            </a:xfrm>
            <a:prstGeom prst="ellipse">
              <a:avLst/>
            </a:prstGeom>
            <a:solidFill>
              <a:srgbClr val="16C834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  <p:sp>
          <p:nvSpPr>
            <p:cNvPr id="485" name="Фигура"/>
            <p:cNvSpPr/>
            <p:nvPr/>
          </p:nvSpPr>
          <p:spPr>
            <a:xfrm>
              <a:off x="-1" y="255068"/>
              <a:ext cx="747714" cy="757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54" y="236"/>
                  </a:moveTo>
                  <a:lnTo>
                    <a:pt x="12803" y="0"/>
                  </a:lnTo>
                  <a:lnTo>
                    <a:pt x="16837" y="4599"/>
                  </a:lnTo>
                  <a:lnTo>
                    <a:pt x="19412" y="6125"/>
                  </a:lnTo>
                  <a:lnTo>
                    <a:pt x="19781" y="5104"/>
                  </a:lnTo>
                  <a:lnTo>
                    <a:pt x="20204" y="5781"/>
                  </a:lnTo>
                  <a:lnTo>
                    <a:pt x="20637" y="6394"/>
                  </a:lnTo>
                  <a:lnTo>
                    <a:pt x="21600" y="7211"/>
                  </a:lnTo>
                  <a:lnTo>
                    <a:pt x="20880" y="8672"/>
                  </a:lnTo>
                  <a:lnTo>
                    <a:pt x="19682" y="8973"/>
                  </a:lnTo>
                  <a:lnTo>
                    <a:pt x="18494" y="8146"/>
                  </a:lnTo>
                  <a:lnTo>
                    <a:pt x="16135" y="7651"/>
                  </a:lnTo>
                  <a:lnTo>
                    <a:pt x="15243" y="6910"/>
                  </a:lnTo>
                  <a:lnTo>
                    <a:pt x="13172" y="5104"/>
                  </a:lnTo>
                  <a:lnTo>
                    <a:pt x="12443" y="10714"/>
                  </a:lnTo>
                  <a:lnTo>
                    <a:pt x="12443" y="18870"/>
                  </a:lnTo>
                  <a:lnTo>
                    <a:pt x="13542" y="19881"/>
                  </a:lnTo>
                  <a:lnTo>
                    <a:pt x="9499" y="20396"/>
                  </a:lnTo>
                  <a:lnTo>
                    <a:pt x="9499" y="12240"/>
                  </a:lnTo>
                  <a:lnTo>
                    <a:pt x="8040" y="21417"/>
                  </a:lnTo>
                  <a:lnTo>
                    <a:pt x="2440" y="21600"/>
                  </a:lnTo>
                  <a:lnTo>
                    <a:pt x="2809" y="20375"/>
                  </a:lnTo>
                  <a:lnTo>
                    <a:pt x="5096" y="19881"/>
                  </a:lnTo>
                  <a:lnTo>
                    <a:pt x="6933" y="9682"/>
                  </a:lnTo>
                  <a:lnTo>
                    <a:pt x="5825" y="5610"/>
                  </a:lnTo>
                  <a:lnTo>
                    <a:pt x="3547" y="8253"/>
                  </a:lnTo>
                  <a:lnTo>
                    <a:pt x="2593" y="8973"/>
                  </a:lnTo>
                  <a:lnTo>
                    <a:pt x="1396" y="9887"/>
                  </a:lnTo>
                  <a:lnTo>
                    <a:pt x="324" y="9682"/>
                  </a:lnTo>
                  <a:lnTo>
                    <a:pt x="0" y="8651"/>
                  </a:lnTo>
                  <a:lnTo>
                    <a:pt x="594" y="7931"/>
                  </a:lnTo>
                  <a:lnTo>
                    <a:pt x="1324" y="7211"/>
                  </a:lnTo>
                  <a:lnTo>
                    <a:pt x="1324" y="6598"/>
                  </a:lnTo>
                  <a:lnTo>
                    <a:pt x="1990" y="6813"/>
                  </a:lnTo>
                  <a:lnTo>
                    <a:pt x="2521" y="6125"/>
                  </a:lnTo>
                  <a:lnTo>
                    <a:pt x="6654" y="236"/>
                  </a:lnTo>
                  <a:close/>
                </a:path>
              </a:pathLst>
            </a:custGeom>
            <a:solidFill>
              <a:srgbClr val="16C834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91" name="Группа"/>
          <p:cNvGrpSpPr/>
          <p:nvPr/>
        </p:nvGrpSpPr>
        <p:grpSpPr>
          <a:xfrm>
            <a:off x="5435600" y="1808162"/>
            <a:ext cx="474663" cy="690563"/>
            <a:chOff x="0" y="0"/>
            <a:chExt cx="474662" cy="690562"/>
          </a:xfrm>
        </p:grpSpPr>
        <p:sp>
          <p:nvSpPr>
            <p:cNvPr id="487" name="Фигура"/>
            <p:cNvSpPr/>
            <p:nvPr/>
          </p:nvSpPr>
          <p:spPr>
            <a:xfrm>
              <a:off x="0" y="229220"/>
              <a:ext cx="268892" cy="461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2" y="0"/>
                  </a:moveTo>
                  <a:lnTo>
                    <a:pt x="0" y="10783"/>
                  </a:lnTo>
                  <a:lnTo>
                    <a:pt x="4818" y="4626"/>
                  </a:lnTo>
                  <a:lnTo>
                    <a:pt x="2382" y="20035"/>
                  </a:lnTo>
                  <a:lnTo>
                    <a:pt x="9582" y="10783"/>
                  </a:lnTo>
                  <a:lnTo>
                    <a:pt x="14400" y="21600"/>
                  </a:lnTo>
                  <a:lnTo>
                    <a:pt x="14400" y="4626"/>
                  </a:lnTo>
                  <a:lnTo>
                    <a:pt x="21600" y="9252"/>
                  </a:lnTo>
                  <a:lnTo>
                    <a:pt x="14400" y="0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488" name="Линия"/>
            <p:cNvSpPr/>
            <p:nvPr/>
          </p:nvSpPr>
          <p:spPr>
            <a:xfrm>
              <a:off x="209558" y="65284"/>
              <a:ext cx="265105" cy="526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8846" y="3213"/>
                  </a:lnTo>
                  <a:lnTo>
                    <a:pt x="17589" y="3570"/>
                  </a:lnTo>
                  <a:lnTo>
                    <a:pt x="20366" y="4820"/>
                  </a:lnTo>
                  <a:lnTo>
                    <a:pt x="21600" y="11782"/>
                  </a:lnTo>
                  <a:lnTo>
                    <a:pt x="19749" y="12139"/>
                  </a:lnTo>
                  <a:lnTo>
                    <a:pt x="17280" y="7974"/>
                  </a:lnTo>
                  <a:lnTo>
                    <a:pt x="17074" y="20469"/>
                  </a:lnTo>
                  <a:lnTo>
                    <a:pt x="12857" y="11782"/>
                  </a:lnTo>
                  <a:lnTo>
                    <a:pt x="8949" y="21600"/>
                  </a:lnTo>
                  <a:lnTo>
                    <a:pt x="7817" y="10056"/>
                  </a:lnTo>
                  <a:lnTo>
                    <a:pt x="6891" y="5712"/>
                  </a:lnTo>
                  <a:lnTo>
                    <a:pt x="309" y="1785"/>
                  </a:lnTo>
                  <a:lnTo>
                    <a:pt x="0" y="179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489" name="Овал"/>
            <p:cNvSpPr/>
            <p:nvPr/>
          </p:nvSpPr>
          <p:spPr>
            <a:xfrm>
              <a:off x="311812" y="-1"/>
              <a:ext cx="118667" cy="130570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  <p:sp>
          <p:nvSpPr>
            <p:cNvPr id="490" name="Овал"/>
            <p:cNvSpPr/>
            <p:nvPr/>
          </p:nvSpPr>
          <p:spPr>
            <a:xfrm>
              <a:off x="59332" y="65284"/>
              <a:ext cx="119929" cy="130569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</p:grpSp>
      <p:grpSp>
        <p:nvGrpSpPr>
          <p:cNvPr id="494" name="Группа"/>
          <p:cNvGrpSpPr/>
          <p:nvPr/>
        </p:nvGrpSpPr>
        <p:grpSpPr>
          <a:xfrm>
            <a:off x="2266949" y="3824287"/>
            <a:ext cx="342902" cy="665164"/>
            <a:chOff x="0" y="0"/>
            <a:chExt cx="342900" cy="665162"/>
          </a:xfrm>
        </p:grpSpPr>
        <p:sp>
          <p:nvSpPr>
            <p:cNvPr id="492" name="Фигура"/>
            <p:cNvSpPr/>
            <p:nvPr/>
          </p:nvSpPr>
          <p:spPr>
            <a:xfrm>
              <a:off x="-1" y="174862"/>
              <a:ext cx="342902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2" y="0"/>
                  </a:moveTo>
                  <a:lnTo>
                    <a:pt x="0" y="10783"/>
                  </a:lnTo>
                  <a:lnTo>
                    <a:pt x="4818" y="4626"/>
                  </a:lnTo>
                  <a:lnTo>
                    <a:pt x="2382" y="20035"/>
                  </a:lnTo>
                  <a:lnTo>
                    <a:pt x="9582" y="10783"/>
                  </a:lnTo>
                  <a:lnTo>
                    <a:pt x="14400" y="21600"/>
                  </a:lnTo>
                  <a:lnTo>
                    <a:pt x="14400" y="4626"/>
                  </a:lnTo>
                  <a:lnTo>
                    <a:pt x="21600" y="9252"/>
                  </a:lnTo>
                  <a:lnTo>
                    <a:pt x="14400" y="0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493" name="Овал"/>
            <p:cNvSpPr/>
            <p:nvPr/>
          </p:nvSpPr>
          <p:spPr>
            <a:xfrm>
              <a:off x="75833" y="-1"/>
              <a:ext cx="153317" cy="138863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</p:grpSp>
      <p:grpSp>
        <p:nvGrpSpPr>
          <p:cNvPr id="502" name="Группа"/>
          <p:cNvGrpSpPr/>
          <p:nvPr/>
        </p:nvGrpSpPr>
        <p:grpSpPr>
          <a:xfrm>
            <a:off x="6875462" y="2781300"/>
            <a:ext cx="484188" cy="557213"/>
            <a:chOff x="0" y="0"/>
            <a:chExt cx="484187" cy="557212"/>
          </a:xfrm>
        </p:grpSpPr>
        <p:sp>
          <p:nvSpPr>
            <p:cNvPr id="495" name="Линия"/>
            <p:cNvSpPr/>
            <p:nvPr/>
          </p:nvSpPr>
          <p:spPr>
            <a:xfrm>
              <a:off x="43145" y="18369"/>
              <a:ext cx="419470" cy="55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49" y="21441"/>
                  </a:moveTo>
                  <a:lnTo>
                    <a:pt x="0" y="7147"/>
                  </a:lnTo>
                  <a:lnTo>
                    <a:pt x="7573" y="14453"/>
                  </a:lnTo>
                  <a:lnTo>
                    <a:pt x="12336" y="13024"/>
                  </a:lnTo>
                  <a:lnTo>
                    <a:pt x="21600" y="0"/>
                  </a:lnTo>
                  <a:lnTo>
                    <a:pt x="17290" y="21600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496" name="Овал"/>
            <p:cNvSpPr/>
            <p:nvPr/>
          </p:nvSpPr>
          <p:spPr>
            <a:xfrm>
              <a:off x="189360" y="0"/>
              <a:ext cx="105468" cy="108177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  <p:sp>
          <p:nvSpPr>
            <p:cNvPr id="497" name="Линия"/>
            <p:cNvSpPr/>
            <p:nvPr/>
          </p:nvSpPr>
          <p:spPr>
            <a:xfrm>
              <a:off x="-1" y="36739"/>
              <a:ext cx="381119" cy="52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9" y="0"/>
                  </a:moveTo>
                  <a:lnTo>
                    <a:pt x="4494" y="3854"/>
                  </a:lnTo>
                  <a:lnTo>
                    <a:pt x="10813" y="6724"/>
                  </a:lnTo>
                  <a:lnTo>
                    <a:pt x="21600" y="3739"/>
                  </a:lnTo>
                  <a:lnTo>
                    <a:pt x="10813" y="9693"/>
                  </a:lnTo>
                  <a:lnTo>
                    <a:pt x="7191" y="13416"/>
                  </a:lnTo>
                  <a:lnTo>
                    <a:pt x="6001" y="21600"/>
                  </a:lnTo>
                  <a:lnTo>
                    <a:pt x="3278" y="13810"/>
                  </a:lnTo>
                  <a:lnTo>
                    <a:pt x="0" y="18615"/>
                  </a:lnTo>
                  <a:lnTo>
                    <a:pt x="79" y="11694"/>
                  </a:lnTo>
                  <a:lnTo>
                    <a:pt x="3675" y="6724"/>
                  </a:lnTo>
                  <a:lnTo>
                    <a:pt x="2274" y="131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498" name="Овал"/>
            <p:cNvSpPr/>
            <p:nvPr/>
          </p:nvSpPr>
          <p:spPr>
            <a:xfrm>
              <a:off x="124642" y="55108"/>
              <a:ext cx="107864" cy="108178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  <p:sp>
          <p:nvSpPr>
            <p:cNvPr id="499" name="Линия"/>
            <p:cNvSpPr/>
            <p:nvPr/>
          </p:nvSpPr>
          <p:spPr>
            <a:xfrm>
              <a:off x="232505" y="36739"/>
              <a:ext cx="251683" cy="502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" y="5409"/>
                  </a:moveTo>
                  <a:lnTo>
                    <a:pt x="8997" y="10035"/>
                  </a:lnTo>
                  <a:lnTo>
                    <a:pt x="10780" y="15443"/>
                  </a:lnTo>
                  <a:lnTo>
                    <a:pt x="10780" y="21600"/>
                  </a:lnTo>
                  <a:lnTo>
                    <a:pt x="16170" y="14661"/>
                  </a:lnTo>
                  <a:lnTo>
                    <a:pt x="19777" y="20835"/>
                  </a:lnTo>
                  <a:lnTo>
                    <a:pt x="21600" y="10035"/>
                  </a:lnTo>
                  <a:lnTo>
                    <a:pt x="19777" y="7722"/>
                  </a:lnTo>
                  <a:lnTo>
                    <a:pt x="19777" y="0"/>
                  </a:lnTo>
                  <a:lnTo>
                    <a:pt x="16170" y="4643"/>
                  </a:lnTo>
                  <a:lnTo>
                    <a:pt x="10780" y="6956"/>
                  </a:lnTo>
                  <a:lnTo>
                    <a:pt x="0" y="4643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500" name="Овал"/>
            <p:cNvSpPr/>
            <p:nvPr/>
          </p:nvSpPr>
          <p:spPr>
            <a:xfrm rot="20144046">
              <a:off x="273254" y="55108"/>
              <a:ext cx="107864" cy="108178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  <p:sp>
          <p:nvSpPr>
            <p:cNvPr id="501" name="Линия"/>
            <p:cNvSpPr/>
            <p:nvPr/>
          </p:nvSpPr>
          <p:spPr>
            <a:xfrm>
              <a:off x="167787" y="269421"/>
              <a:ext cx="127041" cy="216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26"/>
                  </a:moveTo>
                  <a:lnTo>
                    <a:pt x="0" y="21600"/>
                  </a:lnTo>
                  <a:lnTo>
                    <a:pt x="10800" y="7226"/>
                  </a:lnTo>
                  <a:lnTo>
                    <a:pt x="21600" y="16200"/>
                  </a:lnTo>
                  <a:lnTo>
                    <a:pt x="21600" y="0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03" name="Линия"/>
          <p:cNvSpPr/>
          <p:nvPr/>
        </p:nvSpPr>
        <p:spPr>
          <a:xfrm flipH="1">
            <a:off x="3268662" y="3287712"/>
            <a:ext cx="503238" cy="1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4" name="Линия"/>
          <p:cNvSpPr/>
          <p:nvPr/>
        </p:nvSpPr>
        <p:spPr>
          <a:xfrm flipH="1">
            <a:off x="2051050" y="3248025"/>
            <a:ext cx="504825" cy="0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5" name="Линия"/>
          <p:cNvSpPr/>
          <p:nvPr/>
        </p:nvSpPr>
        <p:spPr>
          <a:xfrm flipH="1" flipV="1">
            <a:off x="3557587" y="2636837"/>
            <a:ext cx="425451" cy="182564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6" name="Линия"/>
          <p:cNvSpPr/>
          <p:nvPr/>
        </p:nvSpPr>
        <p:spPr>
          <a:xfrm flipH="1" flipV="1">
            <a:off x="2481262" y="2155824"/>
            <a:ext cx="425451" cy="182564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7" name="Линия"/>
          <p:cNvSpPr/>
          <p:nvPr/>
        </p:nvSpPr>
        <p:spPr>
          <a:xfrm flipH="1" flipV="1">
            <a:off x="4603749" y="3789362"/>
            <a:ext cx="255589" cy="250826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8" name="Линия"/>
          <p:cNvSpPr/>
          <p:nvPr/>
        </p:nvSpPr>
        <p:spPr>
          <a:xfrm flipV="1">
            <a:off x="4967287" y="2492375"/>
            <a:ext cx="360364" cy="288925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9" name="Линия"/>
          <p:cNvSpPr/>
          <p:nvPr/>
        </p:nvSpPr>
        <p:spPr>
          <a:xfrm flipV="1">
            <a:off x="4932362" y="2816225"/>
            <a:ext cx="827089" cy="180975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0" name="Линия"/>
          <p:cNvSpPr/>
          <p:nvPr/>
        </p:nvSpPr>
        <p:spPr>
          <a:xfrm>
            <a:off x="5003799" y="3140075"/>
            <a:ext cx="1152527" cy="323850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28" name="Группа"/>
          <p:cNvGrpSpPr/>
          <p:nvPr/>
        </p:nvGrpSpPr>
        <p:grpSpPr>
          <a:xfrm>
            <a:off x="1292225" y="2947563"/>
            <a:ext cx="658813" cy="614788"/>
            <a:chOff x="0" y="0"/>
            <a:chExt cx="658812" cy="614786"/>
          </a:xfrm>
        </p:grpSpPr>
        <p:sp>
          <p:nvSpPr>
            <p:cNvPr id="511" name="Линия"/>
            <p:cNvSpPr/>
            <p:nvPr/>
          </p:nvSpPr>
          <p:spPr>
            <a:xfrm>
              <a:off x="0" y="208078"/>
              <a:ext cx="658813" cy="31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09" y="20231"/>
                  </a:moveTo>
                  <a:lnTo>
                    <a:pt x="5037" y="21600"/>
                  </a:lnTo>
                  <a:lnTo>
                    <a:pt x="0" y="15657"/>
                  </a:lnTo>
                  <a:lnTo>
                    <a:pt x="15843" y="0"/>
                  </a:lnTo>
                  <a:lnTo>
                    <a:pt x="21600" y="4134"/>
                  </a:lnTo>
                  <a:lnTo>
                    <a:pt x="20640" y="5374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512" name="Линия"/>
            <p:cNvSpPr/>
            <p:nvPr/>
          </p:nvSpPr>
          <p:spPr>
            <a:xfrm>
              <a:off x="126232" y="199477"/>
              <a:ext cx="153884" cy="160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1" y="21600"/>
                  </a:moveTo>
                  <a:lnTo>
                    <a:pt x="0" y="12870"/>
                  </a:lnTo>
                  <a:lnTo>
                    <a:pt x="2202" y="9450"/>
                  </a:lnTo>
                  <a:lnTo>
                    <a:pt x="10951" y="8310"/>
                  </a:lnTo>
                  <a:lnTo>
                    <a:pt x="20152" y="0"/>
                  </a:lnTo>
                  <a:lnTo>
                    <a:pt x="21600" y="3420"/>
                  </a:lnTo>
                  <a:lnTo>
                    <a:pt x="13636" y="11160"/>
                  </a:lnTo>
                  <a:lnTo>
                    <a:pt x="13636" y="15840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513" name="Овал"/>
            <p:cNvSpPr/>
            <p:nvPr/>
          </p:nvSpPr>
          <p:spPr>
            <a:xfrm>
              <a:off x="145467" y="183504"/>
              <a:ext cx="58910" cy="70038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514" name="Линия"/>
            <p:cNvSpPr/>
            <p:nvPr/>
          </p:nvSpPr>
          <p:spPr>
            <a:xfrm>
              <a:off x="155085" y="305147"/>
              <a:ext cx="1" cy="4054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5" name="Фигура"/>
            <p:cNvSpPr/>
            <p:nvPr/>
          </p:nvSpPr>
          <p:spPr>
            <a:xfrm rot="16179844" flipH="1">
              <a:off x="226666" y="64693"/>
              <a:ext cx="274007" cy="145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grpSp>
          <p:nvGrpSpPr>
            <p:cNvPr id="519" name="Группа"/>
            <p:cNvGrpSpPr/>
            <p:nvPr/>
          </p:nvGrpSpPr>
          <p:grpSpPr>
            <a:xfrm>
              <a:off x="333012" y="323578"/>
              <a:ext cx="116616" cy="218714"/>
              <a:chOff x="0" y="0"/>
              <a:chExt cx="116614" cy="218713"/>
            </a:xfrm>
          </p:grpSpPr>
          <p:sp>
            <p:nvSpPr>
              <p:cNvPr id="516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517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18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523" name="Группа"/>
            <p:cNvGrpSpPr/>
            <p:nvPr/>
          </p:nvGrpSpPr>
          <p:grpSpPr>
            <a:xfrm>
              <a:off x="484491" y="254770"/>
              <a:ext cx="116616" cy="218714"/>
              <a:chOff x="0" y="0"/>
              <a:chExt cx="116614" cy="218713"/>
            </a:xfrm>
          </p:grpSpPr>
          <p:sp>
            <p:nvSpPr>
              <p:cNvPr id="520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521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22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527" name="Группа"/>
            <p:cNvGrpSpPr/>
            <p:nvPr/>
          </p:nvGrpSpPr>
          <p:grpSpPr>
            <a:xfrm>
              <a:off x="174320" y="396073"/>
              <a:ext cx="116616" cy="218714"/>
              <a:chOff x="0" y="0"/>
              <a:chExt cx="116614" cy="218713"/>
            </a:xfrm>
          </p:grpSpPr>
          <p:sp>
            <p:nvSpPr>
              <p:cNvPr id="524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525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26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546" name="Группа"/>
          <p:cNvGrpSpPr/>
          <p:nvPr/>
        </p:nvGrpSpPr>
        <p:grpSpPr>
          <a:xfrm>
            <a:off x="1797050" y="1687088"/>
            <a:ext cx="658813" cy="614788"/>
            <a:chOff x="0" y="0"/>
            <a:chExt cx="658812" cy="614786"/>
          </a:xfrm>
        </p:grpSpPr>
        <p:sp>
          <p:nvSpPr>
            <p:cNvPr id="529" name="Линия"/>
            <p:cNvSpPr/>
            <p:nvPr/>
          </p:nvSpPr>
          <p:spPr>
            <a:xfrm>
              <a:off x="0" y="208078"/>
              <a:ext cx="658813" cy="31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09" y="20231"/>
                  </a:moveTo>
                  <a:lnTo>
                    <a:pt x="5037" y="21600"/>
                  </a:lnTo>
                  <a:lnTo>
                    <a:pt x="0" y="15657"/>
                  </a:lnTo>
                  <a:lnTo>
                    <a:pt x="15843" y="0"/>
                  </a:lnTo>
                  <a:lnTo>
                    <a:pt x="21600" y="4134"/>
                  </a:lnTo>
                  <a:lnTo>
                    <a:pt x="20640" y="5374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530" name="Линия"/>
            <p:cNvSpPr/>
            <p:nvPr/>
          </p:nvSpPr>
          <p:spPr>
            <a:xfrm>
              <a:off x="126232" y="199477"/>
              <a:ext cx="153884" cy="160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1" y="21600"/>
                  </a:moveTo>
                  <a:lnTo>
                    <a:pt x="0" y="12870"/>
                  </a:lnTo>
                  <a:lnTo>
                    <a:pt x="2202" y="9450"/>
                  </a:lnTo>
                  <a:lnTo>
                    <a:pt x="10951" y="8310"/>
                  </a:lnTo>
                  <a:lnTo>
                    <a:pt x="20152" y="0"/>
                  </a:lnTo>
                  <a:lnTo>
                    <a:pt x="21600" y="3420"/>
                  </a:lnTo>
                  <a:lnTo>
                    <a:pt x="13636" y="11160"/>
                  </a:lnTo>
                  <a:lnTo>
                    <a:pt x="13636" y="15840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531" name="Овал"/>
            <p:cNvSpPr/>
            <p:nvPr/>
          </p:nvSpPr>
          <p:spPr>
            <a:xfrm>
              <a:off x="145467" y="183504"/>
              <a:ext cx="58910" cy="70038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532" name="Линия"/>
            <p:cNvSpPr/>
            <p:nvPr/>
          </p:nvSpPr>
          <p:spPr>
            <a:xfrm>
              <a:off x="155085" y="305147"/>
              <a:ext cx="1" cy="4054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3" name="Фигура"/>
            <p:cNvSpPr/>
            <p:nvPr/>
          </p:nvSpPr>
          <p:spPr>
            <a:xfrm rot="16179844" flipH="1">
              <a:off x="226666" y="64693"/>
              <a:ext cx="274007" cy="145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grpSp>
          <p:nvGrpSpPr>
            <p:cNvPr id="537" name="Группа"/>
            <p:cNvGrpSpPr/>
            <p:nvPr/>
          </p:nvGrpSpPr>
          <p:grpSpPr>
            <a:xfrm>
              <a:off x="333012" y="323578"/>
              <a:ext cx="116616" cy="218714"/>
              <a:chOff x="0" y="0"/>
              <a:chExt cx="116614" cy="218713"/>
            </a:xfrm>
          </p:grpSpPr>
          <p:sp>
            <p:nvSpPr>
              <p:cNvPr id="534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535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36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541" name="Группа"/>
            <p:cNvGrpSpPr/>
            <p:nvPr/>
          </p:nvGrpSpPr>
          <p:grpSpPr>
            <a:xfrm>
              <a:off x="484491" y="254770"/>
              <a:ext cx="116616" cy="218714"/>
              <a:chOff x="0" y="0"/>
              <a:chExt cx="116614" cy="218713"/>
            </a:xfrm>
          </p:grpSpPr>
          <p:sp>
            <p:nvSpPr>
              <p:cNvPr id="538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539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40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545" name="Группа"/>
            <p:cNvGrpSpPr/>
            <p:nvPr/>
          </p:nvGrpSpPr>
          <p:grpSpPr>
            <a:xfrm>
              <a:off x="174320" y="396073"/>
              <a:ext cx="116616" cy="218714"/>
              <a:chOff x="0" y="0"/>
              <a:chExt cx="116614" cy="218713"/>
            </a:xfrm>
          </p:grpSpPr>
          <p:sp>
            <p:nvSpPr>
              <p:cNvPr id="542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543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44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564" name="Группа"/>
          <p:cNvGrpSpPr/>
          <p:nvPr/>
        </p:nvGrpSpPr>
        <p:grpSpPr>
          <a:xfrm>
            <a:off x="2876550" y="2155400"/>
            <a:ext cx="658813" cy="614788"/>
            <a:chOff x="0" y="0"/>
            <a:chExt cx="658812" cy="614786"/>
          </a:xfrm>
        </p:grpSpPr>
        <p:sp>
          <p:nvSpPr>
            <p:cNvPr id="547" name="Линия"/>
            <p:cNvSpPr/>
            <p:nvPr/>
          </p:nvSpPr>
          <p:spPr>
            <a:xfrm>
              <a:off x="0" y="208078"/>
              <a:ext cx="658813" cy="31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09" y="20231"/>
                  </a:moveTo>
                  <a:lnTo>
                    <a:pt x="5037" y="21600"/>
                  </a:lnTo>
                  <a:lnTo>
                    <a:pt x="0" y="15657"/>
                  </a:lnTo>
                  <a:lnTo>
                    <a:pt x="15843" y="0"/>
                  </a:lnTo>
                  <a:lnTo>
                    <a:pt x="21600" y="4134"/>
                  </a:lnTo>
                  <a:lnTo>
                    <a:pt x="20640" y="5374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548" name="Линия"/>
            <p:cNvSpPr/>
            <p:nvPr/>
          </p:nvSpPr>
          <p:spPr>
            <a:xfrm>
              <a:off x="126232" y="199477"/>
              <a:ext cx="153884" cy="160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1" y="21600"/>
                  </a:moveTo>
                  <a:lnTo>
                    <a:pt x="0" y="12870"/>
                  </a:lnTo>
                  <a:lnTo>
                    <a:pt x="2202" y="9450"/>
                  </a:lnTo>
                  <a:lnTo>
                    <a:pt x="10951" y="8310"/>
                  </a:lnTo>
                  <a:lnTo>
                    <a:pt x="20152" y="0"/>
                  </a:lnTo>
                  <a:lnTo>
                    <a:pt x="21600" y="3420"/>
                  </a:lnTo>
                  <a:lnTo>
                    <a:pt x="13636" y="11160"/>
                  </a:lnTo>
                  <a:lnTo>
                    <a:pt x="13636" y="15840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549" name="Овал"/>
            <p:cNvSpPr/>
            <p:nvPr/>
          </p:nvSpPr>
          <p:spPr>
            <a:xfrm>
              <a:off x="145467" y="183504"/>
              <a:ext cx="58910" cy="70038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550" name="Линия"/>
            <p:cNvSpPr/>
            <p:nvPr/>
          </p:nvSpPr>
          <p:spPr>
            <a:xfrm>
              <a:off x="155085" y="305147"/>
              <a:ext cx="1" cy="4054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1" name="Фигура"/>
            <p:cNvSpPr/>
            <p:nvPr/>
          </p:nvSpPr>
          <p:spPr>
            <a:xfrm rot="16179844" flipH="1">
              <a:off x="226666" y="64693"/>
              <a:ext cx="274007" cy="145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grpSp>
          <p:nvGrpSpPr>
            <p:cNvPr id="555" name="Группа"/>
            <p:cNvGrpSpPr/>
            <p:nvPr/>
          </p:nvGrpSpPr>
          <p:grpSpPr>
            <a:xfrm>
              <a:off x="333012" y="323578"/>
              <a:ext cx="116616" cy="218714"/>
              <a:chOff x="0" y="0"/>
              <a:chExt cx="116614" cy="218713"/>
            </a:xfrm>
          </p:grpSpPr>
          <p:sp>
            <p:nvSpPr>
              <p:cNvPr id="552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553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54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559" name="Группа"/>
            <p:cNvGrpSpPr/>
            <p:nvPr/>
          </p:nvGrpSpPr>
          <p:grpSpPr>
            <a:xfrm>
              <a:off x="484491" y="254770"/>
              <a:ext cx="116616" cy="218714"/>
              <a:chOff x="0" y="0"/>
              <a:chExt cx="116614" cy="218713"/>
            </a:xfrm>
          </p:grpSpPr>
          <p:sp>
            <p:nvSpPr>
              <p:cNvPr id="556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557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58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563" name="Группа"/>
            <p:cNvGrpSpPr/>
            <p:nvPr/>
          </p:nvGrpSpPr>
          <p:grpSpPr>
            <a:xfrm>
              <a:off x="174320" y="396073"/>
              <a:ext cx="116616" cy="218714"/>
              <a:chOff x="0" y="0"/>
              <a:chExt cx="116614" cy="218713"/>
            </a:xfrm>
          </p:grpSpPr>
          <p:sp>
            <p:nvSpPr>
              <p:cNvPr id="560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561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2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577" name="Группа"/>
          <p:cNvGrpSpPr/>
          <p:nvPr/>
        </p:nvGrpSpPr>
        <p:grpSpPr>
          <a:xfrm>
            <a:off x="5291137" y="3430291"/>
            <a:ext cx="412751" cy="468610"/>
            <a:chOff x="0" y="0"/>
            <a:chExt cx="412750" cy="468609"/>
          </a:xfrm>
        </p:grpSpPr>
        <p:grpSp>
          <p:nvGrpSpPr>
            <p:cNvPr id="568" name="Группа"/>
            <p:cNvGrpSpPr/>
            <p:nvPr/>
          </p:nvGrpSpPr>
          <p:grpSpPr>
            <a:xfrm>
              <a:off x="0" y="255604"/>
              <a:ext cx="412750" cy="213006"/>
              <a:chOff x="0" y="0"/>
              <a:chExt cx="412750" cy="213004"/>
            </a:xfrm>
          </p:grpSpPr>
          <p:sp>
            <p:nvSpPr>
              <p:cNvPr id="565" name="Фигура"/>
              <p:cNvSpPr/>
              <p:nvPr/>
            </p:nvSpPr>
            <p:spPr>
              <a:xfrm>
                <a:off x="0" y="0"/>
                <a:ext cx="412750" cy="2130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1917"/>
                      <a:pt x="0" y="4281"/>
                    </a:cubicBezTo>
                    <a:lnTo>
                      <a:pt x="0" y="17320"/>
                    </a:lnTo>
                    <a:cubicBezTo>
                      <a:pt x="0" y="19684"/>
                      <a:pt x="4835" y="21600"/>
                      <a:pt x="10800" y="21600"/>
                    </a:cubicBezTo>
                    <a:cubicBezTo>
                      <a:pt x="16765" y="21600"/>
                      <a:pt x="21600" y="19684"/>
                      <a:pt x="21600" y="17320"/>
                    </a:cubicBezTo>
                    <a:lnTo>
                      <a:pt x="21600" y="4281"/>
                    </a:lnTo>
                    <a:cubicBezTo>
                      <a:pt x="21600" y="1917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17960" dir="2700000" rotWithShape="0">
                  <a:srgbClr val="000000"/>
                </a:outerShdw>
              </a:effectLst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566" name="Фигура"/>
              <p:cNvSpPr/>
              <p:nvPr/>
            </p:nvSpPr>
            <p:spPr>
              <a:xfrm>
                <a:off x="0" y="-1"/>
                <a:ext cx="412750" cy="84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1"/>
                    </a:cubicBezTo>
                    <a:cubicBezTo>
                      <a:pt x="21600" y="4836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567" name="Линия"/>
              <p:cNvSpPr/>
              <p:nvPr/>
            </p:nvSpPr>
            <p:spPr>
              <a:xfrm>
                <a:off x="0" y="42216"/>
                <a:ext cx="412750" cy="42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  <p:grpSp>
          <p:nvGrpSpPr>
            <p:cNvPr id="572" name="Группа"/>
            <p:cNvGrpSpPr/>
            <p:nvPr/>
          </p:nvGrpSpPr>
          <p:grpSpPr>
            <a:xfrm>
              <a:off x="0" y="127157"/>
              <a:ext cx="412750" cy="211068"/>
              <a:chOff x="0" y="0"/>
              <a:chExt cx="412750" cy="211067"/>
            </a:xfrm>
          </p:grpSpPr>
          <p:sp>
            <p:nvSpPr>
              <p:cNvPr id="569" name="Фигура"/>
              <p:cNvSpPr/>
              <p:nvPr/>
            </p:nvSpPr>
            <p:spPr>
              <a:xfrm>
                <a:off x="0" y="0"/>
                <a:ext cx="412750" cy="2110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1917"/>
                      <a:pt x="0" y="4281"/>
                    </a:cubicBezTo>
                    <a:lnTo>
                      <a:pt x="0" y="17320"/>
                    </a:lnTo>
                    <a:cubicBezTo>
                      <a:pt x="0" y="19684"/>
                      <a:pt x="4835" y="21600"/>
                      <a:pt x="10800" y="21600"/>
                    </a:cubicBezTo>
                    <a:cubicBezTo>
                      <a:pt x="16765" y="21600"/>
                      <a:pt x="21600" y="19684"/>
                      <a:pt x="21600" y="17320"/>
                    </a:cubicBezTo>
                    <a:lnTo>
                      <a:pt x="21600" y="4281"/>
                    </a:lnTo>
                    <a:cubicBezTo>
                      <a:pt x="21600" y="1917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17960" dir="2700000" rotWithShape="0">
                  <a:srgbClr val="000000"/>
                </a:outerShdw>
              </a:effectLst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570" name="Фигура"/>
              <p:cNvSpPr/>
              <p:nvPr/>
            </p:nvSpPr>
            <p:spPr>
              <a:xfrm>
                <a:off x="0" y="0"/>
                <a:ext cx="412750" cy="83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1"/>
                    </a:cubicBezTo>
                    <a:cubicBezTo>
                      <a:pt x="21600" y="4836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571" name="Линия"/>
              <p:cNvSpPr/>
              <p:nvPr/>
            </p:nvSpPr>
            <p:spPr>
              <a:xfrm>
                <a:off x="0" y="41832"/>
                <a:ext cx="412750" cy="418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  <p:grpSp>
          <p:nvGrpSpPr>
            <p:cNvPr id="576" name="Группа"/>
            <p:cNvGrpSpPr/>
            <p:nvPr/>
          </p:nvGrpSpPr>
          <p:grpSpPr>
            <a:xfrm>
              <a:off x="0" y="0"/>
              <a:ext cx="412750" cy="209777"/>
              <a:chOff x="0" y="0"/>
              <a:chExt cx="412750" cy="209776"/>
            </a:xfrm>
          </p:grpSpPr>
          <p:sp>
            <p:nvSpPr>
              <p:cNvPr id="573" name="Фигура"/>
              <p:cNvSpPr/>
              <p:nvPr/>
            </p:nvSpPr>
            <p:spPr>
              <a:xfrm>
                <a:off x="0" y="0"/>
                <a:ext cx="412750" cy="209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1917"/>
                      <a:pt x="0" y="4281"/>
                    </a:cubicBezTo>
                    <a:lnTo>
                      <a:pt x="0" y="17320"/>
                    </a:lnTo>
                    <a:cubicBezTo>
                      <a:pt x="0" y="19684"/>
                      <a:pt x="4835" y="21600"/>
                      <a:pt x="10800" y="21600"/>
                    </a:cubicBezTo>
                    <a:cubicBezTo>
                      <a:pt x="16765" y="21600"/>
                      <a:pt x="21600" y="19684"/>
                      <a:pt x="21600" y="17320"/>
                    </a:cubicBezTo>
                    <a:lnTo>
                      <a:pt x="21600" y="4281"/>
                    </a:lnTo>
                    <a:cubicBezTo>
                      <a:pt x="21600" y="1917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17960" dir="2700000" rotWithShape="0">
                  <a:srgbClr val="000000"/>
                </a:outerShdw>
              </a:effectLst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574" name="Фигура"/>
              <p:cNvSpPr/>
              <p:nvPr/>
            </p:nvSpPr>
            <p:spPr>
              <a:xfrm>
                <a:off x="0" y="-1"/>
                <a:ext cx="412750" cy="8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1"/>
                    </a:cubicBezTo>
                    <a:cubicBezTo>
                      <a:pt x="21600" y="4836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575" name="Линия"/>
              <p:cNvSpPr/>
              <p:nvPr/>
            </p:nvSpPr>
            <p:spPr>
              <a:xfrm>
                <a:off x="0" y="41576"/>
                <a:ext cx="412750" cy="415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</p:grpSp>
      <p:grpSp>
        <p:nvGrpSpPr>
          <p:cNvPr id="588" name="Группа"/>
          <p:cNvGrpSpPr/>
          <p:nvPr/>
        </p:nvGrpSpPr>
        <p:grpSpPr>
          <a:xfrm>
            <a:off x="4103687" y="1339850"/>
            <a:ext cx="460001" cy="479845"/>
            <a:chOff x="0" y="0"/>
            <a:chExt cx="459999" cy="479844"/>
          </a:xfrm>
        </p:grpSpPr>
        <p:sp>
          <p:nvSpPr>
            <p:cNvPr id="578" name="Прямоугольник с закругленными углами"/>
            <p:cNvSpPr/>
            <p:nvPr/>
          </p:nvSpPr>
          <p:spPr>
            <a:xfrm>
              <a:off x="48148" y="0"/>
              <a:ext cx="334632" cy="300046"/>
            </a:xfrm>
            <a:prstGeom prst="roundRect">
              <a:avLst>
                <a:gd name="adj" fmla="val 12698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579" name="Прямоугольник с закругленными углами"/>
            <p:cNvSpPr/>
            <p:nvPr/>
          </p:nvSpPr>
          <p:spPr>
            <a:xfrm>
              <a:off x="80648" y="36890"/>
              <a:ext cx="266021" cy="211509"/>
            </a:xfrm>
            <a:prstGeom prst="roundRect">
              <a:avLst>
                <a:gd name="adj" fmla="val 12009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580" name="Фигура"/>
            <p:cNvSpPr/>
            <p:nvPr/>
          </p:nvSpPr>
          <p:spPr>
            <a:xfrm>
              <a:off x="0" y="338166"/>
              <a:ext cx="358706" cy="126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02" y="0"/>
                  </a:moveTo>
                  <a:lnTo>
                    <a:pt x="0" y="21600"/>
                  </a:lnTo>
                  <a:lnTo>
                    <a:pt x="1629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581" name="Овал"/>
            <p:cNvSpPr/>
            <p:nvPr/>
          </p:nvSpPr>
          <p:spPr>
            <a:xfrm rot="2339117">
              <a:off x="391205" y="388583"/>
              <a:ext cx="46945" cy="86080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582" name="Линия"/>
            <p:cNvSpPr/>
            <p:nvPr/>
          </p:nvSpPr>
          <p:spPr>
            <a:xfrm flipH="1">
              <a:off x="80648" y="359071"/>
              <a:ext cx="52964" cy="7378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3" name="Линия"/>
            <p:cNvSpPr/>
            <p:nvPr/>
          </p:nvSpPr>
          <p:spPr>
            <a:xfrm flipH="1">
              <a:off x="151667" y="359071"/>
              <a:ext cx="52964" cy="7378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4" name="Линия"/>
            <p:cNvSpPr/>
            <p:nvPr/>
          </p:nvSpPr>
          <p:spPr>
            <a:xfrm flipH="1">
              <a:off x="222686" y="359071"/>
              <a:ext cx="52964" cy="7378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5" name="Линия"/>
            <p:cNvSpPr/>
            <p:nvPr/>
          </p:nvSpPr>
          <p:spPr>
            <a:xfrm>
              <a:off x="98704" y="383665"/>
              <a:ext cx="176946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6" name="Линия"/>
            <p:cNvSpPr/>
            <p:nvPr/>
          </p:nvSpPr>
          <p:spPr>
            <a:xfrm>
              <a:off x="80648" y="408258"/>
              <a:ext cx="176946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7" name="Линия"/>
            <p:cNvSpPr/>
            <p:nvPr/>
          </p:nvSpPr>
          <p:spPr>
            <a:xfrm>
              <a:off x="62592" y="432852"/>
              <a:ext cx="176947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603" name="Группа"/>
          <p:cNvGrpSpPr/>
          <p:nvPr/>
        </p:nvGrpSpPr>
        <p:grpSpPr>
          <a:xfrm>
            <a:off x="7343775" y="3500437"/>
            <a:ext cx="576263" cy="576263"/>
            <a:chOff x="0" y="0"/>
            <a:chExt cx="576262" cy="576262"/>
          </a:xfrm>
        </p:grpSpPr>
        <p:sp>
          <p:nvSpPr>
            <p:cNvPr id="589" name="Прямоугольник с закругленными углами"/>
            <p:cNvSpPr/>
            <p:nvPr/>
          </p:nvSpPr>
          <p:spPr>
            <a:xfrm>
              <a:off x="0" y="0"/>
              <a:ext cx="576263" cy="576263"/>
            </a:xfrm>
            <a:prstGeom prst="roundRect">
              <a:avLst>
                <a:gd name="adj" fmla="val 15427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grpSp>
          <p:nvGrpSpPr>
            <p:cNvPr id="592" name="Группа"/>
            <p:cNvGrpSpPr/>
            <p:nvPr/>
          </p:nvGrpSpPr>
          <p:grpSpPr>
            <a:xfrm>
              <a:off x="52597" y="309829"/>
              <a:ext cx="114444" cy="221019"/>
              <a:chOff x="0" y="0"/>
              <a:chExt cx="114443" cy="221018"/>
            </a:xfrm>
          </p:grpSpPr>
          <p:sp>
            <p:nvSpPr>
              <p:cNvPr id="590" name="Фигура"/>
              <p:cNvSpPr/>
              <p:nvPr/>
            </p:nvSpPr>
            <p:spPr>
              <a:xfrm>
                <a:off x="0" y="95720"/>
                <a:ext cx="114444" cy="1252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91" name="Кружок"/>
              <p:cNvSpPr/>
              <p:nvPr/>
            </p:nvSpPr>
            <p:spPr>
              <a:xfrm>
                <a:off x="19050" y="0"/>
                <a:ext cx="82647" cy="8840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  <p:sp>
          <p:nvSpPr>
            <p:cNvPr id="593" name="Прямоугольник"/>
            <p:cNvSpPr/>
            <p:nvPr/>
          </p:nvSpPr>
          <p:spPr>
            <a:xfrm>
              <a:off x="283796" y="398640"/>
              <a:ext cx="59534" cy="116061"/>
            </a:xfrm>
            <a:prstGeom prst="rect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594" name="Стрелка"/>
            <p:cNvSpPr/>
            <p:nvPr/>
          </p:nvSpPr>
          <p:spPr>
            <a:xfrm>
              <a:off x="206922" y="420338"/>
              <a:ext cx="53177" cy="81748"/>
            </a:xfrm>
            <a:prstGeom prst="rightArrow">
              <a:avLst>
                <a:gd name="adj1" fmla="val 49907"/>
                <a:gd name="adj2" fmla="val 5320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595" name="Прямоугольник"/>
            <p:cNvSpPr/>
            <p:nvPr/>
          </p:nvSpPr>
          <p:spPr>
            <a:xfrm>
              <a:off x="469333" y="391071"/>
              <a:ext cx="54332" cy="114547"/>
            </a:xfrm>
            <a:prstGeom prst="rect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596" name="Стрелка"/>
            <p:cNvSpPr/>
            <p:nvPr/>
          </p:nvSpPr>
          <p:spPr>
            <a:xfrm>
              <a:off x="376275" y="413274"/>
              <a:ext cx="65315" cy="77710"/>
            </a:xfrm>
            <a:prstGeom prst="rightArrow">
              <a:avLst>
                <a:gd name="adj1" fmla="val 49907"/>
                <a:gd name="adj2" fmla="val 5320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597" name="Прямоугольник"/>
            <p:cNvSpPr/>
            <p:nvPr/>
          </p:nvSpPr>
          <p:spPr>
            <a:xfrm rot="16200000">
              <a:off x="284690" y="177847"/>
              <a:ext cx="56012" cy="87857"/>
            </a:xfrm>
            <a:prstGeom prst="rect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598" name="Стрелка"/>
            <p:cNvSpPr/>
            <p:nvPr/>
          </p:nvSpPr>
          <p:spPr>
            <a:xfrm rot="19087595">
              <a:off x="206922" y="257350"/>
              <a:ext cx="60113" cy="74178"/>
            </a:xfrm>
            <a:prstGeom prst="rightArrow">
              <a:avLst>
                <a:gd name="adj1" fmla="val 49907"/>
                <a:gd name="adj2" fmla="val 5320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599" name="Стрелка"/>
            <p:cNvSpPr/>
            <p:nvPr/>
          </p:nvSpPr>
          <p:spPr>
            <a:xfrm rot="19087595">
              <a:off x="367027" y="102940"/>
              <a:ext cx="60113" cy="76196"/>
            </a:xfrm>
            <a:prstGeom prst="rightArrow">
              <a:avLst>
                <a:gd name="adj1" fmla="val 49907"/>
                <a:gd name="adj2" fmla="val 5320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600" name="Прямоугольник"/>
            <p:cNvSpPr/>
            <p:nvPr/>
          </p:nvSpPr>
          <p:spPr>
            <a:xfrm rot="16200000">
              <a:off x="440221" y="41360"/>
              <a:ext cx="68628" cy="79764"/>
            </a:xfrm>
            <a:prstGeom prst="rect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601" name="Стрелка"/>
            <p:cNvSpPr/>
            <p:nvPr/>
          </p:nvSpPr>
          <p:spPr>
            <a:xfrm rot="5224581">
              <a:off x="433675" y="205408"/>
              <a:ext cx="93858" cy="98838"/>
            </a:xfrm>
            <a:prstGeom prst="rightArrow">
              <a:avLst>
                <a:gd name="adj1" fmla="val 49907"/>
                <a:gd name="adj2" fmla="val 5320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602" name="Стрелка"/>
            <p:cNvSpPr/>
            <p:nvPr/>
          </p:nvSpPr>
          <p:spPr>
            <a:xfrm rot="15879792">
              <a:off x="54509" y="136781"/>
              <a:ext cx="93858" cy="98839"/>
            </a:xfrm>
            <a:prstGeom prst="rightArrow">
              <a:avLst>
                <a:gd name="adj1" fmla="val 49907"/>
                <a:gd name="adj2" fmla="val 5320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</p:grpSp>
      <p:sp>
        <p:nvSpPr>
          <p:cNvPr id="604" name="Линия"/>
          <p:cNvSpPr/>
          <p:nvPr/>
        </p:nvSpPr>
        <p:spPr>
          <a:xfrm>
            <a:off x="6840537" y="3644900"/>
            <a:ext cx="396876" cy="36513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615" name="Группа"/>
          <p:cNvGrpSpPr/>
          <p:nvPr/>
        </p:nvGrpSpPr>
        <p:grpSpPr>
          <a:xfrm>
            <a:off x="5940424" y="2563812"/>
            <a:ext cx="574677" cy="384176"/>
            <a:chOff x="0" y="0"/>
            <a:chExt cx="574675" cy="384175"/>
          </a:xfrm>
        </p:grpSpPr>
        <p:sp>
          <p:nvSpPr>
            <p:cNvPr id="605" name="Фигура"/>
            <p:cNvSpPr/>
            <p:nvPr/>
          </p:nvSpPr>
          <p:spPr>
            <a:xfrm>
              <a:off x="-1" y="-1"/>
              <a:ext cx="488242" cy="384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1" y="0"/>
                  </a:moveTo>
                  <a:lnTo>
                    <a:pt x="0" y="21600"/>
                  </a:lnTo>
                  <a:lnTo>
                    <a:pt x="182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606" name="Прямоугольник"/>
            <p:cNvSpPr/>
            <p:nvPr/>
          </p:nvSpPr>
          <p:spPr>
            <a:xfrm>
              <a:off x="503424" y="-1"/>
              <a:ext cx="71252" cy="19673"/>
            </a:xfrm>
            <a:prstGeom prst="rect">
              <a:avLst/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607" name="Прямоугольник"/>
            <p:cNvSpPr/>
            <p:nvPr/>
          </p:nvSpPr>
          <p:spPr>
            <a:xfrm>
              <a:off x="496416" y="37028"/>
              <a:ext cx="39714" cy="18516"/>
            </a:xfrm>
            <a:prstGeom prst="rect">
              <a:avLst/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608" name="Прямоугольник"/>
            <p:cNvSpPr/>
            <p:nvPr/>
          </p:nvSpPr>
          <p:spPr>
            <a:xfrm>
              <a:off x="488240" y="75214"/>
              <a:ext cx="24529" cy="17359"/>
            </a:xfrm>
            <a:prstGeom prst="rect">
              <a:avLst/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609" name="Фигура"/>
            <p:cNvSpPr/>
            <p:nvPr/>
          </p:nvSpPr>
          <p:spPr>
            <a:xfrm>
              <a:off x="40881" y="27771"/>
              <a:ext cx="408814" cy="302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99" y="0"/>
                  </a:moveTo>
                  <a:lnTo>
                    <a:pt x="0" y="21600"/>
                  </a:lnTo>
                  <a:lnTo>
                    <a:pt x="186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610" name="Овал"/>
            <p:cNvSpPr/>
            <p:nvPr/>
          </p:nvSpPr>
          <p:spPr>
            <a:xfrm rot="1102114">
              <a:off x="165861" y="120343"/>
              <a:ext cx="140166" cy="173575"/>
            </a:xfrm>
            <a:prstGeom prst="ellipse">
              <a:avLst/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611" name="Фигура"/>
            <p:cNvSpPr/>
            <p:nvPr/>
          </p:nvSpPr>
          <p:spPr>
            <a:xfrm>
              <a:off x="226599" y="100672"/>
              <a:ext cx="45554" cy="37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612" name="Овал"/>
            <p:cNvSpPr/>
            <p:nvPr/>
          </p:nvSpPr>
          <p:spPr>
            <a:xfrm rot="1102114">
              <a:off x="179877" y="137701"/>
              <a:ext cx="108629" cy="136545"/>
            </a:xfrm>
            <a:prstGeom prst="ellipse">
              <a:avLst/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613" name="Прямоугольник"/>
            <p:cNvSpPr/>
            <p:nvPr/>
          </p:nvSpPr>
          <p:spPr>
            <a:xfrm>
              <a:off x="226599" y="92572"/>
              <a:ext cx="53731" cy="18515"/>
            </a:xfrm>
            <a:prstGeom prst="roundRect">
              <a:avLst>
                <a:gd name="adj" fmla="val 0"/>
              </a:avLst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614" name="Фигура"/>
            <p:cNvSpPr/>
            <p:nvPr/>
          </p:nvSpPr>
          <p:spPr>
            <a:xfrm rot="1055076">
              <a:off x="231271" y="158530"/>
              <a:ext cx="12850" cy="52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5400"/>
                  </a:lnTo>
                  <a:lnTo>
                    <a:pt x="5400" y="21600"/>
                  </a:lnTo>
                  <a:lnTo>
                    <a:pt x="16200" y="21600"/>
                  </a:lnTo>
                  <a:lnTo>
                    <a:pt x="16200" y="5400"/>
                  </a:lnTo>
                  <a:lnTo>
                    <a:pt x="21600" y="54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20" name="Группа"/>
          <p:cNvGrpSpPr/>
          <p:nvPr/>
        </p:nvGrpSpPr>
        <p:grpSpPr>
          <a:xfrm>
            <a:off x="3275012" y="1592262"/>
            <a:ext cx="466726" cy="458788"/>
            <a:chOff x="0" y="0"/>
            <a:chExt cx="466725" cy="458787"/>
          </a:xfrm>
        </p:grpSpPr>
        <p:sp>
          <p:nvSpPr>
            <p:cNvPr id="616" name="Прямоугольник с закругленными углами"/>
            <p:cNvSpPr/>
            <p:nvPr/>
          </p:nvSpPr>
          <p:spPr>
            <a:xfrm>
              <a:off x="0" y="0"/>
              <a:ext cx="466725" cy="458788"/>
            </a:xfrm>
            <a:prstGeom prst="roundRect">
              <a:avLst>
                <a:gd name="adj" fmla="val 11073"/>
              </a:avLst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617" name="Прямоугольник с закругленными углами"/>
            <p:cNvSpPr/>
            <p:nvPr/>
          </p:nvSpPr>
          <p:spPr>
            <a:xfrm>
              <a:off x="40638" y="54473"/>
              <a:ext cx="391606" cy="326842"/>
            </a:xfrm>
            <a:prstGeom prst="roundRect">
              <a:avLst>
                <a:gd name="adj" fmla="val 11657"/>
              </a:avLst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618" name="Линия"/>
            <p:cNvSpPr/>
            <p:nvPr/>
          </p:nvSpPr>
          <p:spPr>
            <a:xfrm>
              <a:off x="59110" y="409156"/>
              <a:ext cx="354663" cy="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9" name="Линия"/>
            <p:cNvSpPr/>
            <p:nvPr/>
          </p:nvSpPr>
          <p:spPr>
            <a:xfrm>
              <a:off x="59110" y="433366"/>
              <a:ext cx="354663" cy="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653" name="Группа"/>
          <p:cNvGrpSpPr/>
          <p:nvPr/>
        </p:nvGrpSpPr>
        <p:grpSpPr>
          <a:xfrm>
            <a:off x="2609676" y="2954761"/>
            <a:ext cx="638523" cy="659553"/>
            <a:chOff x="0" y="0"/>
            <a:chExt cx="638522" cy="659551"/>
          </a:xfrm>
        </p:grpSpPr>
        <p:sp>
          <p:nvSpPr>
            <p:cNvPr id="621" name="Прямоугольник"/>
            <p:cNvSpPr/>
            <p:nvPr/>
          </p:nvSpPr>
          <p:spPr>
            <a:xfrm rot="19293552">
              <a:off x="120823" y="66250"/>
              <a:ext cx="396876" cy="527051"/>
            </a:xfrm>
            <a:prstGeom prst="rect">
              <a:avLst/>
            </a:prstGeom>
            <a:solidFill>
              <a:srgbClr val="FFD308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622" name="Линия"/>
            <p:cNvSpPr/>
            <p:nvPr/>
          </p:nvSpPr>
          <p:spPr>
            <a:xfrm flipV="1">
              <a:off x="60382" y="64993"/>
              <a:ext cx="262909" cy="20868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3" name="Прямоугольник"/>
            <p:cNvSpPr/>
            <p:nvPr/>
          </p:nvSpPr>
          <p:spPr>
            <a:xfrm rot="19293552">
              <a:off x="113429" y="249524"/>
              <a:ext cx="182967" cy="116908"/>
            </a:xfrm>
            <a:prstGeom prst="rect">
              <a:avLst/>
            </a:prstGeom>
            <a:solidFill>
              <a:srgbClr val="FFD308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624" name="Линия"/>
            <p:cNvSpPr/>
            <p:nvPr/>
          </p:nvSpPr>
          <p:spPr>
            <a:xfrm flipV="1">
              <a:off x="263941" y="111448"/>
              <a:ext cx="95365" cy="756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5" name="Линия"/>
            <p:cNvSpPr/>
            <p:nvPr/>
          </p:nvSpPr>
          <p:spPr>
            <a:xfrm flipV="1">
              <a:off x="282011" y="134213"/>
              <a:ext cx="95365" cy="7569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6" name="Линия"/>
            <p:cNvSpPr/>
            <p:nvPr/>
          </p:nvSpPr>
          <p:spPr>
            <a:xfrm flipV="1">
              <a:off x="300081" y="156979"/>
              <a:ext cx="95365" cy="756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7" name="Линия"/>
            <p:cNvSpPr/>
            <p:nvPr/>
          </p:nvSpPr>
          <p:spPr>
            <a:xfrm flipV="1">
              <a:off x="318152" y="179744"/>
              <a:ext cx="95364" cy="7569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8" name="Линия"/>
            <p:cNvSpPr/>
            <p:nvPr/>
          </p:nvSpPr>
          <p:spPr>
            <a:xfrm flipV="1">
              <a:off x="336623" y="203015"/>
              <a:ext cx="95364" cy="7569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34" name="Группа"/>
            <p:cNvGrpSpPr/>
            <p:nvPr/>
          </p:nvGrpSpPr>
          <p:grpSpPr>
            <a:xfrm>
              <a:off x="187676" y="339114"/>
              <a:ext cx="192282" cy="186500"/>
              <a:chOff x="0" y="0"/>
              <a:chExt cx="192280" cy="186499"/>
            </a:xfrm>
          </p:grpSpPr>
          <p:sp>
            <p:nvSpPr>
              <p:cNvPr id="629" name="Линия"/>
              <p:cNvSpPr/>
              <p:nvPr/>
            </p:nvSpPr>
            <p:spPr>
              <a:xfrm flipV="1">
                <a:off x="-1" y="0"/>
                <a:ext cx="119601" cy="9493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30" name="Линия"/>
              <p:cNvSpPr/>
              <p:nvPr/>
            </p:nvSpPr>
            <p:spPr>
              <a:xfrm flipV="1">
                <a:off x="18070" y="22765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31" name="Линия"/>
              <p:cNvSpPr/>
              <p:nvPr/>
            </p:nvSpPr>
            <p:spPr>
              <a:xfrm flipV="1">
                <a:off x="36140" y="45530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32" name="Линия"/>
              <p:cNvSpPr/>
              <p:nvPr/>
            </p:nvSpPr>
            <p:spPr>
              <a:xfrm flipV="1">
                <a:off x="54210" y="68296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33" name="Линия"/>
              <p:cNvSpPr/>
              <p:nvPr/>
            </p:nvSpPr>
            <p:spPr>
              <a:xfrm flipV="1">
                <a:off x="72681" y="91567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0" name="Группа"/>
            <p:cNvGrpSpPr/>
            <p:nvPr/>
          </p:nvGrpSpPr>
          <p:grpSpPr>
            <a:xfrm>
              <a:off x="330984" y="225362"/>
              <a:ext cx="192282" cy="186501"/>
              <a:chOff x="0" y="0"/>
              <a:chExt cx="192280" cy="186499"/>
            </a:xfrm>
          </p:grpSpPr>
          <p:sp>
            <p:nvSpPr>
              <p:cNvPr id="635" name="Линия"/>
              <p:cNvSpPr/>
              <p:nvPr/>
            </p:nvSpPr>
            <p:spPr>
              <a:xfrm flipV="1">
                <a:off x="-1" y="0"/>
                <a:ext cx="119601" cy="9493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36" name="Линия"/>
              <p:cNvSpPr/>
              <p:nvPr/>
            </p:nvSpPr>
            <p:spPr>
              <a:xfrm flipV="1">
                <a:off x="18070" y="22765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37" name="Линия"/>
              <p:cNvSpPr/>
              <p:nvPr/>
            </p:nvSpPr>
            <p:spPr>
              <a:xfrm flipV="1">
                <a:off x="36140" y="45530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38" name="Линия"/>
              <p:cNvSpPr/>
              <p:nvPr/>
            </p:nvSpPr>
            <p:spPr>
              <a:xfrm flipV="1">
                <a:off x="54210" y="68296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39" name="Линия"/>
              <p:cNvSpPr/>
              <p:nvPr/>
            </p:nvSpPr>
            <p:spPr>
              <a:xfrm flipV="1">
                <a:off x="72681" y="91567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6" name="Группа"/>
            <p:cNvGrpSpPr/>
            <p:nvPr/>
          </p:nvGrpSpPr>
          <p:grpSpPr>
            <a:xfrm>
              <a:off x="422137" y="340201"/>
              <a:ext cx="192282" cy="186501"/>
              <a:chOff x="0" y="0"/>
              <a:chExt cx="192280" cy="186499"/>
            </a:xfrm>
          </p:grpSpPr>
          <p:sp>
            <p:nvSpPr>
              <p:cNvPr id="641" name="Линия"/>
              <p:cNvSpPr/>
              <p:nvPr/>
            </p:nvSpPr>
            <p:spPr>
              <a:xfrm flipV="1">
                <a:off x="-1" y="0"/>
                <a:ext cx="119601" cy="9493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42" name="Линия"/>
              <p:cNvSpPr/>
              <p:nvPr/>
            </p:nvSpPr>
            <p:spPr>
              <a:xfrm flipV="1">
                <a:off x="18070" y="22765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43" name="Линия"/>
              <p:cNvSpPr/>
              <p:nvPr/>
            </p:nvSpPr>
            <p:spPr>
              <a:xfrm flipV="1">
                <a:off x="36140" y="45530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44" name="Линия"/>
              <p:cNvSpPr/>
              <p:nvPr/>
            </p:nvSpPr>
            <p:spPr>
              <a:xfrm flipV="1">
                <a:off x="54210" y="68296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45" name="Линия"/>
              <p:cNvSpPr/>
              <p:nvPr/>
            </p:nvSpPr>
            <p:spPr>
              <a:xfrm flipV="1">
                <a:off x="72681" y="91567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52" name="Группа"/>
            <p:cNvGrpSpPr/>
            <p:nvPr/>
          </p:nvGrpSpPr>
          <p:grpSpPr>
            <a:xfrm>
              <a:off x="278829" y="453952"/>
              <a:ext cx="192282" cy="186501"/>
              <a:chOff x="0" y="0"/>
              <a:chExt cx="192280" cy="186499"/>
            </a:xfrm>
          </p:grpSpPr>
          <p:sp>
            <p:nvSpPr>
              <p:cNvPr id="647" name="Линия"/>
              <p:cNvSpPr/>
              <p:nvPr/>
            </p:nvSpPr>
            <p:spPr>
              <a:xfrm flipV="1">
                <a:off x="-1" y="0"/>
                <a:ext cx="119601" cy="9493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48" name="Линия"/>
              <p:cNvSpPr/>
              <p:nvPr/>
            </p:nvSpPr>
            <p:spPr>
              <a:xfrm flipV="1">
                <a:off x="18070" y="22765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49" name="Линия"/>
              <p:cNvSpPr/>
              <p:nvPr/>
            </p:nvSpPr>
            <p:spPr>
              <a:xfrm flipV="1">
                <a:off x="36140" y="45530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0" name="Линия"/>
              <p:cNvSpPr/>
              <p:nvPr/>
            </p:nvSpPr>
            <p:spPr>
              <a:xfrm flipV="1">
                <a:off x="54210" y="68296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1" name="Линия"/>
              <p:cNvSpPr/>
              <p:nvPr/>
            </p:nvSpPr>
            <p:spPr>
              <a:xfrm flipV="1">
                <a:off x="72681" y="91567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654" name="Линия"/>
          <p:cNvSpPr/>
          <p:nvPr/>
        </p:nvSpPr>
        <p:spPr>
          <a:xfrm flipH="1" flipV="1">
            <a:off x="3816349" y="2168524"/>
            <a:ext cx="358776" cy="468314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55" name="Линия"/>
          <p:cNvSpPr/>
          <p:nvPr/>
        </p:nvSpPr>
        <p:spPr>
          <a:xfrm flipH="1" flipV="1">
            <a:off x="4319587" y="2024062"/>
            <a:ext cx="36514" cy="504826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56" name="Линия"/>
          <p:cNvSpPr/>
          <p:nvPr/>
        </p:nvSpPr>
        <p:spPr>
          <a:xfrm flipV="1">
            <a:off x="4608512" y="2132012"/>
            <a:ext cx="323851" cy="541338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663" name="Группа"/>
          <p:cNvGrpSpPr/>
          <p:nvPr/>
        </p:nvGrpSpPr>
        <p:grpSpPr>
          <a:xfrm>
            <a:off x="4843085" y="1422767"/>
            <a:ext cx="381755" cy="543778"/>
            <a:chOff x="0" y="0"/>
            <a:chExt cx="381754" cy="543777"/>
          </a:xfrm>
        </p:grpSpPr>
        <p:sp>
          <p:nvSpPr>
            <p:cNvPr id="657" name="Прямоугольник с закругленными углами"/>
            <p:cNvSpPr/>
            <p:nvPr/>
          </p:nvSpPr>
          <p:spPr>
            <a:xfrm rot="20807278">
              <a:off x="52764" y="25032"/>
              <a:ext cx="276226" cy="493713"/>
            </a:xfrm>
            <a:prstGeom prst="roundRect">
              <a:avLst>
                <a:gd name="adj" fmla="val 13793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658" name="Прямоугольник с закругленными углами"/>
            <p:cNvSpPr/>
            <p:nvPr/>
          </p:nvSpPr>
          <p:spPr>
            <a:xfrm rot="20807278">
              <a:off x="55599" y="57273"/>
              <a:ext cx="232995" cy="269237"/>
            </a:xfrm>
            <a:prstGeom prst="roundRect">
              <a:avLst>
                <a:gd name="adj" fmla="val 16352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659" name="Линия"/>
            <p:cNvSpPr/>
            <p:nvPr/>
          </p:nvSpPr>
          <p:spPr>
            <a:xfrm flipV="1">
              <a:off x="145997" y="419899"/>
              <a:ext cx="168232" cy="3949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0" name="Линия"/>
            <p:cNvSpPr/>
            <p:nvPr/>
          </p:nvSpPr>
          <p:spPr>
            <a:xfrm>
              <a:off x="176094" y="360263"/>
              <a:ext cx="30785" cy="13112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1" name="Линия"/>
            <p:cNvSpPr/>
            <p:nvPr/>
          </p:nvSpPr>
          <p:spPr>
            <a:xfrm>
              <a:off x="260152" y="340529"/>
              <a:ext cx="30784" cy="13112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2" name="Линия"/>
            <p:cNvSpPr/>
            <p:nvPr/>
          </p:nvSpPr>
          <p:spPr>
            <a:xfrm flipH="1">
              <a:off x="135736" y="376192"/>
              <a:ext cx="168232" cy="3949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64" name="Линия"/>
          <p:cNvSpPr/>
          <p:nvPr/>
        </p:nvSpPr>
        <p:spPr>
          <a:xfrm flipH="1" flipV="1">
            <a:off x="4716462" y="3392487"/>
            <a:ext cx="425451" cy="182564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672" name="Группа"/>
          <p:cNvGrpSpPr/>
          <p:nvPr/>
        </p:nvGrpSpPr>
        <p:grpSpPr>
          <a:xfrm>
            <a:off x="4859337" y="4184650"/>
            <a:ext cx="479426" cy="501650"/>
            <a:chOff x="0" y="0"/>
            <a:chExt cx="479425" cy="501650"/>
          </a:xfrm>
        </p:grpSpPr>
        <p:sp>
          <p:nvSpPr>
            <p:cNvPr id="665" name="Прямоугольник с закругленными углами"/>
            <p:cNvSpPr/>
            <p:nvPr/>
          </p:nvSpPr>
          <p:spPr>
            <a:xfrm>
              <a:off x="0" y="0"/>
              <a:ext cx="479425" cy="501650"/>
            </a:xfrm>
            <a:prstGeom prst="roundRect">
              <a:avLst>
                <a:gd name="adj" fmla="val 1589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grpSp>
          <p:nvGrpSpPr>
            <p:cNvPr id="671" name="Группа"/>
            <p:cNvGrpSpPr/>
            <p:nvPr/>
          </p:nvGrpSpPr>
          <p:grpSpPr>
            <a:xfrm>
              <a:off x="50465" y="54406"/>
              <a:ext cx="379309" cy="378083"/>
              <a:chOff x="0" y="0"/>
              <a:chExt cx="379307" cy="378081"/>
            </a:xfrm>
          </p:grpSpPr>
          <p:sp>
            <p:nvSpPr>
              <p:cNvPr id="666" name="Овал"/>
              <p:cNvSpPr/>
              <p:nvPr/>
            </p:nvSpPr>
            <p:spPr>
              <a:xfrm>
                <a:off x="0" y="-1"/>
                <a:ext cx="379308" cy="290479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667" name="Линия"/>
              <p:cNvSpPr/>
              <p:nvPr/>
            </p:nvSpPr>
            <p:spPr>
              <a:xfrm>
                <a:off x="0" y="256357"/>
                <a:ext cx="145700" cy="1217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5640"/>
                    </a:moveTo>
                    <a:lnTo>
                      <a:pt x="18185" y="9999"/>
                    </a:lnTo>
                    <a:lnTo>
                      <a:pt x="0" y="21600"/>
                    </a:lnTo>
                    <a:lnTo>
                      <a:pt x="12507" y="6153"/>
                    </a:lnTo>
                    <a:lnTo>
                      <a:pt x="12071" y="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68" name="Линия"/>
              <p:cNvSpPr/>
              <p:nvPr/>
            </p:nvSpPr>
            <p:spPr>
              <a:xfrm>
                <a:off x="75698" y="89448"/>
                <a:ext cx="218958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9" name="Линия"/>
              <p:cNvSpPr/>
              <p:nvPr/>
            </p:nvSpPr>
            <p:spPr>
              <a:xfrm>
                <a:off x="75698" y="154921"/>
                <a:ext cx="218958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0" name="Линия"/>
              <p:cNvSpPr/>
              <p:nvPr/>
            </p:nvSpPr>
            <p:spPr>
              <a:xfrm>
                <a:off x="75698" y="220394"/>
                <a:ext cx="218958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grpSp>
        <p:nvGrpSpPr>
          <p:cNvPr id="685" name="Группа"/>
          <p:cNvGrpSpPr/>
          <p:nvPr/>
        </p:nvGrpSpPr>
        <p:grpSpPr>
          <a:xfrm>
            <a:off x="3959225" y="4256087"/>
            <a:ext cx="412750" cy="472784"/>
            <a:chOff x="0" y="0"/>
            <a:chExt cx="412750" cy="472782"/>
          </a:xfrm>
        </p:grpSpPr>
        <p:grpSp>
          <p:nvGrpSpPr>
            <p:cNvPr id="676" name="Группа"/>
            <p:cNvGrpSpPr/>
            <p:nvPr/>
          </p:nvGrpSpPr>
          <p:grpSpPr>
            <a:xfrm>
              <a:off x="0" y="260354"/>
              <a:ext cx="412750" cy="212429"/>
              <a:chOff x="0" y="0"/>
              <a:chExt cx="412750" cy="212428"/>
            </a:xfrm>
          </p:grpSpPr>
          <p:sp>
            <p:nvSpPr>
              <p:cNvPr id="673" name="Фигура"/>
              <p:cNvSpPr/>
              <p:nvPr/>
            </p:nvSpPr>
            <p:spPr>
              <a:xfrm>
                <a:off x="0" y="0"/>
                <a:ext cx="412750" cy="212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1917"/>
                      <a:pt x="0" y="4281"/>
                    </a:cubicBezTo>
                    <a:lnTo>
                      <a:pt x="0" y="17320"/>
                    </a:lnTo>
                    <a:cubicBezTo>
                      <a:pt x="0" y="19684"/>
                      <a:pt x="4835" y="21600"/>
                      <a:pt x="10800" y="21600"/>
                    </a:cubicBezTo>
                    <a:cubicBezTo>
                      <a:pt x="16765" y="21600"/>
                      <a:pt x="21600" y="19684"/>
                      <a:pt x="21600" y="17320"/>
                    </a:cubicBezTo>
                    <a:lnTo>
                      <a:pt x="21600" y="4281"/>
                    </a:lnTo>
                    <a:cubicBezTo>
                      <a:pt x="21600" y="1917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17960" dir="2700000" rotWithShape="0">
                  <a:srgbClr val="000000"/>
                </a:outerShdw>
              </a:effectLst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674" name="Фигура"/>
              <p:cNvSpPr/>
              <p:nvPr/>
            </p:nvSpPr>
            <p:spPr>
              <a:xfrm>
                <a:off x="0" y="0"/>
                <a:ext cx="412750" cy="841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1"/>
                    </a:cubicBezTo>
                    <a:cubicBezTo>
                      <a:pt x="21600" y="4836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675" name="Линия"/>
              <p:cNvSpPr/>
              <p:nvPr/>
            </p:nvSpPr>
            <p:spPr>
              <a:xfrm>
                <a:off x="0" y="42102"/>
                <a:ext cx="412750" cy="42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  <p:grpSp>
          <p:nvGrpSpPr>
            <p:cNvPr id="680" name="Группа"/>
            <p:cNvGrpSpPr/>
            <p:nvPr/>
          </p:nvGrpSpPr>
          <p:grpSpPr>
            <a:xfrm>
              <a:off x="0" y="130177"/>
              <a:ext cx="412750" cy="212429"/>
              <a:chOff x="0" y="0"/>
              <a:chExt cx="412750" cy="212428"/>
            </a:xfrm>
          </p:grpSpPr>
          <p:sp>
            <p:nvSpPr>
              <p:cNvPr id="677" name="Фигура"/>
              <p:cNvSpPr/>
              <p:nvPr/>
            </p:nvSpPr>
            <p:spPr>
              <a:xfrm>
                <a:off x="0" y="0"/>
                <a:ext cx="412750" cy="212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1917"/>
                      <a:pt x="0" y="4281"/>
                    </a:cubicBezTo>
                    <a:lnTo>
                      <a:pt x="0" y="17320"/>
                    </a:lnTo>
                    <a:cubicBezTo>
                      <a:pt x="0" y="19684"/>
                      <a:pt x="4835" y="21600"/>
                      <a:pt x="10800" y="21600"/>
                    </a:cubicBezTo>
                    <a:cubicBezTo>
                      <a:pt x="16765" y="21600"/>
                      <a:pt x="21600" y="19684"/>
                      <a:pt x="21600" y="17320"/>
                    </a:cubicBezTo>
                    <a:lnTo>
                      <a:pt x="21600" y="4281"/>
                    </a:lnTo>
                    <a:cubicBezTo>
                      <a:pt x="21600" y="1917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17960" dir="2700000" rotWithShape="0">
                  <a:srgbClr val="000000"/>
                </a:outerShdw>
              </a:effectLst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678" name="Фигура"/>
              <p:cNvSpPr/>
              <p:nvPr/>
            </p:nvSpPr>
            <p:spPr>
              <a:xfrm>
                <a:off x="0" y="0"/>
                <a:ext cx="412750" cy="841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1"/>
                    </a:cubicBezTo>
                    <a:cubicBezTo>
                      <a:pt x="21600" y="4836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679" name="Линия"/>
              <p:cNvSpPr/>
              <p:nvPr/>
            </p:nvSpPr>
            <p:spPr>
              <a:xfrm>
                <a:off x="0" y="42102"/>
                <a:ext cx="412750" cy="42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  <p:grpSp>
          <p:nvGrpSpPr>
            <p:cNvPr id="684" name="Группа"/>
            <p:cNvGrpSpPr/>
            <p:nvPr/>
          </p:nvGrpSpPr>
          <p:grpSpPr>
            <a:xfrm>
              <a:off x="0" y="0"/>
              <a:ext cx="412750" cy="212429"/>
              <a:chOff x="0" y="0"/>
              <a:chExt cx="412750" cy="212428"/>
            </a:xfrm>
          </p:grpSpPr>
          <p:sp>
            <p:nvSpPr>
              <p:cNvPr id="681" name="Фигура"/>
              <p:cNvSpPr/>
              <p:nvPr/>
            </p:nvSpPr>
            <p:spPr>
              <a:xfrm>
                <a:off x="0" y="0"/>
                <a:ext cx="412750" cy="212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1917"/>
                      <a:pt x="0" y="4281"/>
                    </a:cubicBezTo>
                    <a:lnTo>
                      <a:pt x="0" y="17320"/>
                    </a:lnTo>
                    <a:cubicBezTo>
                      <a:pt x="0" y="19684"/>
                      <a:pt x="4835" y="21600"/>
                      <a:pt x="10800" y="21600"/>
                    </a:cubicBezTo>
                    <a:cubicBezTo>
                      <a:pt x="16765" y="21600"/>
                      <a:pt x="21600" y="19684"/>
                      <a:pt x="21600" y="17320"/>
                    </a:cubicBezTo>
                    <a:lnTo>
                      <a:pt x="21600" y="4281"/>
                    </a:lnTo>
                    <a:cubicBezTo>
                      <a:pt x="21600" y="1917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17960" dir="2700000" rotWithShape="0">
                  <a:srgbClr val="000000"/>
                </a:outerShdw>
              </a:effectLst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682" name="Фигура"/>
              <p:cNvSpPr/>
              <p:nvPr/>
            </p:nvSpPr>
            <p:spPr>
              <a:xfrm>
                <a:off x="0" y="0"/>
                <a:ext cx="412750" cy="841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1"/>
                    </a:cubicBezTo>
                    <a:cubicBezTo>
                      <a:pt x="21600" y="4836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683" name="Линия"/>
              <p:cNvSpPr/>
              <p:nvPr/>
            </p:nvSpPr>
            <p:spPr>
              <a:xfrm>
                <a:off x="0" y="42102"/>
                <a:ext cx="412750" cy="42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</p:grpSp>
      <p:grpSp>
        <p:nvGrpSpPr>
          <p:cNvPr id="694" name="Группа"/>
          <p:cNvGrpSpPr/>
          <p:nvPr/>
        </p:nvGrpSpPr>
        <p:grpSpPr>
          <a:xfrm>
            <a:off x="2987675" y="4040187"/>
            <a:ext cx="592138" cy="603251"/>
            <a:chOff x="0" y="0"/>
            <a:chExt cx="592137" cy="603250"/>
          </a:xfrm>
        </p:grpSpPr>
        <p:sp>
          <p:nvSpPr>
            <p:cNvPr id="686" name="Прямоугольник с закругленными углами"/>
            <p:cNvSpPr/>
            <p:nvPr/>
          </p:nvSpPr>
          <p:spPr>
            <a:xfrm>
              <a:off x="0" y="0"/>
              <a:ext cx="592138" cy="603250"/>
            </a:xfrm>
            <a:prstGeom prst="roundRect">
              <a:avLst>
                <a:gd name="adj" fmla="val 15013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687" name="Фигура"/>
            <p:cNvSpPr/>
            <p:nvPr/>
          </p:nvSpPr>
          <p:spPr>
            <a:xfrm>
              <a:off x="24718" y="304642"/>
              <a:ext cx="309528" cy="243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38" y="12342"/>
                  </a:moveTo>
                  <a:lnTo>
                    <a:pt x="4125" y="12456"/>
                  </a:lnTo>
                  <a:lnTo>
                    <a:pt x="4001" y="12569"/>
                  </a:lnTo>
                  <a:lnTo>
                    <a:pt x="3888" y="12625"/>
                  </a:lnTo>
                  <a:lnTo>
                    <a:pt x="3764" y="12682"/>
                  </a:lnTo>
                  <a:lnTo>
                    <a:pt x="3515" y="12682"/>
                  </a:lnTo>
                  <a:lnTo>
                    <a:pt x="3391" y="12653"/>
                  </a:lnTo>
                  <a:lnTo>
                    <a:pt x="3278" y="12597"/>
                  </a:lnTo>
                  <a:lnTo>
                    <a:pt x="3018" y="12484"/>
                  </a:lnTo>
                  <a:lnTo>
                    <a:pt x="2780" y="12328"/>
                  </a:lnTo>
                  <a:lnTo>
                    <a:pt x="2520" y="12130"/>
                  </a:lnTo>
                  <a:lnTo>
                    <a:pt x="2283" y="11975"/>
                  </a:lnTo>
                  <a:lnTo>
                    <a:pt x="2023" y="11804"/>
                  </a:lnTo>
                  <a:lnTo>
                    <a:pt x="1763" y="11663"/>
                  </a:lnTo>
                  <a:lnTo>
                    <a:pt x="1628" y="11649"/>
                  </a:lnTo>
                  <a:lnTo>
                    <a:pt x="1503" y="11621"/>
                  </a:lnTo>
                  <a:lnTo>
                    <a:pt x="1243" y="11621"/>
                  </a:lnTo>
                  <a:lnTo>
                    <a:pt x="1108" y="11649"/>
                  </a:lnTo>
                  <a:lnTo>
                    <a:pt x="960" y="11719"/>
                  </a:lnTo>
                  <a:lnTo>
                    <a:pt x="824" y="11804"/>
                  </a:lnTo>
                  <a:lnTo>
                    <a:pt x="700" y="11946"/>
                  </a:lnTo>
                  <a:lnTo>
                    <a:pt x="542" y="12074"/>
                  </a:lnTo>
                  <a:lnTo>
                    <a:pt x="418" y="12272"/>
                  </a:lnTo>
                  <a:lnTo>
                    <a:pt x="260" y="12512"/>
                  </a:lnTo>
                  <a:lnTo>
                    <a:pt x="135" y="12782"/>
                  </a:lnTo>
                  <a:lnTo>
                    <a:pt x="68" y="12951"/>
                  </a:lnTo>
                  <a:lnTo>
                    <a:pt x="22" y="13135"/>
                  </a:lnTo>
                  <a:lnTo>
                    <a:pt x="0" y="13375"/>
                  </a:lnTo>
                  <a:lnTo>
                    <a:pt x="0" y="13631"/>
                  </a:lnTo>
                  <a:lnTo>
                    <a:pt x="22" y="13871"/>
                  </a:lnTo>
                  <a:lnTo>
                    <a:pt x="90" y="14140"/>
                  </a:lnTo>
                  <a:lnTo>
                    <a:pt x="181" y="14395"/>
                  </a:lnTo>
                  <a:lnTo>
                    <a:pt x="282" y="14636"/>
                  </a:lnTo>
                  <a:lnTo>
                    <a:pt x="440" y="14848"/>
                  </a:lnTo>
                  <a:lnTo>
                    <a:pt x="610" y="15046"/>
                  </a:lnTo>
                  <a:lnTo>
                    <a:pt x="723" y="15117"/>
                  </a:lnTo>
                  <a:lnTo>
                    <a:pt x="824" y="15202"/>
                  </a:lnTo>
                  <a:lnTo>
                    <a:pt x="937" y="15259"/>
                  </a:lnTo>
                  <a:lnTo>
                    <a:pt x="1074" y="15315"/>
                  </a:lnTo>
                  <a:lnTo>
                    <a:pt x="1198" y="15343"/>
                  </a:lnTo>
                  <a:lnTo>
                    <a:pt x="1345" y="15372"/>
                  </a:lnTo>
                  <a:lnTo>
                    <a:pt x="1673" y="15372"/>
                  </a:lnTo>
                  <a:lnTo>
                    <a:pt x="1854" y="15343"/>
                  </a:lnTo>
                  <a:lnTo>
                    <a:pt x="2023" y="15315"/>
                  </a:lnTo>
                  <a:lnTo>
                    <a:pt x="2215" y="15230"/>
                  </a:lnTo>
                  <a:lnTo>
                    <a:pt x="2418" y="15145"/>
                  </a:lnTo>
                  <a:lnTo>
                    <a:pt x="2735" y="15017"/>
                  </a:lnTo>
                  <a:lnTo>
                    <a:pt x="2996" y="14904"/>
                  </a:lnTo>
                  <a:lnTo>
                    <a:pt x="3255" y="14819"/>
                  </a:lnTo>
                  <a:lnTo>
                    <a:pt x="3504" y="14791"/>
                  </a:lnTo>
                  <a:lnTo>
                    <a:pt x="3606" y="14819"/>
                  </a:lnTo>
                  <a:lnTo>
                    <a:pt x="3719" y="14848"/>
                  </a:lnTo>
                  <a:lnTo>
                    <a:pt x="3798" y="14904"/>
                  </a:lnTo>
                  <a:lnTo>
                    <a:pt x="3911" y="14989"/>
                  </a:lnTo>
                  <a:lnTo>
                    <a:pt x="4001" y="15089"/>
                  </a:lnTo>
                  <a:lnTo>
                    <a:pt x="4080" y="15230"/>
                  </a:lnTo>
                  <a:lnTo>
                    <a:pt x="4170" y="15400"/>
                  </a:lnTo>
                  <a:lnTo>
                    <a:pt x="4238" y="15612"/>
                  </a:lnTo>
                  <a:lnTo>
                    <a:pt x="4317" y="15853"/>
                  </a:lnTo>
                  <a:lnTo>
                    <a:pt x="4385" y="16122"/>
                  </a:lnTo>
                  <a:lnTo>
                    <a:pt x="4430" y="16433"/>
                  </a:lnTo>
                  <a:lnTo>
                    <a:pt x="4498" y="16731"/>
                  </a:lnTo>
                  <a:lnTo>
                    <a:pt x="4543" y="17084"/>
                  </a:lnTo>
                  <a:lnTo>
                    <a:pt x="4566" y="17438"/>
                  </a:lnTo>
                  <a:lnTo>
                    <a:pt x="4577" y="17820"/>
                  </a:lnTo>
                  <a:lnTo>
                    <a:pt x="4577" y="18981"/>
                  </a:lnTo>
                  <a:lnTo>
                    <a:pt x="4543" y="19363"/>
                  </a:lnTo>
                  <a:lnTo>
                    <a:pt x="4498" y="19746"/>
                  </a:lnTo>
                  <a:lnTo>
                    <a:pt x="4453" y="20127"/>
                  </a:lnTo>
                  <a:lnTo>
                    <a:pt x="4362" y="20482"/>
                  </a:lnTo>
                  <a:lnTo>
                    <a:pt x="4283" y="20835"/>
                  </a:lnTo>
                  <a:lnTo>
                    <a:pt x="4193" y="21160"/>
                  </a:lnTo>
                  <a:lnTo>
                    <a:pt x="7663" y="21160"/>
                  </a:lnTo>
                  <a:lnTo>
                    <a:pt x="8013" y="21019"/>
                  </a:lnTo>
                  <a:lnTo>
                    <a:pt x="8296" y="20892"/>
                  </a:lnTo>
                  <a:lnTo>
                    <a:pt x="8556" y="20694"/>
                  </a:lnTo>
                  <a:lnTo>
                    <a:pt x="8793" y="20510"/>
                  </a:lnTo>
                  <a:lnTo>
                    <a:pt x="8963" y="20283"/>
                  </a:lnTo>
                  <a:lnTo>
                    <a:pt x="9144" y="20043"/>
                  </a:lnTo>
                  <a:lnTo>
                    <a:pt x="9246" y="19802"/>
                  </a:lnTo>
                  <a:lnTo>
                    <a:pt x="9336" y="19547"/>
                  </a:lnTo>
                  <a:lnTo>
                    <a:pt x="9404" y="19278"/>
                  </a:lnTo>
                  <a:lnTo>
                    <a:pt x="9427" y="19010"/>
                  </a:lnTo>
                  <a:lnTo>
                    <a:pt x="9427" y="18740"/>
                  </a:lnTo>
                  <a:lnTo>
                    <a:pt x="9381" y="18500"/>
                  </a:lnTo>
                  <a:lnTo>
                    <a:pt x="9314" y="18217"/>
                  </a:lnTo>
                  <a:lnTo>
                    <a:pt x="9201" y="17976"/>
                  </a:lnTo>
                  <a:lnTo>
                    <a:pt x="9099" y="17735"/>
                  </a:lnTo>
                  <a:lnTo>
                    <a:pt x="8918" y="17509"/>
                  </a:lnTo>
                  <a:lnTo>
                    <a:pt x="8770" y="17268"/>
                  </a:lnTo>
                  <a:lnTo>
                    <a:pt x="8635" y="17028"/>
                  </a:lnTo>
                  <a:lnTo>
                    <a:pt x="8556" y="16759"/>
                  </a:lnTo>
                  <a:lnTo>
                    <a:pt x="8465" y="16461"/>
                  </a:lnTo>
                  <a:lnTo>
                    <a:pt x="8443" y="16150"/>
                  </a:lnTo>
                  <a:lnTo>
                    <a:pt x="8443" y="15853"/>
                  </a:lnTo>
                  <a:lnTo>
                    <a:pt x="8465" y="15555"/>
                  </a:lnTo>
                  <a:lnTo>
                    <a:pt x="8533" y="15259"/>
                  </a:lnTo>
                  <a:lnTo>
                    <a:pt x="8635" y="14989"/>
                  </a:lnTo>
                  <a:lnTo>
                    <a:pt x="8770" y="14720"/>
                  </a:lnTo>
                  <a:lnTo>
                    <a:pt x="8862" y="14607"/>
                  </a:lnTo>
                  <a:lnTo>
                    <a:pt x="8963" y="14466"/>
                  </a:lnTo>
                  <a:lnTo>
                    <a:pt x="9054" y="14367"/>
                  </a:lnTo>
                  <a:lnTo>
                    <a:pt x="9178" y="14282"/>
                  </a:lnTo>
                  <a:lnTo>
                    <a:pt x="9291" y="14196"/>
                  </a:lnTo>
                  <a:lnTo>
                    <a:pt x="9427" y="14111"/>
                  </a:lnTo>
                  <a:lnTo>
                    <a:pt x="9573" y="14041"/>
                  </a:lnTo>
                  <a:lnTo>
                    <a:pt x="9720" y="13984"/>
                  </a:lnTo>
                  <a:lnTo>
                    <a:pt x="9878" y="13928"/>
                  </a:lnTo>
                  <a:lnTo>
                    <a:pt x="10048" y="13899"/>
                  </a:lnTo>
                  <a:lnTo>
                    <a:pt x="10251" y="13871"/>
                  </a:lnTo>
                  <a:lnTo>
                    <a:pt x="10658" y="13871"/>
                  </a:lnTo>
                  <a:lnTo>
                    <a:pt x="10851" y="13899"/>
                  </a:lnTo>
                  <a:lnTo>
                    <a:pt x="11032" y="13956"/>
                  </a:lnTo>
                  <a:lnTo>
                    <a:pt x="11201" y="14013"/>
                  </a:lnTo>
                  <a:lnTo>
                    <a:pt x="11348" y="14083"/>
                  </a:lnTo>
                  <a:lnTo>
                    <a:pt x="11506" y="14168"/>
                  </a:lnTo>
                  <a:lnTo>
                    <a:pt x="11630" y="14253"/>
                  </a:lnTo>
                  <a:lnTo>
                    <a:pt x="11743" y="14367"/>
                  </a:lnTo>
                  <a:lnTo>
                    <a:pt x="11856" y="14466"/>
                  </a:lnTo>
                  <a:lnTo>
                    <a:pt x="11936" y="14607"/>
                  </a:lnTo>
                  <a:lnTo>
                    <a:pt x="12026" y="14749"/>
                  </a:lnTo>
                  <a:lnTo>
                    <a:pt x="12094" y="14876"/>
                  </a:lnTo>
                  <a:lnTo>
                    <a:pt x="12195" y="15202"/>
                  </a:lnTo>
                  <a:lnTo>
                    <a:pt x="12263" y="15499"/>
                  </a:lnTo>
                  <a:lnTo>
                    <a:pt x="12286" y="15825"/>
                  </a:lnTo>
                  <a:lnTo>
                    <a:pt x="12286" y="16150"/>
                  </a:lnTo>
                  <a:lnTo>
                    <a:pt x="12241" y="16475"/>
                  </a:lnTo>
                  <a:lnTo>
                    <a:pt x="12173" y="16801"/>
                  </a:lnTo>
                  <a:lnTo>
                    <a:pt x="12094" y="17084"/>
                  </a:lnTo>
                  <a:lnTo>
                    <a:pt x="12003" y="17324"/>
                  </a:lnTo>
                  <a:lnTo>
                    <a:pt x="11879" y="17537"/>
                  </a:lnTo>
                  <a:lnTo>
                    <a:pt x="11743" y="17707"/>
                  </a:lnTo>
                  <a:lnTo>
                    <a:pt x="11608" y="17834"/>
                  </a:lnTo>
                  <a:lnTo>
                    <a:pt x="11484" y="18032"/>
                  </a:lnTo>
                  <a:lnTo>
                    <a:pt x="11393" y="18217"/>
                  </a:lnTo>
                  <a:lnTo>
                    <a:pt x="11314" y="18443"/>
                  </a:lnTo>
                  <a:lnTo>
                    <a:pt x="11246" y="18655"/>
                  </a:lnTo>
                  <a:lnTo>
                    <a:pt x="11201" y="18896"/>
                  </a:lnTo>
                  <a:lnTo>
                    <a:pt x="11179" y="19151"/>
                  </a:lnTo>
                  <a:lnTo>
                    <a:pt x="11179" y="19420"/>
                  </a:lnTo>
                  <a:lnTo>
                    <a:pt x="11224" y="19660"/>
                  </a:lnTo>
                  <a:lnTo>
                    <a:pt x="11292" y="19901"/>
                  </a:lnTo>
                  <a:lnTo>
                    <a:pt x="11371" y="20156"/>
                  </a:lnTo>
                  <a:lnTo>
                    <a:pt x="11506" y="20396"/>
                  </a:lnTo>
                  <a:lnTo>
                    <a:pt x="11676" y="20609"/>
                  </a:lnTo>
                  <a:lnTo>
                    <a:pt x="11879" y="20807"/>
                  </a:lnTo>
                  <a:lnTo>
                    <a:pt x="12116" y="20991"/>
                  </a:lnTo>
                  <a:lnTo>
                    <a:pt x="12399" y="21160"/>
                  </a:lnTo>
                  <a:lnTo>
                    <a:pt x="12523" y="21189"/>
                  </a:lnTo>
                  <a:lnTo>
                    <a:pt x="12852" y="21274"/>
                  </a:lnTo>
                  <a:lnTo>
                    <a:pt x="13326" y="21373"/>
                  </a:lnTo>
                  <a:lnTo>
                    <a:pt x="13959" y="21486"/>
                  </a:lnTo>
                  <a:lnTo>
                    <a:pt x="14309" y="21543"/>
                  </a:lnTo>
                  <a:lnTo>
                    <a:pt x="14648" y="21571"/>
                  </a:lnTo>
                  <a:lnTo>
                    <a:pt x="15022" y="21600"/>
                  </a:lnTo>
                  <a:lnTo>
                    <a:pt x="15779" y="21600"/>
                  </a:lnTo>
                  <a:lnTo>
                    <a:pt x="16174" y="21571"/>
                  </a:lnTo>
                  <a:lnTo>
                    <a:pt x="16513" y="21486"/>
                  </a:lnTo>
                  <a:lnTo>
                    <a:pt x="16887" y="21402"/>
                  </a:lnTo>
                  <a:lnTo>
                    <a:pt x="16819" y="21189"/>
                  </a:lnTo>
                  <a:lnTo>
                    <a:pt x="16774" y="20934"/>
                  </a:lnTo>
                  <a:lnTo>
                    <a:pt x="16740" y="20666"/>
                  </a:lnTo>
                  <a:lnTo>
                    <a:pt x="16717" y="20368"/>
                  </a:lnTo>
                  <a:lnTo>
                    <a:pt x="16695" y="19717"/>
                  </a:lnTo>
                  <a:lnTo>
                    <a:pt x="16695" y="19010"/>
                  </a:lnTo>
                  <a:lnTo>
                    <a:pt x="16717" y="18302"/>
                  </a:lnTo>
                  <a:lnTo>
                    <a:pt x="16751" y="17594"/>
                  </a:lnTo>
                  <a:lnTo>
                    <a:pt x="16819" y="16943"/>
                  </a:lnTo>
                  <a:lnTo>
                    <a:pt x="16887" y="16376"/>
                  </a:lnTo>
                  <a:lnTo>
                    <a:pt x="16932" y="16122"/>
                  </a:lnTo>
                  <a:lnTo>
                    <a:pt x="17000" y="15938"/>
                  </a:lnTo>
                  <a:lnTo>
                    <a:pt x="17079" y="15782"/>
                  </a:lnTo>
                  <a:lnTo>
                    <a:pt x="17192" y="15640"/>
                  </a:lnTo>
                  <a:lnTo>
                    <a:pt x="17316" y="15555"/>
                  </a:lnTo>
                  <a:lnTo>
                    <a:pt x="17451" y="15499"/>
                  </a:lnTo>
                  <a:lnTo>
                    <a:pt x="17598" y="15442"/>
                  </a:lnTo>
                  <a:lnTo>
                    <a:pt x="17756" y="15442"/>
                  </a:lnTo>
                  <a:lnTo>
                    <a:pt x="17903" y="15471"/>
                  </a:lnTo>
                  <a:lnTo>
                    <a:pt x="18062" y="15527"/>
                  </a:lnTo>
                  <a:lnTo>
                    <a:pt x="18231" y="15612"/>
                  </a:lnTo>
                  <a:lnTo>
                    <a:pt x="18378" y="15725"/>
                  </a:lnTo>
                  <a:lnTo>
                    <a:pt x="18559" y="15825"/>
                  </a:lnTo>
                  <a:lnTo>
                    <a:pt x="18706" y="15966"/>
                  </a:lnTo>
                  <a:lnTo>
                    <a:pt x="18865" y="16122"/>
                  </a:lnTo>
                  <a:lnTo>
                    <a:pt x="18989" y="16320"/>
                  </a:lnTo>
                  <a:lnTo>
                    <a:pt x="19124" y="16475"/>
                  </a:lnTo>
                  <a:lnTo>
                    <a:pt x="19294" y="16618"/>
                  </a:lnTo>
                  <a:lnTo>
                    <a:pt x="19463" y="16731"/>
                  </a:lnTo>
                  <a:lnTo>
                    <a:pt x="19667" y="16801"/>
                  </a:lnTo>
                  <a:lnTo>
                    <a:pt x="19859" y="16830"/>
                  </a:lnTo>
                  <a:lnTo>
                    <a:pt x="20051" y="16858"/>
                  </a:lnTo>
                  <a:lnTo>
                    <a:pt x="20265" y="16830"/>
                  </a:lnTo>
                  <a:lnTo>
                    <a:pt x="20469" y="16787"/>
                  </a:lnTo>
                  <a:lnTo>
                    <a:pt x="20662" y="16702"/>
                  </a:lnTo>
                  <a:lnTo>
                    <a:pt x="20854" y="16560"/>
                  </a:lnTo>
                  <a:lnTo>
                    <a:pt x="21035" y="16405"/>
                  </a:lnTo>
                  <a:lnTo>
                    <a:pt x="21182" y="16207"/>
                  </a:lnTo>
                  <a:lnTo>
                    <a:pt x="21340" y="15995"/>
                  </a:lnTo>
                  <a:lnTo>
                    <a:pt x="21441" y="15725"/>
                  </a:lnTo>
                  <a:lnTo>
                    <a:pt x="21532" y="15428"/>
                  </a:lnTo>
                  <a:lnTo>
                    <a:pt x="21600" y="15075"/>
                  </a:lnTo>
                  <a:lnTo>
                    <a:pt x="21600" y="14522"/>
                  </a:lnTo>
                  <a:lnTo>
                    <a:pt x="21577" y="14367"/>
                  </a:lnTo>
                  <a:lnTo>
                    <a:pt x="21532" y="14196"/>
                  </a:lnTo>
                  <a:lnTo>
                    <a:pt x="21487" y="14041"/>
                  </a:lnTo>
                  <a:lnTo>
                    <a:pt x="21419" y="13899"/>
                  </a:lnTo>
                  <a:lnTo>
                    <a:pt x="21351" y="13758"/>
                  </a:lnTo>
                  <a:lnTo>
                    <a:pt x="21204" y="13489"/>
                  </a:lnTo>
                  <a:lnTo>
                    <a:pt x="21035" y="13276"/>
                  </a:lnTo>
                  <a:lnTo>
                    <a:pt x="20809" y="13079"/>
                  </a:lnTo>
                  <a:lnTo>
                    <a:pt x="20593" y="12951"/>
                  </a:lnTo>
                  <a:lnTo>
                    <a:pt x="20356" y="12810"/>
                  </a:lnTo>
                  <a:lnTo>
                    <a:pt x="20119" y="12753"/>
                  </a:lnTo>
                  <a:lnTo>
                    <a:pt x="19881" y="12696"/>
                  </a:lnTo>
                  <a:lnTo>
                    <a:pt x="19644" y="12724"/>
                  </a:lnTo>
                  <a:lnTo>
                    <a:pt x="19429" y="12782"/>
                  </a:lnTo>
                  <a:lnTo>
                    <a:pt x="19226" y="12895"/>
                  </a:lnTo>
                  <a:lnTo>
                    <a:pt x="19147" y="12951"/>
                  </a:lnTo>
                  <a:lnTo>
                    <a:pt x="19057" y="13036"/>
                  </a:lnTo>
                  <a:lnTo>
                    <a:pt x="18989" y="13135"/>
                  </a:lnTo>
                  <a:lnTo>
                    <a:pt x="18910" y="13248"/>
                  </a:lnTo>
                  <a:lnTo>
                    <a:pt x="18774" y="13460"/>
                  </a:lnTo>
                  <a:lnTo>
                    <a:pt x="18626" y="13631"/>
                  </a:lnTo>
                  <a:lnTo>
                    <a:pt x="18468" y="13730"/>
                  </a:lnTo>
                  <a:lnTo>
                    <a:pt x="18299" y="13815"/>
                  </a:lnTo>
                  <a:lnTo>
                    <a:pt x="18141" y="13843"/>
                  </a:lnTo>
                  <a:lnTo>
                    <a:pt x="17971" y="13871"/>
                  </a:lnTo>
                  <a:lnTo>
                    <a:pt x="17802" y="13843"/>
                  </a:lnTo>
                  <a:lnTo>
                    <a:pt x="17644" y="13786"/>
                  </a:lnTo>
                  <a:lnTo>
                    <a:pt x="17497" y="13716"/>
                  </a:lnTo>
                  <a:lnTo>
                    <a:pt x="17339" y="13631"/>
                  </a:lnTo>
                  <a:lnTo>
                    <a:pt x="17214" y="13518"/>
                  </a:lnTo>
                  <a:lnTo>
                    <a:pt x="17101" y="13375"/>
                  </a:lnTo>
                  <a:lnTo>
                    <a:pt x="17022" y="13248"/>
                  </a:lnTo>
                  <a:lnTo>
                    <a:pt x="16932" y="13107"/>
                  </a:lnTo>
                  <a:lnTo>
                    <a:pt x="16887" y="12980"/>
                  </a:lnTo>
                  <a:lnTo>
                    <a:pt x="16887" y="5718"/>
                  </a:lnTo>
                  <a:lnTo>
                    <a:pt x="16671" y="5874"/>
                  </a:lnTo>
                  <a:lnTo>
                    <a:pt x="16411" y="6016"/>
                  </a:lnTo>
                  <a:lnTo>
                    <a:pt x="16151" y="6157"/>
                  </a:lnTo>
                  <a:lnTo>
                    <a:pt x="15846" y="6228"/>
                  </a:lnTo>
                  <a:lnTo>
                    <a:pt x="15541" y="6284"/>
                  </a:lnTo>
                  <a:lnTo>
                    <a:pt x="15214" y="6312"/>
                  </a:lnTo>
                  <a:lnTo>
                    <a:pt x="14863" y="6341"/>
                  </a:lnTo>
                  <a:lnTo>
                    <a:pt x="14546" y="6341"/>
                  </a:lnTo>
                  <a:lnTo>
                    <a:pt x="14196" y="6312"/>
                  </a:lnTo>
                  <a:lnTo>
                    <a:pt x="13846" y="6256"/>
                  </a:lnTo>
                  <a:lnTo>
                    <a:pt x="13518" y="6199"/>
                  </a:lnTo>
                  <a:lnTo>
                    <a:pt x="13202" y="6129"/>
                  </a:lnTo>
                  <a:lnTo>
                    <a:pt x="12897" y="6044"/>
                  </a:lnTo>
                  <a:lnTo>
                    <a:pt x="12613" y="5931"/>
                  </a:lnTo>
                  <a:lnTo>
                    <a:pt x="12353" y="5818"/>
                  </a:lnTo>
                  <a:lnTo>
                    <a:pt x="12116" y="5718"/>
                  </a:lnTo>
                  <a:lnTo>
                    <a:pt x="11936" y="5605"/>
                  </a:lnTo>
                  <a:lnTo>
                    <a:pt x="11789" y="5492"/>
                  </a:lnTo>
                  <a:lnTo>
                    <a:pt x="11653" y="5393"/>
                  </a:lnTo>
                  <a:lnTo>
                    <a:pt x="11551" y="5280"/>
                  </a:lnTo>
                  <a:lnTo>
                    <a:pt x="11461" y="5166"/>
                  </a:lnTo>
                  <a:lnTo>
                    <a:pt x="11393" y="5068"/>
                  </a:lnTo>
                  <a:lnTo>
                    <a:pt x="11371" y="4925"/>
                  </a:lnTo>
                  <a:lnTo>
                    <a:pt x="11348" y="4812"/>
                  </a:lnTo>
                  <a:lnTo>
                    <a:pt x="11348" y="4685"/>
                  </a:lnTo>
                  <a:lnTo>
                    <a:pt x="11371" y="4543"/>
                  </a:lnTo>
                  <a:lnTo>
                    <a:pt x="11438" y="4388"/>
                  </a:lnTo>
                  <a:lnTo>
                    <a:pt x="11506" y="4217"/>
                  </a:lnTo>
                  <a:lnTo>
                    <a:pt x="11698" y="3864"/>
                  </a:lnTo>
                  <a:lnTo>
                    <a:pt x="11981" y="3482"/>
                  </a:lnTo>
                  <a:lnTo>
                    <a:pt x="12139" y="3241"/>
                  </a:lnTo>
                  <a:lnTo>
                    <a:pt x="12241" y="3001"/>
                  </a:lnTo>
                  <a:lnTo>
                    <a:pt x="12331" y="2732"/>
                  </a:lnTo>
                  <a:lnTo>
                    <a:pt x="12399" y="2420"/>
                  </a:lnTo>
                  <a:lnTo>
                    <a:pt x="12433" y="2151"/>
                  </a:lnTo>
                  <a:lnTo>
                    <a:pt x="12433" y="1854"/>
                  </a:lnTo>
                  <a:lnTo>
                    <a:pt x="12399" y="1557"/>
                  </a:lnTo>
                  <a:lnTo>
                    <a:pt x="12331" y="1288"/>
                  </a:lnTo>
                  <a:lnTo>
                    <a:pt x="12241" y="1019"/>
                  </a:lnTo>
                  <a:lnTo>
                    <a:pt x="12094" y="764"/>
                  </a:lnTo>
                  <a:lnTo>
                    <a:pt x="12003" y="665"/>
                  </a:lnTo>
                  <a:lnTo>
                    <a:pt x="11913" y="552"/>
                  </a:lnTo>
                  <a:lnTo>
                    <a:pt x="11811" y="439"/>
                  </a:lnTo>
                  <a:lnTo>
                    <a:pt x="11698" y="353"/>
                  </a:lnTo>
                  <a:lnTo>
                    <a:pt x="11574" y="282"/>
                  </a:lnTo>
                  <a:lnTo>
                    <a:pt x="11438" y="198"/>
                  </a:lnTo>
                  <a:lnTo>
                    <a:pt x="11292" y="141"/>
                  </a:lnTo>
                  <a:lnTo>
                    <a:pt x="11133" y="85"/>
                  </a:lnTo>
                  <a:lnTo>
                    <a:pt x="10964" y="28"/>
                  </a:lnTo>
                  <a:lnTo>
                    <a:pt x="10794" y="0"/>
                  </a:lnTo>
                  <a:lnTo>
                    <a:pt x="10251" y="0"/>
                  </a:lnTo>
                  <a:lnTo>
                    <a:pt x="10070" y="28"/>
                  </a:lnTo>
                  <a:lnTo>
                    <a:pt x="9946" y="56"/>
                  </a:lnTo>
                  <a:lnTo>
                    <a:pt x="9788" y="113"/>
                  </a:lnTo>
                  <a:lnTo>
                    <a:pt x="9686" y="198"/>
                  </a:lnTo>
                  <a:lnTo>
                    <a:pt x="9551" y="254"/>
                  </a:lnTo>
                  <a:lnTo>
                    <a:pt x="9449" y="353"/>
                  </a:lnTo>
                  <a:lnTo>
                    <a:pt x="9359" y="439"/>
                  </a:lnTo>
                  <a:lnTo>
                    <a:pt x="9268" y="552"/>
                  </a:lnTo>
                  <a:lnTo>
                    <a:pt x="9178" y="665"/>
                  </a:lnTo>
                  <a:lnTo>
                    <a:pt x="9122" y="764"/>
                  </a:lnTo>
                  <a:lnTo>
                    <a:pt x="9054" y="905"/>
                  </a:lnTo>
                  <a:lnTo>
                    <a:pt x="8963" y="1175"/>
                  </a:lnTo>
                  <a:lnTo>
                    <a:pt x="8907" y="1472"/>
                  </a:lnTo>
                  <a:lnTo>
                    <a:pt x="8884" y="1769"/>
                  </a:lnTo>
                  <a:lnTo>
                    <a:pt x="8884" y="2095"/>
                  </a:lnTo>
                  <a:lnTo>
                    <a:pt x="8907" y="2420"/>
                  </a:lnTo>
                  <a:lnTo>
                    <a:pt x="8963" y="2732"/>
                  </a:lnTo>
                  <a:lnTo>
                    <a:pt x="9054" y="3057"/>
                  </a:lnTo>
                  <a:lnTo>
                    <a:pt x="9167" y="3354"/>
                  </a:lnTo>
                  <a:lnTo>
                    <a:pt x="9291" y="3624"/>
                  </a:lnTo>
                  <a:lnTo>
                    <a:pt x="9460" y="3864"/>
                  </a:lnTo>
                  <a:lnTo>
                    <a:pt x="9573" y="4062"/>
                  </a:lnTo>
                  <a:lnTo>
                    <a:pt x="9664" y="4247"/>
                  </a:lnTo>
                  <a:lnTo>
                    <a:pt x="9720" y="4445"/>
                  </a:lnTo>
                  <a:lnTo>
                    <a:pt x="9765" y="4628"/>
                  </a:lnTo>
                  <a:lnTo>
                    <a:pt x="9765" y="4812"/>
                  </a:lnTo>
                  <a:lnTo>
                    <a:pt x="9743" y="5010"/>
                  </a:lnTo>
                  <a:lnTo>
                    <a:pt x="9709" y="5195"/>
                  </a:lnTo>
                  <a:lnTo>
                    <a:pt x="9619" y="5364"/>
                  </a:lnTo>
                  <a:lnTo>
                    <a:pt x="9528" y="5492"/>
                  </a:lnTo>
                  <a:lnTo>
                    <a:pt x="9404" y="5605"/>
                  </a:lnTo>
                  <a:lnTo>
                    <a:pt x="9223" y="5689"/>
                  </a:lnTo>
                  <a:lnTo>
                    <a:pt x="9054" y="5746"/>
                  </a:lnTo>
                  <a:lnTo>
                    <a:pt x="8839" y="5746"/>
                  </a:lnTo>
                  <a:lnTo>
                    <a:pt x="8578" y="5718"/>
                  </a:lnTo>
                  <a:lnTo>
                    <a:pt x="8318" y="5633"/>
                  </a:lnTo>
                  <a:lnTo>
                    <a:pt x="8013" y="5492"/>
                  </a:lnTo>
                  <a:lnTo>
                    <a:pt x="7833" y="5421"/>
                  </a:lnTo>
                  <a:lnTo>
                    <a:pt x="7641" y="5364"/>
                  </a:lnTo>
                  <a:lnTo>
                    <a:pt x="7426" y="5308"/>
                  </a:lnTo>
                  <a:lnTo>
                    <a:pt x="7234" y="5280"/>
                  </a:lnTo>
                  <a:lnTo>
                    <a:pt x="6747" y="5280"/>
                  </a:lnTo>
                  <a:lnTo>
                    <a:pt x="6273" y="5308"/>
                  </a:lnTo>
                  <a:lnTo>
                    <a:pt x="5776" y="5364"/>
                  </a:lnTo>
                  <a:lnTo>
                    <a:pt x="5256" y="5477"/>
                  </a:lnTo>
                  <a:lnTo>
                    <a:pt x="4735" y="5576"/>
                  </a:lnTo>
                  <a:lnTo>
                    <a:pt x="4238" y="5718"/>
                  </a:lnTo>
                  <a:lnTo>
                    <a:pt x="4193" y="5874"/>
                  </a:lnTo>
                  <a:lnTo>
                    <a:pt x="4193" y="6525"/>
                  </a:lnTo>
                  <a:lnTo>
                    <a:pt x="4216" y="6935"/>
                  </a:lnTo>
                  <a:lnTo>
                    <a:pt x="4306" y="7912"/>
                  </a:lnTo>
                  <a:lnTo>
                    <a:pt x="4385" y="9002"/>
                  </a:lnTo>
                  <a:lnTo>
                    <a:pt x="4430" y="9554"/>
                  </a:lnTo>
                  <a:lnTo>
                    <a:pt x="4453" y="10092"/>
                  </a:lnTo>
                  <a:lnTo>
                    <a:pt x="4475" y="10616"/>
                  </a:lnTo>
                  <a:lnTo>
                    <a:pt x="4498" y="11068"/>
                  </a:lnTo>
                  <a:lnTo>
                    <a:pt x="4475" y="11507"/>
                  </a:lnTo>
                  <a:lnTo>
                    <a:pt x="4430" y="11861"/>
                  </a:lnTo>
                  <a:lnTo>
                    <a:pt x="4385" y="12017"/>
                  </a:lnTo>
                  <a:lnTo>
                    <a:pt x="4340" y="12159"/>
                  </a:lnTo>
                  <a:lnTo>
                    <a:pt x="4306" y="12272"/>
                  </a:lnTo>
                  <a:lnTo>
                    <a:pt x="4238" y="12342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grpSp>
          <p:nvGrpSpPr>
            <p:cNvPr id="693" name="Группа"/>
            <p:cNvGrpSpPr/>
            <p:nvPr/>
          </p:nvGrpSpPr>
          <p:grpSpPr>
            <a:xfrm>
              <a:off x="247747" y="38415"/>
              <a:ext cx="306481" cy="338542"/>
              <a:chOff x="0" y="0"/>
              <a:chExt cx="306480" cy="338540"/>
            </a:xfrm>
          </p:grpSpPr>
          <p:sp>
            <p:nvSpPr>
              <p:cNvPr id="688" name="Овал"/>
              <p:cNvSpPr/>
              <p:nvPr/>
            </p:nvSpPr>
            <p:spPr>
              <a:xfrm>
                <a:off x="0" y="0"/>
                <a:ext cx="306481" cy="338541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689" name="Линия"/>
              <p:cNvSpPr/>
              <p:nvPr/>
            </p:nvSpPr>
            <p:spPr>
              <a:xfrm>
                <a:off x="37458" y="8586"/>
                <a:ext cx="267888" cy="3127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82" y="0"/>
                    </a:moveTo>
                    <a:lnTo>
                      <a:pt x="9900" y="4193"/>
                    </a:lnTo>
                    <a:lnTo>
                      <a:pt x="8045" y="3598"/>
                    </a:lnTo>
                    <a:lnTo>
                      <a:pt x="6191" y="4801"/>
                    </a:lnTo>
                    <a:lnTo>
                      <a:pt x="6191" y="5992"/>
                    </a:lnTo>
                    <a:lnTo>
                      <a:pt x="8045" y="4801"/>
                    </a:lnTo>
                    <a:lnTo>
                      <a:pt x="8045" y="5992"/>
                    </a:lnTo>
                    <a:lnTo>
                      <a:pt x="5577" y="6600"/>
                    </a:lnTo>
                    <a:lnTo>
                      <a:pt x="4950" y="6600"/>
                    </a:lnTo>
                    <a:lnTo>
                      <a:pt x="4336" y="7791"/>
                    </a:lnTo>
                    <a:lnTo>
                      <a:pt x="2482" y="7196"/>
                    </a:lnTo>
                    <a:lnTo>
                      <a:pt x="2482" y="8994"/>
                    </a:lnTo>
                    <a:lnTo>
                      <a:pt x="4336" y="8994"/>
                    </a:lnTo>
                    <a:lnTo>
                      <a:pt x="6191" y="7791"/>
                    </a:lnTo>
                    <a:lnTo>
                      <a:pt x="6805" y="8399"/>
                    </a:lnTo>
                    <a:lnTo>
                      <a:pt x="6805" y="9603"/>
                    </a:lnTo>
                    <a:lnTo>
                      <a:pt x="7432" y="8399"/>
                    </a:lnTo>
                    <a:lnTo>
                      <a:pt x="7432" y="7791"/>
                    </a:lnTo>
                    <a:lnTo>
                      <a:pt x="9900" y="9603"/>
                    </a:lnTo>
                    <a:lnTo>
                      <a:pt x="9900" y="10793"/>
                    </a:lnTo>
                    <a:lnTo>
                      <a:pt x="6805" y="10793"/>
                    </a:lnTo>
                    <a:lnTo>
                      <a:pt x="4336" y="9603"/>
                    </a:lnTo>
                    <a:lnTo>
                      <a:pt x="1855" y="9603"/>
                    </a:lnTo>
                    <a:lnTo>
                      <a:pt x="0" y="13796"/>
                    </a:lnTo>
                    <a:lnTo>
                      <a:pt x="2482" y="15595"/>
                    </a:lnTo>
                    <a:lnTo>
                      <a:pt x="4950" y="16190"/>
                    </a:lnTo>
                    <a:lnTo>
                      <a:pt x="7432" y="21600"/>
                    </a:lnTo>
                    <a:lnTo>
                      <a:pt x="9900" y="21600"/>
                    </a:lnTo>
                    <a:lnTo>
                      <a:pt x="11755" y="19193"/>
                    </a:lnTo>
                    <a:lnTo>
                      <a:pt x="12382" y="15595"/>
                    </a:lnTo>
                    <a:lnTo>
                      <a:pt x="14236" y="14391"/>
                    </a:lnTo>
                    <a:lnTo>
                      <a:pt x="11755" y="11997"/>
                    </a:lnTo>
                    <a:lnTo>
                      <a:pt x="14850" y="13796"/>
                    </a:lnTo>
                    <a:lnTo>
                      <a:pt x="15464" y="11402"/>
                    </a:lnTo>
                    <a:lnTo>
                      <a:pt x="16705" y="11402"/>
                    </a:lnTo>
                    <a:lnTo>
                      <a:pt x="19186" y="13796"/>
                    </a:lnTo>
                    <a:lnTo>
                      <a:pt x="19200" y="10582"/>
                    </a:lnTo>
                    <a:lnTo>
                      <a:pt x="21600" y="12698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90" name="Линия"/>
              <p:cNvSpPr/>
              <p:nvPr/>
            </p:nvSpPr>
            <p:spPr>
              <a:xfrm>
                <a:off x="37458" y="1226"/>
                <a:ext cx="103297" cy="601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9362" y="12185"/>
                    </a:lnTo>
                    <a:lnTo>
                      <a:pt x="6466" y="18485"/>
                    </a:lnTo>
                    <a:lnTo>
                      <a:pt x="9699" y="9000"/>
                    </a:lnTo>
                    <a:lnTo>
                      <a:pt x="3233" y="21600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91" name="Треугольник"/>
              <p:cNvSpPr/>
              <p:nvPr/>
            </p:nvSpPr>
            <p:spPr>
              <a:xfrm>
                <a:off x="83998" y="69915"/>
                <a:ext cx="14757" cy="25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92" name="Фигура"/>
              <p:cNvSpPr/>
              <p:nvPr/>
            </p:nvSpPr>
            <p:spPr>
              <a:xfrm>
                <a:off x="183888" y="277210"/>
                <a:ext cx="30649" cy="25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7147"/>
                    </a:moveTo>
                    <a:lnTo>
                      <a:pt x="0" y="21600"/>
                    </a:lnTo>
                    <a:lnTo>
                      <a:pt x="5459" y="21600"/>
                    </a:lnTo>
                    <a:lnTo>
                      <a:pt x="21600" y="0"/>
                    </a:lnTo>
                    <a:lnTo>
                      <a:pt x="16141" y="0"/>
                    </a:lnTo>
                    <a:lnTo>
                      <a:pt x="10800" y="7147"/>
                    </a:ln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695" name="Линия"/>
          <p:cNvSpPr/>
          <p:nvPr/>
        </p:nvSpPr>
        <p:spPr>
          <a:xfrm flipV="1">
            <a:off x="4175125" y="3824287"/>
            <a:ext cx="73026" cy="288926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96" name="Линия"/>
          <p:cNvSpPr/>
          <p:nvPr/>
        </p:nvSpPr>
        <p:spPr>
          <a:xfrm flipV="1">
            <a:off x="3563937" y="3681412"/>
            <a:ext cx="287339" cy="250826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97" name="Линия"/>
          <p:cNvSpPr/>
          <p:nvPr/>
        </p:nvSpPr>
        <p:spPr>
          <a:xfrm flipV="1">
            <a:off x="2771774" y="3536949"/>
            <a:ext cx="936626" cy="395289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98" name="Линия"/>
          <p:cNvSpPr/>
          <p:nvPr/>
        </p:nvSpPr>
        <p:spPr>
          <a:xfrm flipV="1">
            <a:off x="5256212" y="2239962"/>
            <a:ext cx="935038" cy="577851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99" name="Линия"/>
          <p:cNvSpPr/>
          <p:nvPr/>
        </p:nvSpPr>
        <p:spPr>
          <a:xfrm>
            <a:off x="5724525" y="3068320"/>
            <a:ext cx="936625" cy="1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702" name="Группа"/>
          <p:cNvGrpSpPr/>
          <p:nvPr/>
        </p:nvGrpSpPr>
        <p:grpSpPr>
          <a:xfrm>
            <a:off x="6337300" y="3211512"/>
            <a:ext cx="306388" cy="652463"/>
            <a:chOff x="0" y="0"/>
            <a:chExt cx="306387" cy="652462"/>
          </a:xfrm>
        </p:grpSpPr>
        <p:sp>
          <p:nvSpPr>
            <p:cNvPr id="700" name="Линия"/>
            <p:cNvSpPr/>
            <p:nvPr/>
          </p:nvSpPr>
          <p:spPr>
            <a:xfrm>
              <a:off x="0" y="168749"/>
              <a:ext cx="306388" cy="483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9" y="1964"/>
                  </a:moveTo>
                  <a:lnTo>
                    <a:pt x="15858" y="0"/>
                  </a:lnTo>
                  <a:lnTo>
                    <a:pt x="5332" y="25"/>
                  </a:lnTo>
                  <a:lnTo>
                    <a:pt x="2461" y="1522"/>
                  </a:lnTo>
                  <a:lnTo>
                    <a:pt x="0" y="5105"/>
                  </a:lnTo>
                  <a:lnTo>
                    <a:pt x="3008" y="10604"/>
                  </a:lnTo>
                  <a:lnTo>
                    <a:pt x="4648" y="9033"/>
                  </a:lnTo>
                  <a:lnTo>
                    <a:pt x="2187" y="5695"/>
                  </a:lnTo>
                  <a:lnTo>
                    <a:pt x="6015" y="3731"/>
                  </a:lnTo>
                  <a:lnTo>
                    <a:pt x="6562" y="17476"/>
                  </a:lnTo>
                  <a:lnTo>
                    <a:pt x="3828" y="20029"/>
                  </a:lnTo>
                  <a:lnTo>
                    <a:pt x="8749" y="19636"/>
                  </a:lnTo>
                  <a:lnTo>
                    <a:pt x="10253" y="9990"/>
                  </a:lnTo>
                  <a:lnTo>
                    <a:pt x="11757" y="20422"/>
                  </a:lnTo>
                  <a:lnTo>
                    <a:pt x="17499" y="21600"/>
                  </a:lnTo>
                  <a:lnTo>
                    <a:pt x="14218" y="18655"/>
                  </a:lnTo>
                  <a:lnTo>
                    <a:pt x="15448" y="7879"/>
                  </a:lnTo>
                  <a:lnTo>
                    <a:pt x="16405" y="2602"/>
                  </a:lnTo>
                  <a:lnTo>
                    <a:pt x="18046" y="5891"/>
                  </a:lnTo>
                  <a:lnTo>
                    <a:pt x="16405" y="7855"/>
                  </a:lnTo>
                  <a:lnTo>
                    <a:pt x="17499" y="9425"/>
                  </a:lnTo>
                  <a:lnTo>
                    <a:pt x="21600" y="6873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701" name="Кружок"/>
            <p:cNvSpPr/>
            <p:nvPr/>
          </p:nvSpPr>
          <p:spPr>
            <a:xfrm flipH="1">
              <a:off x="69325" y="0"/>
              <a:ext cx="141559" cy="145664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</p:grpSp>
      <p:grpSp>
        <p:nvGrpSpPr>
          <p:cNvPr id="705" name="Группа"/>
          <p:cNvGrpSpPr/>
          <p:nvPr/>
        </p:nvGrpSpPr>
        <p:grpSpPr>
          <a:xfrm>
            <a:off x="6372224" y="1735137"/>
            <a:ext cx="342902" cy="665164"/>
            <a:chOff x="0" y="0"/>
            <a:chExt cx="342900" cy="665162"/>
          </a:xfrm>
        </p:grpSpPr>
        <p:sp>
          <p:nvSpPr>
            <p:cNvPr id="703" name="Фигура"/>
            <p:cNvSpPr/>
            <p:nvPr/>
          </p:nvSpPr>
          <p:spPr>
            <a:xfrm>
              <a:off x="-1" y="174862"/>
              <a:ext cx="342902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2" y="0"/>
                  </a:moveTo>
                  <a:lnTo>
                    <a:pt x="0" y="10783"/>
                  </a:lnTo>
                  <a:lnTo>
                    <a:pt x="4818" y="4626"/>
                  </a:lnTo>
                  <a:lnTo>
                    <a:pt x="2382" y="20035"/>
                  </a:lnTo>
                  <a:lnTo>
                    <a:pt x="9582" y="10783"/>
                  </a:lnTo>
                  <a:lnTo>
                    <a:pt x="14400" y="21600"/>
                  </a:lnTo>
                  <a:lnTo>
                    <a:pt x="14400" y="4626"/>
                  </a:lnTo>
                  <a:lnTo>
                    <a:pt x="21600" y="9252"/>
                  </a:lnTo>
                  <a:lnTo>
                    <a:pt x="14400" y="0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704" name="Овал"/>
            <p:cNvSpPr/>
            <p:nvPr/>
          </p:nvSpPr>
          <p:spPr>
            <a:xfrm>
              <a:off x="75833" y="-1"/>
              <a:ext cx="153317" cy="138863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</p:grpSp>
      <p:sp>
        <p:nvSpPr>
          <p:cNvPr id="706" name="Период 2015-2020 гг. приведет к 11-кратному росту мобильного трафика, причем к 2020 г. месячный объем превысит 15 эксабайтов."/>
          <p:cNvSpPr txBox="1"/>
          <p:nvPr/>
        </p:nvSpPr>
        <p:spPr>
          <a:xfrm>
            <a:off x="731837" y="5195887"/>
            <a:ext cx="788511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2200"/>
            </a:lvl1pPr>
          </a:lstStyle>
          <a:p>
            <a:r>
              <a:t>Период 2015-2020 гг. приведет к 11-кратному росту мобильного трафика, причем к 2020 г. месячный объем превысит 15 эксабайтов.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Операторские услуги"/>
          <p:cNvSpPr txBox="1">
            <a:spLocks noGrp="1"/>
          </p:cNvSpPr>
          <p:nvPr>
            <p:ph type="title"/>
          </p:nvPr>
        </p:nvSpPr>
        <p:spPr>
          <a:xfrm>
            <a:off x="255587" y="225425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Операторские услуги</a:t>
            </a:r>
          </a:p>
        </p:txBody>
      </p:sp>
      <p:pic>
        <p:nvPicPr>
          <p:cNvPr id="709" name="Снимок экрана 2015-10-16 в 22.48.06.png" descr="Снимок экрана 2015-10-16 в 22.48.06.png"/>
          <p:cNvPicPr>
            <a:picLocks noChangeAspect="1"/>
          </p:cNvPicPr>
          <p:nvPr/>
        </p:nvPicPr>
        <p:blipFill>
          <a:blip r:embed="rId2">
            <a:extLst/>
          </a:blip>
          <a:srcRect l="1615" r="1615" b="3230"/>
          <a:stretch>
            <a:fillRect/>
          </a:stretch>
        </p:blipFill>
        <p:spPr>
          <a:xfrm>
            <a:off x="-89816" y="833499"/>
            <a:ext cx="8942545" cy="4863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710" name="Снимок экрана 2015-10-16 в 22.51.40.png" descr="Снимок экрана 2015-10-16 в 22.51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1202" y="5454413"/>
            <a:ext cx="1130301" cy="266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dissolve/>
      </p:transition>
    </mc:Choice>
    <mc:Fallback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Основы сотовой связ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Основы сотовой связи</a:t>
            </a:r>
          </a:p>
        </p:txBody>
      </p:sp>
      <p:pic>
        <p:nvPicPr>
          <p:cNvPr id="219" name="cellularnw.gif" descr="cellularnw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0708" y="1095644"/>
            <a:ext cx="7302584" cy="48980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Прямоугольник с закругленными углами"/>
          <p:cNvSpPr/>
          <p:nvPr/>
        </p:nvSpPr>
        <p:spPr>
          <a:xfrm>
            <a:off x="611187" y="5265737"/>
            <a:ext cx="8029576" cy="863601"/>
          </a:xfrm>
          <a:prstGeom prst="roundRect">
            <a:avLst>
              <a:gd name="adj" fmla="val 16176"/>
            </a:avLst>
          </a:prstGeom>
          <a:solidFill>
            <a:srgbClr val="FFAF00"/>
          </a:soli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713" name="Операторские услуги"/>
          <p:cNvSpPr txBox="1">
            <a:spLocks noGrp="1"/>
          </p:cNvSpPr>
          <p:nvPr>
            <p:ph type="title"/>
          </p:nvPr>
        </p:nvSpPr>
        <p:spPr>
          <a:xfrm>
            <a:off x="255587" y="225425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Операторские услуги</a:t>
            </a:r>
          </a:p>
        </p:txBody>
      </p:sp>
      <p:grpSp>
        <p:nvGrpSpPr>
          <p:cNvPr id="716" name="Группа"/>
          <p:cNvGrpSpPr/>
          <p:nvPr/>
        </p:nvGrpSpPr>
        <p:grpSpPr>
          <a:xfrm>
            <a:off x="4032249" y="2709862"/>
            <a:ext cx="747714" cy="1012826"/>
            <a:chOff x="0" y="0"/>
            <a:chExt cx="747712" cy="1012824"/>
          </a:xfrm>
        </p:grpSpPr>
        <p:sp>
          <p:nvSpPr>
            <p:cNvPr id="714" name="Овал"/>
            <p:cNvSpPr/>
            <p:nvPr/>
          </p:nvSpPr>
          <p:spPr>
            <a:xfrm>
              <a:off x="234847" y="0"/>
              <a:ext cx="155415" cy="234589"/>
            </a:xfrm>
            <a:prstGeom prst="ellipse">
              <a:avLst/>
            </a:prstGeom>
            <a:solidFill>
              <a:srgbClr val="16C834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  <p:sp>
          <p:nvSpPr>
            <p:cNvPr id="715" name="Фигура"/>
            <p:cNvSpPr/>
            <p:nvPr/>
          </p:nvSpPr>
          <p:spPr>
            <a:xfrm>
              <a:off x="-1" y="255068"/>
              <a:ext cx="747714" cy="757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54" y="236"/>
                  </a:moveTo>
                  <a:lnTo>
                    <a:pt x="12803" y="0"/>
                  </a:lnTo>
                  <a:lnTo>
                    <a:pt x="16837" y="4599"/>
                  </a:lnTo>
                  <a:lnTo>
                    <a:pt x="19412" y="6125"/>
                  </a:lnTo>
                  <a:lnTo>
                    <a:pt x="19781" y="5104"/>
                  </a:lnTo>
                  <a:lnTo>
                    <a:pt x="20204" y="5781"/>
                  </a:lnTo>
                  <a:lnTo>
                    <a:pt x="20637" y="6394"/>
                  </a:lnTo>
                  <a:lnTo>
                    <a:pt x="21600" y="7211"/>
                  </a:lnTo>
                  <a:lnTo>
                    <a:pt x="20880" y="8672"/>
                  </a:lnTo>
                  <a:lnTo>
                    <a:pt x="19682" y="8973"/>
                  </a:lnTo>
                  <a:lnTo>
                    <a:pt x="18494" y="8146"/>
                  </a:lnTo>
                  <a:lnTo>
                    <a:pt x="16135" y="7651"/>
                  </a:lnTo>
                  <a:lnTo>
                    <a:pt x="15243" y="6910"/>
                  </a:lnTo>
                  <a:lnTo>
                    <a:pt x="13172" y="5104"/>
                  </a:lnTo>
                  <a:lnTo>
                    <a:pt x="12443" y="10714"/>
                  </a:lnTo>
                  <a:lnTo>
                    <a:pt x="12443" y="18870"/>
                  </a:lnTo>
                  <a:lnTo>
                    <a:pt x="13542" y="19881"/>
                  </a:lnTo>
                  <a:lnTo>
                    <a:pt x="9499" y="20396"/>
                  </a:lnTo>
                  <a:lnTo>
                    <a:pt x="9499" y="12240"/>
                  </a:lnTo>
                  <a:lnTo>
                    <a:pt x="8040" y="21417"/>
                  </a:lnTo>
                  <a:lnTo>
                    <a:pt x="2440" y="21600"/>
                  </a:lnTo>
                  <a:lnTo>
                    <a:pt x="2809" y="20375"/>
                  </a:lnTo>
                  <a:lnTo>
                    <a:pt x="5096" y="19881"/>
                  </a:lnTo>
                  <a:lnTo>
                    <a:pt x="6933" y="9682"/>
                  </a:lnTo>
                  <a:lnTo>
                    <a:pt x="5825" y="5610"/>
                  </a:lnTo>
                  <a:lnTo>
                    <a:pt x="3547" y="8253"/>
                  </a:lnTo>
                  <a:lnTo>
                    <a:pt x="2593" y="8973"/>
                  </a:lnTo>
                  <a:lnTo>
                    <a:pt x="1396" y="9887"/>
                  </a:lnTo>
                  <a:lnTo>
                    <a:pt x="324" y="9682"/>
                  </a:lnTo>
                  <a:lnTo>
                    <a:pt x="0" y="8651"/>
                  </a:lnTo>
                  <a:lnTo>
                    <a:pt x="594" y="7931"/>
                  </a:lnTo>
                  <a:lnTo>
                    <a:pt x="1324" y="7211"/>
                  </a:lnTo>
                  <a:lnTo>
                    <a:pt x="1324" y="6598"/>
                  </a:lnTo>
                  <a:lnTo>
                    <a:pt x="1990" y="6813"/>
                  </a:lnTo>
                  <a:lnTo>
                    <a:pt x="2521" y="6125"/>
                  </a:lnTo>
                  <a:lnTo>
                    <a:pt x="6654" y="236"/>
                  </a:lnTo>
                  <a:close/>
                </a:path>
              </a:pathLst>
            </a:custGeom>
            <a:solidFill>
              <a:srgbClr val="16C834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21" name="Группа"/>
          <p:cNvGrpSpPr/>
          <p:nvPr/>
        </p:nvGrpSpPr>
        <p:grpSpPr>
          <a:xfrm>
            <a:off x="5435600" y="1809749"/>
            <a:ext cx="474663" cy="690564"/>
            <a:chOff x="0" y="0"/>
            <a:chExt cx="474662" cy="690562"/>
          </a:xfrm>
        </p:grpSpPr>
        <p:sp>
          <p:nvSpPr>
            <p:cNvPr id="717" name="Фигура"/>
            <p:cNvSpPr/>
            <p:nvPr/>
          </p:nvSpPr>
          <p:spPr>
            <a:xfrm>
              <a:off x="0" y="229220"/>
              <a:ext cx="268892" cy="461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2" y="0"/>
                  </a:moveTo>
                  <a:lnTo>
                    <a:pt x="0" y="10783"/>
                  </a:lnTo>
                  <a:lnTo>
                    <a:pt x="4818" y="4626"/>
                  </a:lnTo>
                  <a:lnTo>
                    <a:pt x="2382" y="20035"/>
                  </a:lnTo>
                  <a:lnTo>
                    <a:pt x="9582" y="10783"/>
                  </a:lnTo>
                  <a:lnTo>
                    <a:pt x="14400" y="21600"/>
                  </a:lnTo>
                  <a:lnTo>
                    <a:pt x="14400" y="4626"/>
                  </a:lnTo>
                  <a:lnTo>
                    <a:pt x="21600" y="9252"/>
                  </a:lnTo>
                  <a:lnTo>
                    <a:pt x="14400" y="0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718" name="Линия"/>
            <p:cNvSpPr/>
            <p:nvPr/>
          </p:nvSpPr>
          <p:spPr>
            <a:xfrm>
              <a:off x="209558" y="65284"/>
              <a:ext cx="265105" cy="526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8846" y="3213"/>
                  </a:lnTo>
                  <a:lnTo>
                    <a:pt x="17589" y="3570"/>
                  </a:lnTo>
                  <a:lnTo>
                    <a:pt x="20366" y="4820"/>
                  </a:lnTo>
                  <a:lnTo>
                    <a:pt x="21600" y="11782"/>
                  </a:lnTo>
                  <a:lnTo>
                    <a:pt x="19749" y="12139"/>
                  </a:lnTo>
                  <a:lnTo>
                    <a:pt x="17280" y="7974"/>
                  </a:lnTo>
                  <a:lnTo>
                    <a:pt x="17074" y="20469"/>
                  </a:lnTo>
                  <a:lnTo>
                    <a:pt x="12857" y="11782"/>
                  </a:lnTo>
                  <a:lnTo>
                    <a:pt x="8949" y="21600"/>
                  </a:lnTo>
                  <a:lnTo>
                    <a:pt x="7817" y="10056"/>
                  </a:lnTo>
                  <a:lnTo>
                    <a:pt x="6891" y="5712"/>
                  </a:lnTo>
                  <a:lnTo>
                    <a:pt x="309" y="1785"/>
                  </a:lnTo>
                  <a:lnTo>
                    <a:pt x="0" y="179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719" name="Овал"/>
            <p:cNvSpPr/>
            <p:nvPr/>
          </p:nvSpPr>
          <p:spPr>
            <a:xfrm>
              <a:off x="311812" y="-1"/>
              <a:ext cx="118667" cy="130570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  <p:sp>
          <p:nvSpPr>
            <p:cNvPr id="720" name="Овал"/>
            <p:cNvSpPr/>
            <p:nvPr/>
          </p:nvSpPr>
          <p:spPr>
            <a:xfrm>
              <a:off x="59332" y="65284"/>
              <a:ext cx="119929" cy="130569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</p:grpSp>
      <p:grpSp>
        <p:nvGrpSpPr>
          <p:cNvPr id="724" name="Группа"/>
          <p:cNvGrpSpPr/>
          <p:nvPr/>
        </p:nvGrpSpPr>
        <p:grpSpPr>
          <a:xfrm>
            <a:off x="2266949" y="3825874"/>
            <a:ext cx="342902" cy="665164"/>
            <a:chOff x="0" y="0"/>
            <a:chExt cx="342900" cy="665162"/>
          </a:xfrm>
        </p:grpSpPr>
        <p:sp>
          <p:nvSpPr>
            <p:cNvPr id="722" name="Фигура"/>
            <p:cNvSpPr/>
            <p:nvPr/>
          </p:nvSpPr>
          <p:spPr>
            <a:xfrm>
              <a:off x="-1" y="174862"/>
              <a:ext cx="342902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2" y="0"/>
                  </a:moveTo>
                  <a:lnTo>
                    <a:pt x="0" y="10783"/>
                  </a:lnTo>
                  <a:lnTo>
                    <a:pt x="4818" y="4626"/>
                  </a:lnTo>
                  <a:lnTo>
                    <a:pt x="2382" y="20035"/>
                  </a:lnTo>
                  <a:lnTo>
                    <a:pt x="9582" y="10783"/>
                  </a:lnTo>
                  <a:lnTo>
                    <a:pt x="14400" y="21600"/>
                  </a:lnTo>
                  <a:lnTo>
                    <a:pt x="14400" y="4626"/>
                  </a:lnTo>
                  <a:lnTo>
                    <a:pt x="21600" y="9252"/>
                  </a:lnTo>
                  <a:lnTo>
                    <a:pt x="14400" y="0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723" name="Овал"/>
            <p:cNvSpPr/>
            <p:nvPr/>
          </p:nvSpPr>
          <p:spPr>
            <a:xfrm>
              <a:off x="75833" y="-1"/>
              <a:ext cx="153317" cy="138863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</p:grpSp>
      <p:grpSp>
        <p:nvGrpSpPr>
          <p:cNvPr id="732" name="Группа"/>
          <p:cNvGrpSpPr/>
          <p:nvPr/>
        </p:nvGrpSpPr>
        <p:grpSpPr>
          <a:xfrm>
            <a:off x="6875462" y="2782887"/>
            <a:ext cx="484188" cy="557214"/>
            <a:chOff x="0" y="0"/>
            <a:chExt cx="484187" cy="557212"/>
          </a:xfrm>
        </p:grpSpPr>
        <p:sp>
          <p:nvSpPr>
            <p:cNvPr id="725" name="Линия"/>
            <p:cNvSpPr/>
            <p:nvPr/>
          </p:nvSpPr>
          <p:spPr>
            <a:xfrm>
              <a:off x="43145" y="18369"/>
              <a:ext cx="419470" cy="55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49" y="21441"/>
                  </a:moveTo>
                  <a:lnTo>
                    <a:pt x="0" y="7147"/>
                  </a:lnTo>
                  <a:lnTo>
                    <a:pt x="7573" y="14453"/>
                  </a:lnTo>
                  <a:lnTo>
                    <a:pt x="12336" y="13024"/>
                  </a:lnTo>
                  <a:lnTo>
                    <a:pt x="21600" y="0"/>
                  </a:lnTo>
                  <a:lnTo>
                    <a:pt x="17290" y="21600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726" name="Овал"/>
            <p:cNvSpPr/>
            <p:nvPr/>
          </p:nvSpPr>
          <p:spPr>
            <a:xfrm>
              <a:off x="189360" y="0"/>
              <a:ext cx="105468" cy="108177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  <p:sp>
          <p:nvSpPr>
            <p:cNvPr id="727" name="Линия"/>
            <p:cNvSpPr/>
            <p:nvPr/>
          </p:nvSpPr>
          <p:spPr>
            <a:xfrm>
              <a:off x="-1" y="36739"/>
              <a:ext cx="381119" cy="52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9" y="0"/>
                  </a:moveTo>
                  <a:lnTo>
                    <a:pt x="4494" y="3854"/>
                  </a:lnTo>
                  <a:lnTo>
                    <a:pt x="10813" y="6724"/>
                  </a:lnTo>
                  <a:lnTo>
                    <a:pt x="21600" y="3739"/>
                  </a:lnTo>
                  <a:lnTo>
                    <a:pt x="10813" y="9693"/>
                  </a:lnTo>
                  <a:lnTo>
                    <a:pt x="7191" y="13416"/>
                  </a:lnTo>
                  <a:lnTo>
                    <a:pt x="6001" y="21600"/>
                  </a:lnTo>
                  <a:lnTo>
                    <a:pt x="3278" y="13810"/>
                  </a:lnTo>
                  <a:lnTo>
                    <a:pt x="0" y="18615"/>
                  </a:lnTo>
                  <a:lnTo>
                    <a:pt x="79" y="11694"/>
                  </a:lnTo>
                  <a:lnTo>
                    <a:pt x="3675" y="6724"/>
                  </a:lnTo>
                  <a:lnTo>
                    <a:pt x="2274" y="131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728" name="Овал"/>
            <p:cNvSpPr/>
            <p:nvPr/>
          </p:nvSpPr>
          <p:spPr>
            <a:xfrm>
              <a:off x="124642" y="55108"/>
              <a:ext cx="107864" cy="108178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  <p:sp>
          <p:nvSpPr>
            <p:cNvPr id="729" name="Линия"/>
            <p:cNvSpPr/>
            <p:nvPr/>
          </p:nvSpPr>
          <p:spPr>
            <a:xfrm>
              <a:off x="232505" y="36739"/>
              <a:ext cx="251683" cy="502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" y="5409"/>
                  </a:moveTo>
                  <a:lnTo>
                    <a:pt x="8997" y="10035"/>
                  </a:lnTo>
                  <a:lnTo>
                    <a:pt x="10780" y="15443"/>
                  </a:lnTo>
                  <a:lnTo>
                    <a:pt x="10780" y="21600"/>
                  </a:lnTo>
                  <a:lnTo>
                    <a:pt x="16170" y="14661"/>
                  </a:lnTo>
                  <a:lnTo>
                    <a:pt x="19777" y="20835"/>
                  </a:lnTo>
                  <a:lnTo>
                    <a:pt x="21600" y="10035"/>
                  </a:lnTo>
                  <a:lnTo>
                    <a:pt x="19777" y="7722"/>
                  </a:lnTo>
                  <a:lnTo>
                    <a:pt x="19777" y="0"/>
                  </a:lnTo>
                  <a:lnTo>
                    <a:pt x="16170" y="4643"/>
                  </a:lnTo>
                  <a:lnTo>
                    <a:pt x="10780" y="6956"/>
                  </a:lnTo>
                  <a:lnTo>
                    <a:pt x="0" y="4643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730" name="Овал"/>
            <p:cNvSpPr/>
            <p:nvPr/>
          </p:nvSpPr>
          <p:spPr>
            <a:xfrm rot="20144046">
              <a:off x="273254" y="55108"/>
              <a:ext cx="107864" cy="108178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  <p:sp>
          <p:nvSpPr>
            <p:cNvPr id="731" name="Линия"/>
            <p:cNvSpPr/>
            <p:nvPr/>
          </p:nvSpPr>
          <p:spPr>
            <a:xfrm>
              <a:off x="167787" y="269421"/>
              <a:ext cx="127041" cy="216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26"/>
                  </a:moveTo>
                  <a:lnTo>
                    <a:pt x="0" y="21600"/>
                  </a:lnTo>
                  <a:lnTo>
                    <a:pt x="10800" y="7226"/>
                  </a:lnTo>
                  <a:lnTo>
                    <a:pt x="21600" y="16200"/>
                  </a:lnTo>
                  <a:lnTo>
                    <a:pt x="21600" y="0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33" name="Линия"/>
          <p:cNvSpPr/>
          <p:nvPr/>
        </p:nvSpPr>
        <p:spPr>
          <a:xfrm flipH="1">
            <a:off x="3268662" y="3289300"/>
            <a:ext cx="503238" cy="0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4" name="Линия"/>
          <p:cNvSpPr/>
          <p:nvPr/>
        </p:nvSpPr>
        <p:spPr>
          <a:xfrm flipH="1" flipV="1">
            <a:off x="2160587" y="2457449"/>
            <a:ext cx="468313" cy="468314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5" name="Линия"/>
          <p:cNvSpPr/>
          <p:nvPr/>
        </p:nvSpPr>
        <p:spPr>
          <a:xfrm flipH="1" flipV="1">
            <a:off x="2481262" y="2157412"/>
            <a:ext cx="425451" cy="182564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6" name="Линия"/>
          <p:cNvSpPr/>
          <p:nvPr/>
        </p:nvSpPr>
        <p:spPr>
          <a:xfrm flipH="1" flipV="1">
            <a:off x="4603749" y="3790950"/>
            <a:ext cx="255589" cy="250825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7" name="Линия"/>
          <p:cNvSpPr/>
          <p:nvPr/>
        </p:nvSpPr>
        <p:spPr>
          <a:xfrm flipV="1">
            <a:off x="4967287" y="2493962"/>
            <a:ext cx="360364" cy="288926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8" name="Линия"/>
          <p:cNvSpPr/>
          <p:nvPr/>
        </p:nvSpPr>
        <p:spPr>
          <a:xfrm flipV="1">
            <a:off x="4932362" y="2817812"/>
            <a:ext cx="827089" cy="180976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9" name="Линия"/>
          <p:cNvSpPr/>
          <p:nvPr/>
        </p:nvSpPr>
        <p:spPr>
          <a:xfrm>
            <a:off x="5003799" y="3141662"/>
            <a:ext cx="1152527" cy="323851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757" name="Группа"/>
          <p:cNvGrpSpPr/>
          <p:nvPr/>
        </p:nvGrpSpPr>
        <p:grpSpPr>
          <a:xfrm>
            <a:off x="1292225" y="2949150"/>
            <a:ext cx="658813" cy="614788"/>
            <a:chOff x="0" y="0"/>
            <a:chExt cx="658812" cy="614786"/>
          </a:xfrm>
        </p:grpSpPr>
        <p:sp>
          <p:nvSpPr>
            <p:cNvPr id="740" name="Линия"/>
            <p:cNvSpPr/>
            <p:nvPr/>
          </p:nvSpPr>
          <p:spPr>
            <a:xfrm>
              <a:off x="0" y="208078"/>
              <a:ext cx="658813" cy="31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09" y="20231"/>
                  </a:moveTo>
                  <a:lnTo>
                    <a:pt x="5037" y="21600"/>
                  </a:lnTo>
                  <a:lnTo>
                    <a:pt x="0" y="15657"/>
                  </a:lnTo>
                  <a:lnTo>
                    <a:pt x="15843" y="0"/>
                  </a:lnTo>
                  <a:lnTo>
                    <a:pt x="21600" y="4134"/>
                  </a:lnTo>
                  <a:lnTo>
                    <a:pt x="20640" y="5374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741" name="Линия"/>
            <p:cNvSpPr/>
            <p:nvPr/>
          </p:nvSpPr>
          <p:spPr>
            <a:xfrm>
              <a:off x="126232" y="199477"/>
              <a:ext cx="153884" cy="160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1" y="21600"/>
                  </a:moveTo>
                  <a:lnTo>
                    <a:pt x="0" y="12870"/>
                  </a:lnTo>
                  <a:lnTo>
                    <a:pt x="2202" y="9450"/>
                  </a:lnTo>
                  <a:lnTo>
                    <a:pt x="10951" y="8310"/>
                  </a:lnTo>
                  <a:lnTo>
                    <a:pt x="20152" y="0"/>
                  </a:lnTo>
                  <a:lnTo>
                    <a:pt x="21600" y="3420"/>
                  </a:lnTo>
                  <a:lnTo>
                    <a:pt x="13636" y="11160"/>
                  </a:lnTo>
                  <a:lnTo>
                    <a:pt x="13636" y="15840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742" name="Овал"/>
            <p:cNvSpPr/>
            <p:nvPr/>
          </p:nvSpPr>
          <p:spPr>
            <a:xfrm>
              <a:off x="145467" y="183504"/>
              <a:ext cx="58910" cy="70038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743" name="Линия"/>
            <p:cNvSpPr/>
            <p:nvPr/>
          </p:nvSpPr>
          <p:spPr>
            <a:xfrm>
              <a:off x="155085" y="305147"/>
              <a:ext cx="1" cy="4054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4" name="Фигура"/>
            <p:cNvSpPr/>
            <p:nvPr/>
          </p:nvSpPr>
          <p:spPr>
            <a:xfrm rot="16179844" flipH="1">
              <a:off x="226666" y="64693"/>
              <a:ext cx="274007" cy="145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grpSp>
          <p:nvGrpSpPr>
            <p:cNvPr id="748" name="Группа"/>
            <p:cNvGrpSpPr/>
            <p:nvPr/>
          </p:nvGrpSpPr>
          <p:grpSpPr>
            <a:xfrm>
              <a:off x="333012" y="323578"/>
              <a:ext cx="116616" cy="218714"/>
              <a:chOff x="0" y="0"/>
              <a:chExt cx="116614" cy="218713"/>
            </a:xfrm>
          </p:grpSpPr>
          <p:sp>
            <p:nvSpPr>
              <p:cNvPr id="745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746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47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52" name="Группа"/>
            <p:cNvGrpSpPr/>
            <p:nvPr/>
          </p:nvGrpSpPr>
          <p:grpSpPr>
            <a:xfrm>
              <a:off x="484491" y="254770"/>
              <a:ext cx="116616" cy="218714"/>
              <a:chOff x="0" y="0"/>
              <a:chExt cx="116614" cy="218713"/>
            </a:xfrm>
          </p:grpSpPr>
          <p:sp>
            <p:nvSpPr>
              <p:cNvPr id="749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750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51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56" name="Группа"/>
            <p:cNvGrpSpPr/>
            <p:nvPr/>
          </p:nvGrpSpPr>
          <p:grpSpPr>
            <a:xfrm>
              <a:off x="174320" y="396073"/>
              <a:ext cx="116616" cy="218714"/>
              <a:chOff x="0" y="0"/>
              <a:chExt cx="116614" cy="218713"/>
            </a:xfrm>
          </p:grpSpPr>
          <p:sp>
            <p:nvSpPr>
              <p:cNvPr id="753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754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55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775" name="Группа"/>
          <p:cNvGrpSpPr/>
          <p:nvPr/>
        </p:nvGrpSpPr>
        <p:grpSpPr>
          <a:xfrm>
            <a:off x="1797050" y="1688675"/>
            <a:ext cx="658813" cy="614788"/>
            <a:chOff x="0" y="0"/>
            <a:chExt cx="658812" cy="614786"/>
          </a:xfrm>
        </p:grpSpPr>
        <p:sp>
          <p:nvSpPr>
            <p:cNvPr id="758" name="Линия"/>
            <p:cNvSpPr/>
            <p:nvPr/>
          </p:nvSpPr>
          <p:spPr>
            <a:xfrm>
              <a:off x="0" y="208078"/>
              <a:ext cx="658813" cy="31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09" y="20231"/>
                  </a:moveTo>
                  <a:lnTo>
                    <a:pt x="5037" y="21600"/>
                  </a:lnTo>
                  <a:lnTo>
                    <a:pt x="0" y="15657"/>
                  </a:lnTo>
                  <a:lnTo>
                    <a:pt x="15843" y="0"/>
                  </a:lnTo>
                  <a:lnTo>
                    <a:pt x="21600" y="4134"/>
                  </a:lnTo>
                  <a:lnTo>
                    <a:pt x="20640" y="5374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759" name="Линия"/>
            <p:cNvSpPr/>
            <p:nvPr/>
          </p:nvSpPr>
          <p:spPr>
            <a:xfrm>
              <a:off x="126232" y="199477"/>
              <a:ext cx="153884" cy="160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1" y="21600"/>
                  </a:moveTo>
                  <a:lnTo>
                    <a:pt x="0" y="12870"/>
                  </a:lnTo>
                  <a:lnTo>
                    <a:pt x="2202" y="9450"/>
                  </a:lnTo>
                  <a:lnTo>
                    <a:pt x="10951" y="8310"/>
                  </a:lnTo>
                  <a:lnTo>
                    <a:pt x="20152" y="0"/>
                  </a:lnTo>
                  <a:lnTo>
                    <a:pt x="21600" y="3420"/>
                  </a:lnTo>
                  <a:lnTo>
                    <a:pt x="13636" y="11160"/>
                  </a:lnTo>
                  <a:lnTo>
                    <a:pt x="13636" y="15840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760" name="Овал"/>
            <p:cNvSpPr/>
            <p:nvPr/>
          </p:nvSpPr>
          <p:spPr>
            <a:xfrm>
              <a:off x="145467" y="183504"/>
              <a:ext cx="58910" cy="70038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761" name="Линия"/>
            <p:cNvSpPr/>
            <p:nvPr/>
          </p:nvSpPr>
          <p:spPr>
            <a:xfrm>
              <a:off x="155085" y="305147"/>
              <a:ext cx="1" cy="4054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2" name="Фигура"/>
            <p:cNvSpPr/>
            <p:nvPr/>
          </p:nvSpPr>
          <p:spPr>
            <a:xfrm rot="16179844" flipH="1">
              <a:off x="226666" y="64693"/>
              <a:ext cx="274007" cy="145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grpSp>
          <p:nvGrpSpPr>
            <p:cNvPr id="766" name="Группа"/>
            <p:cNvGrpSpPr/>
            <p:nvPr/>
          </p:nvGrpSpPr>
          <p:grpSpPr>
            <a:xfrm>
              <a:off x="333012" y="323578"/>
              <a:ext cx="116616" cy="218714"/>
              <a:chOff x="0" y="0"/>
              <a:chExt cx="116614" cy="218713"/>
            </a:xfrm>
          </p:grpSpPr>
          <p:sp>
            <p:nvSpPr>
              <p:cNvPr id="763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764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65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0" name="Группа"/>
            <p:cNvGrpSpPr/>
            <p:nvPr/>
          </p:nvGrpSpPr>
          <p:grpSpPr>
            <a:xfrm>
              <a:off x="484491" y="254770"/>
              <a:ext cx="116616" cy="218714"/>
              <a:chOff x="0" y="0"/>
              <a:chExt cx="116614" cy="218713"/>
            </a:xfrm>
          </p:grpSpPr>
          <p:sp>
            <p:nvSpPr>
              <p:cNvPr id="767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768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69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74" name="Группа"/>
            <p:cNvGrpSpPr/>
            <p:nvPr/>
          </p:nvGrpSpPr>
          <p:grpSpPr>
            <a:xfrm>
              <a:off x="174320" y="396073"/>
              <a:ext cx="116616" cy="218714"/>
              <a:chOff x="0" y="0"/>
              <a:chExt cx="116614" cy="218713"/>
            </a:xfrm>
          </p:grpSpPr>
          <p:sp>
            <p:nvSpPr>
              <p:cNvPr id="771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772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73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793" name="Группа"/>
          <p:cNvGrpSpPr/>
          <p:nvPr/>
        </p:nvGrpSpPr>
        <p:grpSpPr>
          <a:xfrm>
            <a:off x="2876550" y="2156988"/>
            <a:ext cx="658813" cy="614788"/>
            <a:chOff x="0" y="0"/>
            <a:chExt cx="658812" cy="614786"/>
          </a:xfrm>
        </p:grpSpPr>
        <p:sp>
          <p:nvSpPr>
            <p:cNvPr id="776" name="Линия"/>
            <p:cNvSpPr/>
            <p:nvPr/>
          </p:nvSpPr>
          <p:spPr>
            <a:xfrm>
              <a:off x="0" y="208078"/>
              <a:ext cx="658813" cy="31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09" y="20231"/>
                  </a:moveTo>
                  <a:lnTo>
                    <a:pt x="5037" y="21600"/>
                  </a:lnTo>
                  <a:lnTo>
                    <a:pt x="0" y="15657"/>
                  </a:lnTo>
                  <a:lnTo>
                    <a:pt x="15843" y="0"/>
                  </a:lnTo>
                  <a:lnTo>
                    <a:pt x="21600" y="4134"/>
                  </a:lnTo>
                  <a:lnTo>
                    <a:pt x="20640" y="5374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777" name="Линия"/>
            <p:cNvSpPr/>
            <p:nvPr/>
          </p:nvSpPr>
          <p:spPr>
            <a:xfrm>
              <a:off x="126232" y="199477"/>
              <a:ext cx="153884" cy="160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1" y="21600"/>
                  </a:moveTo>
                  <a:lnTo>
                    <a:pt x="0" y="12870"/>
                  </a:lnTo>
                  <a:lnTo>
                    <a:pt x="2202" y="9450"/>
                  </a:lnTo>
                  <a:lnTo>
                    <a:pt x="10951" y="8310"/>
                  </a:lnTo>
                  <a:lnTo>
                    <a:pt x="20152" y="0"/>
                  </a:lnTo>
                  <a:lnTo>
                    <a:pt x="21600" y="3420"/>
                  </a:lnTo>
                  <a:lnTo>
                    <a:pt x="13636" y="11160"/>
                  </a:lnTo>
                  <a:lnTo>
                    <a:pt x="13636" y="15840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778" name="Овал"/>
            <p:cNvSpPr/>
            <p:nvPr/>
          </p:nvSpPr>
          <p:spPr>
            <a:xfrm>
              <a:off x="145467" y="183504"/>
              <a:ext cx="58910" cy="70038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779" name="Линия"/>
            <p:cNvSpPr/>
            <p:nvPr/>
          </p:nvSpPr>
          <p:spPr>
            <a:xfrm>
              <a:off x="155085" y="305147"/>
              <a:ext cx="1" cy="4054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0" name="Фигура"/>
            <p:cNvSpPr/>
            <p:nvPr/>
          </p:nvSpPr>
          <p:spPr>
            <a:xfrm rot="16179844" flipH="1">
              <a:off x="226666" y="64693"/>
              <a:ext cx="274007" cy="145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grpSp>
          <p:nvGrpSpPr>
            <p:cNvPr id="784" name="Группа"/>
            <p:cNvGrpSpPr/>
            <p:nvPr/>
          </p:nvGrpSpPr>
          <p:grpSpPr>
            <a:xfrm>
              <a:off x="333012" y="323578"/>
              <a:ext cx="116616" cy="218714"/>
              <a:chOff x="0" y="0"/>
              <a:chExt cx="116614" cy="218713"/>
            </a:xfrm>
          </p:grpSpPr>
          <p:sp>
            <p:nvSpPr>
              <p:cNvPr id="781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782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83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88" name="Группа"/>
            <p:cNvGrpSpPr/>
            <p:nvPr/>
          </p:nvGrpSpPr>
          <p:grpSpPr>
            <a:xfrm>
              <a:off x="484491" y="254770"/>
              <a:ext cx="116616" cy="218714"/>
              <a:chOff x="0" y="0"/>
              <a:chExt cx="116614" cy="218713"/>
            </a:xfrm>
          </p:grpSpPr>
          <p:sp>
            <p:nvSpPr>
              <p:cNvPr id="785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786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87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92" name="Группа"/>
            <p:cNvGrpSpPr/>
            <p:nvPr/>
          </p:nvGrpSpPr>
          <p:grpSpPr>
            <a:xfrm>
              <a:off x="174320" y="396073"/>
              <a:ext cx="116616" cy="218714"/>
              <a:chOff x="0" y="0"/>
              <a:chExt cx="116614" cy="218713"/>
            </a:xfrm>
          </p:grpSpPr>
          <p:sp>
            <p:nvSpPr>
              <p:cNvPr id="789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790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91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806" name="Группа"/>
          <p:cNvGrpSpPr/>
          <p:nvPr/>
        </p:nvGrpSpPr>
        <p:grpSpPr>
          <a:xfrm>
            <a:off x="5291137" y="3431878"/>
            <a:ext cx="412751" cy="468610"/>
            <a:chOff x="0" y="0"/>
            <a:chExt cx="412750" cy="468609"/>
          </a:xfrm>
        </p:grpSpPr>
        <p:grpSp>
          <p:nvGrpSpPr>
            <p:cNvPr id="797" name="Группа"/>
            <p:cNvGrpSpPr/>
            <p:nvPr/>
          </p:nvGrpSpPr>
          <p:grpSpPr>
            <a:xfrm>
              <a:off x="0" y="255604"/>
              <a:ext cx="412750" cy="213006"/>
              <a:chOff x="0" y="0"/>
              <a:chExt cx="412750" cy="213004"/>
            </a:xfrm>
          </p:grpSpPr>
          <p:sp>
            <p:nvSpPr>
              <p:cNvPr id="794" name="Фигура"/>
              <p:cNvSpPr/>
              <p:nvPr/>
            </p:nvSpPr>
            <p:spPr>
              <a:xfrm>
                <a:off x="0" y="0"/>
                <a:ext cx="412750" cy="2130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1917"/>
                      <a:pt x="0" y="4281"/>
                    </a:cubicBezTo>
                    <a:lnTo>
                      <a:pt x="0" y="17320"/>
                    </a:lnTo>
                    <a:cubicBezTo>
                      <a:pt x="0" y="19684"/>
                      <a:pt x="4835" y="21600"/>
                      <a:pt x="10800" y="21600"/>
                    </a:cubicBezTo>
                    <a:cubicBezTo>
                      <a:pt x="16765" y="21600"/>
                      <a:pt x="21600" y="19684"/>
                      <a:pt x="21600" y="17320"/>
                    </a:cubicBezTo>
                    <a:lnTo>
                      <a:pt x="21600" y="4281"/>
                    </a:lnTo>
                    <a:cubicBezTo>
                      <a:pt x="21600" y="1917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17960" dir="2700000" rotWithShape="0">
                  <a:srgbClr val="000000"/>
                </a:outerShdw>
              </a:effectLst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795" name="Фигура"/>
              <p:cNvSpPr/>
              <p:nvPr/>
            </p:nvSpPr>
            <p:spPr>
              <a:xfrm>
                <a:off x="0" y="-1"/>
                <a:ext cx="412750" cy="84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1"/>
                    </a:cubicBezTo>
                    <a:cubicBezTo>
                      <a:pt x="21600" y="4836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796" name="Линия"/>
              <p:cNvSpPr/>
              <p:nvPr/>
            </p:nvSpPr>
            <p:spPr>
              <a:xfrm>
                <a:off x="0" y="42216"/>
                <a:ext cx="412750" cy="42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  <p:grpSp>
          <p:nvGrpSpPr>
            <p:cNvPr id="801" name="Группа"/>
            <p:cNvGrpSpPr/>
            <p:nvPr/>
          </p:nvGrpSpPr>
          <p:grpSpPr>
            <a:xfrm>
              <a:off x="0" y="127157"/>
              <a:ext cx="412750" cy="211068"/>
              <a:chOff x="0" y="0"/>
              <a:chExt cx="412750" cy="211067"/>
            </a:xfrm>
          </p:grpSpPr>
          <p:sp>
            <p:nvSpPr>
              <p:cNvPr id="798" name="Фигура"/>
              <p:cNvSpPr/>
              <p:nvPr/>
            </p:nvSpPr>
            <p:spPr>
              <a:xfrm>
                <a:off x="0" y="0"/>
                <a:ext cx="412750" cy="2110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1917"/>
                      <a:pt x="0" y="4281"/>
                    </a:cubicBezTo>
                    <a:lnTo>
                      <a:pt x="0" y="17320"/>
                    </a:lnTo>
                    <a:cubicBezTo>
                      <a:pt x="0" y="19684"/>
                      <a:pt x="4835" y="21600"/>
                      <a:pt x="10800" y="21600"/>
                    </a:cubicBezTo>
                    <a:cubicBezTo>
                      <a:pt x="16765" y="21600"/>
                      <a:pt x="21600" y="19684"/>
                      <a:pt x="21600" y="17320"/>
                    </a:cubicBezTo>
                    <a:lnTo>
                      <a:pt x="21600" y="4281"/>
                    </a:lnTo>
                    <a:cubicBezTo>
                      <a:pt x="21600" y="1917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17960" dir="2700000" rotWithShape="0">
                  <a:srgbClr val="000000"/>
                </a:outerShdw>
              </a:effectLst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799" name="Фигура"/>
              <p:cNvSpPr/>
              <p:nvPr/>
            </p:nvSpPr>
            <p:spPr>
              <a:xfrm>
                <a:off x="0" y="0"/>
                <a:ext cx="412750" cy="83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1"/>
                    </a:cubicBezTo>
                    <a:cubicBezTo>
                      <a:pt x="21600" y="4836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800" name="Линия"/>
              <p:cNvSpPr/>
              <p:nvPr/>
            </p:nvSpPr>
            <p:spPr>
              <a:xfrm>
                <a:off x="0" y="41832"/>
                <a:ext cx="412750" cy="418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  <p:grpSp>
          <p:nvGrpSpPr>
            <p:cNvPr id="805" name="Группа"/>
            <p:cNvGrpSpPr/>
            <p:nvPr/>
          </p:nvGrpSpPr>
          <p:grpSpPr>
            <a:xfrm>
              <a:off x="0" y="0"/>
              <a:ext cx="412750" cy="209777"/>
              <a:chOff x="0" y="0"/>
              <a:chExt cx="412750" cy="209776"/>
            </a:xfrm>
          </p:grpSpPr>
          <p:sp>
            <p:nvSpPr>
              <p:cNvPr id="802" name="Фигура"/>
              <p:cNvSpPr/>
              <p:nvPr/>
            </p:nvSpPr>
            <p:spPr>
              <a:xfrm>
                <a:off x="0" y="0"/>
                <a:ext cx="412750" cy="209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1917"/>
                      <a:pt x="0" y="4281"/>
                    </a:cubicBezTo>
                    <a:lnTo>
                      <a:pt x="0" y="17320"/>
                    </a:lnTo>
                    <a:cubicBezTo>
                      <a:pt x="0" y="19684"/>
                      <a:pt x="4835" y="21600"/>
                      <a:pt x="10800" y="21600"/>
                    </a:cubicBezTo>
                    <a:cubicBezTo>
                      <a:pt x="16765" y="21600"/>
                      <a:pt x="21600" y="19684"/>
                      <a:pt x="21600" y="17320"/>
                    </a:cubicBezTo>
                    <a:lnTo>
                      <a:pt x="21600" y="4281"/>
                    </a:lnTo>
                    <a:cubicBezTo>
                      <a:pt x="21600" y="1917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17960" dir="2700000" rotWithShape="0">
                  <a:srgbClr val="000000"/>
                </a:outerShdw>
              </a:effectLst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803" name="Фигура"/>
              <p:cNvSpPr/>
              <p:nvPr/>
            </p:nvSpPr>
            <p:spPr>
              <a:xfrm>
                <a:off x="0" y="-1"/>
                <a:ext cx="412750" cy="8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1"/>
                    </a:cubicBezTo>
                    <a:cubicBezTo>
                      <a:pt x="21600" y="4836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804" name="Линия"/>
              <p:cNvSpPr/>
              <p:nvPr/>
            </p:nvSpPr>
            <p:spPr>
              <a:xfrm>
                <a:off x="0" y="41576"/>
                <a:ext cx="412750" cy="415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</p:grpSp>
      <p:grpSp>
        <p:nvGrpSpPr>
          <p:cNvPr id="817" name="Группа"/>
          <p:cNvGrpSpPr/>
          <p:nvPr/>
        </p:nvGrpSpPr>
        <p:grpSpPr>
          <a:xfrm>
            <a:off x="4103687" y="1341437"/>
            <a:ext cx="460001" cy="479846"/>
            <a:chOff x="0" y="0"/>
            <a:chExt cx="459999" cy="479844"/>
          </a:xfrm>
        </p:grpSpPr>
        <p:sp>
          <p:nvSpPr>
            <p:cNvPr id="807" name="Прямоугольник с закругленными углами"/>
            <p:cNvSpPr/>
            <p:nvPr/>
          </p:nvSpPr>
          <p:spPr>
            <a:xfrm>
              <a:off x="48148" y="0"/>
              <a:ext cx="334632" cy="300046"/>
            </a:xfrm>
            <a:prstGeom prst="roundRect">
              <a:avLst>
                <a:gd name="adj" fmla="val 12698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808" name="Прямоугольник с закругленными углами"/>
            <p:cNvSpPr/>
            <p:nvPr/>
          </p:nvSpPr>
          <p:spPr>
            <a:xfrm>
              <a:off x="80648" y="36890"/>
              <a:ext cx="266021" cy="211509"/>
            </a:xfrm>
            <a:prstGeom prst="roundRect">
              <a:avLst>
                <a:gd name="adj" fmla="val 12009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809" name="Фигура"/>
            <p:cNvSpPr/>
            <p:nvPr/>
          </p:nvSpPr>
          <p:spPr>
            <a:xfrm>
              <a:off x="0" y="338166"/>
              <a:ext cx="358706" cy="126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02" y="0"/>
                  </a:moveTo>
                  <a:lnTo>
                    <a:pt x="0" y="21600"/>
                  </a:lnTo>
                  <a:lnTo>
                    <a:pt x="1629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810" name="Овал"/>
            <p:cNvSpPr/>
            <p:nvPr/>
          </p:nvSpPr>
          <p:spPr>
            <a:xfrm rot="2339117">
              <a:off x="391205" y="388583"/>
              <a:ext cx="46945" cy="86080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811" name="Линия"/>
            <p:cNvSpPr/>
            <p:nvPr/>
          </p:nvSpPr>
          <p:spPr>
            <a:xfrm flipH="1">
              <a:off x="80648" y="359071"/>
              <a:ext cx="52964" cy="7378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2" name="Линия"/>
            <p:cNvSpPr/>
            <p:nvPr/>
          </p:nvSpPr>
          <p:spPr>
            <a:xfrm flipH="1">
              <a:off x="151667" y="359071"/>
              <a:ext cx="52964" cy="7378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3" name="Линия"/>
            <p:cNvSpPr/>
            <p:nvPr/>
          </p:nvSpPr>
          <p:spPr>
            <a:xfrm flipH="1">
              <a:off x="222686" y="359071"/>
              <a:ext cx="52964" cy="7378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4" name="Линия"/>
            <p:cNvSpPr/>
            <p:nvPr/>
          </p:nvSpPr>
          <p:spPr>
            <a:xfrm>
              <a:off x="98704" y="383665"/>
              <a:ext cx="176946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5" name="Линия"/>
            <p:cNvSpPr/>
            <p:nvPr/>
          </p:nvSpPr>
          <p:spPr>
            <a:xfrm>
              <a:off x="80648" y="408258"/>
              <a:ext cx="176946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6" name="Линия"/>
            <p:cNvSpPr/>
            <p:nvPr/>
          </p:nvSpPr>
          <p:spPr>
            <a:xfrm>
              <a:off x="62592" y="432852"/>
              <a:ext cx="176947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32" name="Группа"/>
          <p:cNvGrpSpPr/>
          <p:nvPr/>
        </p:nvGrpSpPr>
        <p:grpSpPr>
          <a:xfrm>
            <a:off x="7343775" y="3502025"/>
            <a:ext cx="576263" cy="576263"/>
            <a:chOff x="0" y="0"/>
            <a:chExt cx="576262" cy="576262"/>
          </a:xfrm>
        </p:grpSpPr>
        <p:sp>
          <p:nvSpPr>
            <p:cNvPr id="818" name="Прямоугольник с закругленными углами"/>
            <p:cNvSpPr/>
            <p:nvPr/>
          </p:nvSpPr>
          <p:spPr>
            <a:xfrm>
              <a:off x="0" y="0"/>
              <a:ext cx="576263" cy="576263"/>
            </a:xfrm>
            <a:prstGeom prst="roundRect">
              <a:avLst>
                <a:gd name="adj" fmla="val 15427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grpSp>
          <p:nvGrpSpPr>
            <p:cNvPr id="821" name="Группа"/>
            <p:cNvGrpSpPr/>
            <p:nvPr/>
          </p:nvGrpSpPr>
          <p:grpSpPr>
            <a:xfrm>
              <a:off x="52597" y="309829"/>
              <a:ext cx="114444" cy="221019"/>
              <a:chOff x="0" y="0"/>
              <a:chExt cx="114443" cy="221018"/>
            </a:xfrm>
          </p:grpSpPr>
          <p:sp>
            <p:nvSpPr>
              <p:cNvPr id="819" name="Фигура"/>
              <p:cNvSpPr/>
              <p:nvPr/>
            </p:nvSpPr>
            <p:spPr>
              <a:xfrm>
                <a:off x="0" y="95720"/>
                <a:ext cx="114444" cy="1252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20" name="Кружок"/>
              <p:cNvSpPr/>
              <p:nvPr/>
            </p:nvSpPr>
            <p:spPr>
              <a:xfrm>
                <a:off x="19050" y="0"/>
                <a:ext cx="82647" cy="8840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  <p:sp>
          <p:nvSpPr>
            <p:cNvPr id="822" name="Прямоугольник"/>
            <p:cNvSpPr/>
            <p:nvPr/>
          </p:nvSpPr>
          <p:spPr>
            <a:xfrm>
              <a:off x="283796" y="398640"/>
              <a:ext cx="59534" cy="116061"/>
            </a:xfrm>
            <a:prstGeom prst="rect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823" name="Стрелка"/>
            <p:cNvSpPr/>
            <p:nvPr/>
          </p:nvSpPr>
          <p:spPr>
            <a:xfrm>
              <a:off x="206922" y="420338"/>
              <a:ext cx="53177" cy="81748"/>
            </a:xfrm>
            <a:prstGeom prst="rightArrow">
              <a:avLst>
                <a:gd name="adj1" fmla="val 49907"/>
                <a:gd name="adj2" fmla="val 5320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824" name="Прямоугольник"/>
            <p:cNvSpPr/>
            <p:nvPr/>
          </p:nvSpPr>
          <p:spPr>
            <a:xfrm>
              <a:off x="469333" y="391071"/>
              <a:ext cx="54332" cy="114547"/>
            </a:xfrm>
            <a:prstGeom prst="rect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825" name="Стрелка"/>
            <p:cNvSpPr/>
            <p:nvPr/>
          </p:nvSpPr>
          <p:spPr>
            <a:xfrm>
              <a:off x="376275" y="413274"/>
              <a:ext cx="65315" cy="77710"/>
            </a:xfrm>
            <a:prstGeom prst="rightArrow">
              <a:avLst>
                <a:gd name="adj1" fmla="val 49907"/>
                <a:gd name="adj2" fmla="val 5320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826" name="Прямоугольник"/>
            <p:cNvSpPr/>
            <p:nvPr/>
          </p:nvSpPr>
          <p:spPr>
            <a:xfrm rot="16200000">
              <a:off x="284690" y="177847"/>
              <a:ext cx="56012" cy="87857"/>
            </a:xfrm>
            <a:prstGeom prst="rect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827" name="Стрелка"/>
            <p:cNvSpPr/>
            <p:nvPr/>
          </p:nvSpPr>
          <p:spPr>
            <a:xfrm rot="19087595">
              <a:off x="206922" y="257350"/>
              <a:ext cx="60113" cy="74178"/>
            </a:xfrm>
            <a:prstGeom prst="rightArrow">
              <a:avLst>
                <a:gd name="adj1" fmla="val 49907"/>
                <a:gd name="adj2" fmla="val 5320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828" name="Стрелка"/>
            <p:cNvSpPr/>
            <p:nvPr/>
          </p:nvSpPr>
          <p:spPr>
            <a:xfrm rot="19087595">
              <a:off x="367027" y="102940"/>
              <a:ext cx="60113" cy="76196"/>
            </a:xfrm>
            <a:prstGeom prst="rightArrow">
              <a:avLst>
                <a:gd name="adj1" fmla="val 49907"/>
                <a:gd name="adj2" fmla="val 5320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829" name="Прямоугольник"/>
            <p:cNvSpPr/>
            <p:nvPr/>
          </p:nvSpPr>
          <p:spPr>
            <a:xfrm rot="16200000">
              <a:off x="440221" y="41360"/>
              <a:ext cx="68628" cy="79764"/>
            </a:xfrm>
            <a:prstGeom prst="rect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830" name="Стрелка"/>
            <p:cNvSpPr/>
            <p:nvPr/>
          </p:nvSpPr>
          <p:spPr>
            <a:xfrm rot="5224581">
              <a:off x="433675" y="205408"/>
              <a:ext cx="93858" cy="98838"/>
            </a:xfrm>
            <a:prstGeom prst="rightArrow">
              <a:avLst>
                <a:gd name="adj1" fmla="val 49907"/>
                <a:gd name="adj2" fmla="val 5320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831" name="Стрелка"/>
            <p:cNvSpPr/>
            <p:nvPr/>
          </p:nvSpPr>
          <p:spPr>
            <a:xfrm rot="15879792">
              <a:off x="54509" y="136781"/>
              <a:ext cx="93858" cy="98839"/>
            </a:xfrm>
            <a:prstGeom prst="rightArrow">
              <a:avLst>
                <a:gd name="adj1" fmla="val 49907"/>
                <a:gd name="adj2" fmla="val 5320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</p:grpSp>
      <p:sp>
        <p:nvSpPr>
          <p:cNvPr id="833" name="Линия"/>
          <p:cNvSpPr/>
          <p:nvPr/>
        </p:nvSpPr>
        <p:spPr>
          <a:xfrm>
            <a:off x="6840537" y="3646487"/>
            <a:ext cx="396876" cy="36513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44" name="Группа"/>
          <p:cNvGrpSpPr/>
          <p:nvPr/>
        </p:nvGrpSpPr>
        <p:grpSpPr>
          <a:xfrm>
            <a:off x="5940424" y="2565399"/>
            <a:ext cx="574677" cy="384177"/>
            <a:chOff x="0" y="0"/>
            <a:chExt cx="574675" cy="384175"/>
          </a:xfrm>
        </p:grpSpPr>
        <p:sp>
          <p:nvSpPr>
            <p:cNvPr id="834" name="Фигура"/>
            <p:cNvSpPr/>
            <p:nvPr/>
          </p:nvSpPr>
          <p:spPr>
            <a:xfrm>
              <a:off x="-1" y="-1"/>
              <a:ext cx="488242" cy="384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1" y="0"/>
                  </a:moveTo>
                  <a:lnTo>
                    <a:pt x="0" y="21600"/>
                  </a:lnTo>
                  <a:lnTo>
                    <a:pt x="182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835" name="Прямоугольник"/>
            <p:cNvSpPr/>
            <p:nvPr/>
          </p:nvSpPr>
          <p:spPr>
            <a:xfrm>
              <a:off x="503424" y="-1"/>
              <a:ext cx="71252" cy="19673"/>
            </a:xfrm>
            <a:prstGeom prst="rect">
              <a:avLst/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836" name="Прямоугольник"/>
            <p:cNvSpPr/>
            <p:nvPr/>
          </p:nvSpPr>
          <p:spPr>
            <a:xfrm>
              <a:off x="496416" y="37028"/>
              <a:ext cx="39714" cy="18516"/>
            </a:xfrm>
            <a:prstGeom prst="rect">
              <a:avLst/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837" name="Прямоугольник"/>
            <p:cNvSpPr/>
            <p:nvPr/>
          </p:nvSpPr>
          <p:spPr>
            <a:xfrm>
              <a:off x="488240" y="75214"/>
              <a:ext cx="24529" cy="17359"/>
            </a:xfrm>
            <a:prstGeom prst="rect">
              <a:avLst/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838" name="Фигура"/>
            <p:cNvSpPr/>
            <p:nvPr/>
          </p:nvSpPr>
          <p:spPr>
            <a:xfrm>
              <a:off x="40881" y="27771"/>
              <a:ext cx="408814" cy="302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99" y="0"/>
                  </a:moveTo>
                  <a:lnTo>
                    <a:pt x="0" y="21600"/>
                  </a:lnTo>
                  <a:lnTo>
                    <a:pt x="186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839" name="Овал"/>
            <p:cNvSpPr/>
            <p:nvPr/>
          </p:nvSpPr>
          <p:spPr>
            <a:xfrm rot="1102114">
              <a:off x="165861" y="120343"/>
              <a:ext cx="140166" cy="173575"/>
            </a:xfrm>
            <a:prstGeom prst="ellipse">
              <a:avLst/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840" name="Фигура"/>
            <p:cNvSpPr/>
            <p:nvPr/>
          </p:nvSpPr>
          <p:spPr>
            <a:xfrm>
              <a:off x="226599" y="100672"/>
              <a:ext cx="45554" cy="37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841" name="Овал"/>
            <p:cNvSpPr/>
            <p:nvPr/>
          </p:nvSpPr>
          <p:spPr>
            <a:xfrm rot="1102114">
              <a:off x="179877" y="137701"/>
              <a:ext cx="108629" cy="136545"/>
            </a:xfrm>
            <a:prstGeom prst="ellipse">
              <a:avLst/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842" name="Прямоугольник"/>
            <p:cNvSpPr/>
            <p:nvPr/>
          </p:nvSpPr>
          <p:spPr>
            <a:xfrm>
              <a:off x="226599" y="92572"/>
              <a:ext cx="53731" cy="18515"/>
            </a:xfrm>
            <a:prstGeom prst="roundRect">
              <a:avLst>
                <a:gd name="adj" fmla="val 0"/>
              </a:avLst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843" name="Фигура"/>
            <p:cNvSpPr/>
            <p:nvPr/>
          </p:nvSpPr>
          <p:spPr>
            <a:xfrm rot="1055076">
              <a:off x="231271" y="158530"/>
              <a:ext cx="12850" cy="52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5400"/>
                  </a:lnTo>
                  <a:lnTo>
                    <a:pt x="5400" y="21600"/>
                  </a:lnTo>
                  <a:lnTo>
                    <a:pt x="16200" y="21600"/>
                  </a:lnTo>
                  <a:lnTo>
                    <a:pt x="16200" y="5400"/>
                  </a:lnTo>
                  <a:lnTo>
                    <a:pt x="21600" y="54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49" name="Группа"/>
          <p:cNvGrpSpPr/>
          <p:nvPr/>
        </p:nvGrpSpPr>
        <p:grpSpPr>
          <a:xfrm>
            <a:off x="3275012" y="1593850"/>
            <a:ext cx="466726" cy="458788"/>
            <a:chOff x="0" y="0"/>
            <a:chExt cx="466725" cy="458787"/>
          </a:xfrm>
        </p:grpSpPr>
        <p:sp>
          <p:nvSpPr>
            <p:cNvPr id="845" name="Прямоугольник с закругленными углами"/>
            <p:cNvSpPr/>
            <p:nvPr/>
          </p:nvSpPr>
          <p:spPr>
            <a:xfrm>
              <a:off x="0" y="0"/>
              <a:ext cx="466725" cy="458788"/>
            </a:xfrm>
            <a:prstGeom prst="roundRect">
              <a:avLst>
                <a:gd name="adj" fmla="val 11073"/>
              </a:avLst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846" name="Прямоугольник с закругленными углами"/>
            <p:cNvSpPr/>
            <p:nvPr/>
          </p:nvSpPr>
          <p:spPr>
            <a:xfrm>
              <a:off x="40638" y="54473"/>
              <a:ext cx="391606" cy="326842"/>
            </a:xfrm>
            <a:prstGeom prst="roundRect">
              <a:avLst>
                <a:gd name="adj" fmla="val 11657"/>
              </a:avLst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847" name="Линия"/>
            <p:cNvSpPr/>
            <p:nvPr/>
          </p:nvSpPr>
          <p:spPr>
            <a:xfrm>
              <a:off x="59110" y="409156"/>
              <a:ext cx="354663" cy="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8" name="Линия"/>
            <p:cNvSpPr/>
            <p:nvPr/>
          </p:nvSpPr>
          <p:spPr>
            <a:xfrm>
              <a:off x="59110" y="433366"/>
              <a:ext cx="354663" cy="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82" name="Группа"/>
          <p:cNvGrpSpPr/>
          <p:nvPr/>
        </p:nvGrpSpPr>
        <p:grpSpPr>
          <a:xfrm>
            <a:off x="2609676" y="2956348"/>
            <a:ext cx="638523" cy="659553"/>
            <a:chOff x="0" y="0"/>
            <a:chExt cx="638522" cy="659551"/>
          </a:xfrm>
        </p:grpSpPr>
        <p:sp>
          <p:nvSpPr>
            <p:cNvPr id="850" name="Прямоугольник"/>
            <p:cNvSpPr/>
            <p:nvPr/>
          </p:nvSpPr>
          <p:spPr>
            <a:xfrm rot="19293552">
              <a:off x="120823" y="66250"/>
              <a:ext cx="396876" cy="527051"/>
            </a:xfrm>
            <a:prstGeom prst="rect">
              <a:avLst/>
            </a:prstGeom>
            <a:solidFill>
              <a:srgbClr val="FFD308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851" name="Линия"/>
            <p:cNvSpPr/>
            <p:nvPr/>
          </p:nvSpPr>
          <p:spPr>
            <a:xfrm flipV="1">
              <a:off x="60382" y="64993"/>
              <a:ext cx="262909" cy="20868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2" name="Прямоугольник"/>
            <p:cNvSpPr/>
            <p:nvPr/>
          </p:nvSpPr>
          <p:spPr>
            <a:xfrm rot="19293552">
              <a:off x="113429" y="249524"/>
              <a:ext cx="182967" cy="116908"/>
            </a:xfrm>
            <a:prstGeom prst="rect">
              <a:avLst/>
            </a:prstGeom>
            <a:solidFill>
              <a:srgbClr val="FFD308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853" name="Линия"/>
            <p:cNvSpPr/>
            <p:nvPr/>
          </p:nvSpPr>
          <p:spPr>
            <a:xfrm flipV="1">
              <a:off x="263941" y="111448"/>
              <a:ext cx="95365" cy="756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4" name="Линия"/>
            <p:cNvSpPr/>
            <p:nvPr/>
          </p:nvSpPr>
          <p:spPr>
            <a:xfrm flipV="1">
              <a:off x="282011" y="134213"/>
              <a:ext cx="95365" cy="7569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5" name="Линия"/>
            <p:cNvSpPr/>
            <p:nvPr/>
          </p:nvSpPr>
          <p:spPr>
            <a:xfrm flipV="1">
              <a:off x="300081" y="156979"/>
              <a:ext cx="95365" cy="756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6" name="Линия"/>
            <p:cNvSpPr/>
            <p:nvPr/>
          </p:nvSpPr>
          <p:spPr>
            <a:xfrm flipV="1">
              <a:off x="318152" y="179744"/>
              <a:ext cx="95364" cy="7569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7" name="Линия"/>
            <p:cNvSpPr/>
            <p:nvPr/>
          </p:nvSpPr>
          <p:spPr>
            <a:xfrm flipV="1">
              <a:off x="336623" y="203015"/>
              <a:ext cx="95364" cy="7569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863" name="Группа"/>
            <p:cNvGrpSpPr/>
            <p:nvPr/>
          </p:nvGrpSpPr>
          <p:grpSpPr>
            <a:xfrm>
              <a:off x="187676" y="339114"/>
              <a:ext cx="192282" cy="186500"/>
              <a:chOff x="0" y="0"/>
              <a:chExt cx="192280" cy="186499"/>
            </a:xfrm>
          </p:grpSpPr>
          <p:sp>
            <p:nvSpPr>
              <p:cNvPr id="858" name="Линия"/>
              <p:cNvSpPr/>
              <p:nvPr/>
            </p:nvSpPr>
            <p:spPr>
              <a:xfrm flipV="1">
                <a:off x="-1" y="0"/>
                <a:ext cx="119601" cy="9493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59" name="Линия"/>
              <p:cNvSpPr/>
              <p:nvPr/>
            </p:nvSpPr>
            <p:spPr>
              <a:xfrm flipV="1">
                <a:off x="18070" y="22765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60" name="Линия"/>
              <p:cNvSpPr/>
              <p:nvPr/>
            </p:nvSpPr>
            <p:spPr>
              <a:xfrm flipV="1">
                <a:off x="36140" y="45530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61" name="Линия"/>
              <p:cNvSpPr/>
              <p:nvPr/>
            </p:nvSpPr>
            <p:spPr>
              <a:xfrm flipV="1">
                <a:off x="54210" y="68296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62" name="Линия"/>
              <p:cNvSpPr/>
              <p:nvPr/>
            </p:nvSpPr>
            <p:spPr>
              <a:xfrm flipV="1">
                <a:off x="72681" y="91567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869" name="Группа"/>
            <p:cNvGrpSpPr/>
            <p:nvPr/>
          </p:nvGrpSpPr>
          <p:grpSpPr>
            <a:xfrm>
              <a:off x="330984" y="225362"/>
              <a:ext cx="192282" cy="186501"/>
              <a:chOff x="0" y="0"/>
              <a:chExt cx="192280" cy="186499"/>
            </a:xfrm>
          </p:grpSpPr>
          <p:sp>
            <p:nvSpPr>
              <p:cNvPr id="864" name="Линия"/>
              <p:cNvSpPr/>
              <p:nvPr/>
            </p:nvSpPr>
            <p:spPr>
              <a:xfrm flipV="1">
                <a:off x="-1" y="0"/>
                <a:ext cx="119601" cy="9493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65" name="Линия"/>
              <p:cNvSpPr/>
              <p:nvPr/>
            </p:nvSpPr>
            <p:spPr>
              <a:xfrm flipV="1">
                <a:off x="18070" y="22765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66" name="Линия"/>
              <p:cNvSpPr/>
              <p:nvPr/>
            </p:nvSpPr>
            <p:spPr>
              <a:xfrm flipV="1">
                <a:off x="36140" y="45530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67" name="Линия"/>
              <p:cNvSpPr/>
              <p:nvPr/>
            </p:nvSpPr>
            <p:spPr>
              <a:xfrm flipV="1">
                <a:off x="54210" y="68296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68" name="Линия"/>
              <p:cNvSpPr/>
              <p:nvPr/>
            </p:nvSpPr>
            <p:spPr>
              <a:xfrm flipV="1">
                <a:off x="72681" y="91567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875" name="Группа"/>
            <p:cNvGrpSpPr/>
            <p:nvPr/>
          </p:nvGrpSpPr>
          <p:grpSpPr>
            <a:xfrm>
              <a:off x="422137" y="340201"/>
              <a:ext cx="192282" cy="186501"/>
              <a:chOff x="0" y="0"/>
              <a:chExt cx="192280" cy="186499"/>
            </a:xfrm>
          </p:grpSpPr>
          <p:sp>
            <p:nvSpPr>
              <p:cNvPr id="870" name="Линия"/>
              <p:cNvSpPr/>
              <p:nvPr/>
            </p:nvSpPr>
            <p:spPr>
              <a:xfrm flipV="1">
                <a:off x="-1" y="0"/>
                <a:ext cx="119601" cy="9493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71" name="Линия"/>
              <p:cNvSpPr/>
              <p:nvPr/>
            </p:nvSpPr>
            <p:spPr>
              <a:xfrm flipV="1">
                <a:off x="18070" y="22765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72" name="Линия"/>
              <p:cNvSpPr/>
              <p:nvPr/>
            </p:nvSpPr>
            <p:spPr>
              <a:xfrm flipV="1">
                <a:off x="36140" y="45530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73" name="Линия"/>
              <p:cNvSpPr/>
              <p:nvPr/>
            </p:nvSpPr>
            <p:spPr>
              <a:xfrm flipV="1">
                <a:off x="54210" y="68296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74" name="Линия"/>
              <p:cNvSpPr/>
              <p:nvPr/>
            </p:nvSpPr>
            <p:spPr>
              <a:xfrm flipV="1">
                <a:off x="72681" y="91567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881" name="Группа"/>
            <p:cNvGrpSpPr/>
            <p:nvPr/>
          </p:nvGrpSpPr>
          <p:grpSpPr>
            <a:xfrm>
              <a:off x="278829" y="453952"/>
              <a:ext cx="192282" cy="186501"/>
              <a:chOff x="0" y="0"/>
              <a:chExt cx="192280" cy="186499"/>
            </a:xfrm>
          </p:grpSpPr>
          <p:sp>
            <p:nvSpPr>
              <p:cNvPr id="876" name="Линия"/>
              <p:cNvSpPr/>
              <p:nvPr/>
            </p:nvSpPr>
            <p:spPr>
              <a:xfrm flipV="1">
                <a:off x="-1" y="0"/>
                <a:ext cx="119601" cy="9493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77" name="Линия"/>
              <p:cNvSpPr/>
              <p:nvPr/>
            </p:nvSpPr>
            <p:spPr>
              <a:xfrm flipV="1">
                <a:off x="18070" y="22765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78" name="Линия"/>
              <p:cNvSpPr/>
              <p:nvPr/>
            </p:nvSpPr>
            <p:spPr>
              <a:xfrm flipV="1">
                <a:off x="36140" y="45530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79" name="Линия"/>
              <p:cNvSpPr/>
              <p:nvPr/>
            </p:nvSpPr>
            <p:spPr>
              <a:xfrm flipV="1">
                <a:off x="54210" y="68296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80" name="Линия"/>
              <p:cNvSpPr/>
              <p:nvPr/>
            </p:nvSpPr>
            <p:spPr>
              <a:xfrm flipV="1">
                <a:off x="72681" y="91567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883" name="Линия"/>
          <p:cNvSpPr/>
          <p:nvPr/>
        </p:nvSpPr>
        <p:spPr>
          <a:xfrm flipH="1" flipV="1">
            <a:off x="3779837" y="2133599"/>
            <a:ext cx="358776" cy="468314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84" name="Линия"/>
          <p:cNvSpPr/>
          <p:nvPr/>
        </p:nvSpPr>
        <p:spPr>
          <a:xfrm flipH="1" flipV="1">
            <a:off x="4319587" y="2025649"/>
            <a:ext cx="36514" cy="504827"/>
          </a:xfrm>
          <a:prstGeom prst="line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85" name="Линия"/>
          <p:cNvSpPr/>
          <p:nvPr/>
        </p:nvSpPr>
        <p:spPr>
          <a:xfrm flipV="1">
            <a:off x="4608512" y="2133600"/>
            <a:ext cx="323851" cy="541338"/>
          </a:xfrm>
          <a:prstGeom prst="line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892" name="Группа"/>
          <p:cNvGrpSpPr/>
          <p:nvPr/>
        </p:nvGrpSpPr>
        <p:grpSpPr>
          <a:xfrm>
            <a:off x="4843085" y="1424355"/>
            <a:ext cx="381755" cy="543778"/>
            <a:chOff x="0" y="0"/>
            <a:chExt cx="381754" cy="543777"/>
          </a:xfrm>
        </p:grpSpPr>
        <p:sp>
          <p:nvSpPr>
            <p:cNvPr id="886" name="Прямоугольник с закругленными углами"/>
            <p:cNvSpPr/>
            <p:nvPr/>
          </p:nvSpPr>
          <p:spPr>
            <a:xfrm rot="20807278">
              <a:off x="52764" y="25032"/>
              <a:ext cx="276226" cy="493713"/>
            </a:xfrm>
            <a:prstGeom prst="roundRect">
              <a:avLst>
                <a:gd name="adj" fmla="val 13793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887" name="Прямоугольник с закругленными углами"/>
            <p:cNvSpPr/>
            <p:nvPr/>
          </p:nvSpPr>
          <p:spPr>
            <a:xfrm rot="20807278">
              <a:off x="55599" y="57273"/>
              <a:ext cx="232995" cy="269237"/>
            </a:xfrm>
            <a:prstGeom prst="roundRect">
              <a:avLst>
                <a:gd name="adj" fmla="val 16352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888" name="Линия"/>
            <p:cNvSpPr/>
            <p:nvPr/>
          </p:nvSpPr>
          <p:spPr>
            <a:xfrm flipV="1">
              <a:off x="145997" y="419899"/>
              <a:ext cx="168232" cy="3949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9" name="Линия"/>
            <p:cNvSpPr/>
            <p:nvPr/>
          </p:nvSpPr>
          <p:spPr>
            <a:xfrm>
              <a:off x="176094" y="360263"/>
              <a:ext cx="30785" cy="13112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0" name="Линия"/>
            <p:cNvSpPr/>
            <p:nvPr/>
          </p:nvSpPr>
          <p:spPr>
            <a:xfrm>
              <a:off x="260152" y="340529"/>
              <a:ext cx="30784" cy="13112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1" name="Линия"/>
            <p:cNvSpPr/>
            <p:nvPr/>
          </p:nvSpPr>
          <p:spPr>
            <a:xfrm flipH="1">
              <a:off x="135736" y="376192"/>
              <a:ext cx="168232" cy="3949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893" name="Линия"/>
          <p:cNvSpPr/>
          <p:nvPr/>
        </p:nvSpPr>
        <p:spPr>
          <a:xfrm flipH="1" flipV="1">
            <a:off x="4716462" y="3394074"/>
            <a:ext cx="425451" cy="182564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901" name="Группа"/>
          <p:cNvGrpSpPr/>
          <p:nvPr/>
        </p:nvGrpSpPr>
        <p:grpSpPr>
          <a:xfrm>
            <a:off x="4859337" y="4186237"/>
            <a:ext cx="479426" cy="501651"/>
            <a:chOff x="0" y="0"/>
            <a:chExt cx="479425" cy="501650"/>
          </a:xfrm>
        </p:grpSpPr>
        <p:sp>
          <p:nvSpPr>
            <p:cNvPr id="894" name="Прямоугольник с закругленными углами"/>
            <p:cNvSpPr/>
            <p:nvPr/>
          </p:nvSpPr>
          <p:spPr>
            <a:xfrm>
              <a:off x="0" y="0"/>
              <a:ext cx="479425" cy="501650"/>
            </a:xfrm>
            <a:prstGeom prst="roundRect">
              <a:avLst>
                <a:gd name="adj" fmla="val 1589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grpSp>
          <p:nvGrpSpPr>
            <p:cNvPr id="900" name="Группа"/>
            <p:cNvGrpSpPr/>
            <p:nvPr/>
          </p:nvGrpSpPr>
          <p:grpSpPr>
            <a:xfrm>
              <a:off x="50465" y="54406"/>
              <a:ext cx="379309" cy="378083"/>
              <a:chOff x="0" y="0"/>
              <a:chExt cx="379307" cy="378081"/>
            </a:xfrm>
          </p:grpSpPr>
          <p:sp>
            <p:nvSpPr>
              <p:cNvPr id="895" name="Овал"/>
              <p:cNvSpPr/>
              <p:nvPr/>
            </p:nvSpPr>
            <p:spPr>
              <a:xfrm>
                <a:off x="0" y="-1"/>
                <a:ext cx="379308" cy="290479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896" name="Линия"/>
              <p:cNvSpPr/>
              <p:nvPr/>
            </p:nvSpPr>
            <p:spPr>
              <a:xfrm>
                <a:off x="0" y="256357"/>
                <a:ext cx="145700" cy="1217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5640"/>
                    </a:moveTo>
                    <a:lnTo>
                      <a:pt x="18185" y="9999"/>
                    </a:lnTo>
                    <a:lnTo>
                      <a:pt x="0" y="21600"/>
                    </a:lnTo>
                    <a:lnTo>
                      <a:pt x="12507" y="6153"/>
                    </a:lnTo>
                    <a:lnTo>
                      <a:pt x="12071" y="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97" name="Линия"/>
              <p:cNvSpPr/>
              <p:nvPr/>
            </p:nvSpPr>
            <p:spPr>
              <a:xfrm>
                <a:off x="75698" y="89448"/>
                <a:ext cx="218958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8" name="Линия"/>
              <p:cNvSpPr/>
              <p:nvPr/>
            </p:nvSpPr>
            <p:spPr>
              <a:xfrm>
                <a:off x="75698" y="154921"/>
                <a:ext cx="218958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9" name="Линия"/>
              <p:cNvSpPr/>
              <p:nvPr/>
            </p:nvSpPr>
            <p:spPr>
              <a:xfrm>
                <a:off x="75698" y="220394"/>
                <a:ext cx="218958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grpSp>
        <p:nvGrpSpPr>
          <p:cNvPr id="914" name="Группа"/>
          <p:cNvGrpSpPr/>
          <p:nvPr/>
        </p:nvGrpSpPr>
        <p:grpSpPr>
          <a:xfrm>
            <a:off x="3959225" y="4257675"/>
            <a:ext cx="412750" cy="472783"/>
            <a:chOff x="0" y="0"/>
            <a:chExt cx="412750" cy="472782"/>
          </a:xfrm>
        </p:grpSpPr>
        <p:grpSp>
          <p:nvGrpSpPr>
            <p:cNvPr id="905" name="Группа"/>
            <p:cNvGrpSpPr/>
            <p:nvPr/>
          </p:nvGrpSpPr>
          <p:grpSpPr>
            <a:xfrm>
              <a:off x="0" y="260354"/>
              <a:ext cx="412750" cy="212429"/>
              <a:chOff x="0" y="0"/>
              <a:chExt cx="412750" cy="212428"/>
            </a:xfrm>
          </p:grpSpPr>
          <p:sp>
            <p:nvSpPr>
              <p:cNvPr id="902" name="Фигура"/>
              <p:cNvSpPr/>
              <p:nvPr/>
            </p:nvSpPr>
            <p:spPr>
              <a:xfrm>
                <a:off x="0" y="0"/>
                <a:ext cx="412750" cy="212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1917"/>
                      <a:pt x="0" y="4281"/>
                    </a:cubicBezTo>
                    <a:lnTo>
                      <a:pt x="0" y="17320"/>
                    </a:lnTo>
                    <a:cubicBezTo>
                      <a:pt x="0" y="19684"/>
                      <a:pt x="4835" y="21600"/>
                      <a:pt x="10800" y="21600"/>
                    </a:cubicBezTo>
                    <a:cubicBezTo>
                      <a:pt x="16765" y="21600"/>
                      <a:pt x="21600" y="19684"/>
                      <a:pt x="21600" y="17320"/>
                    </a:cubicBezTo>
                    <a:lnTo>
                      <a:pt x="21600" y="4281"/>
                    </a:lnTo>
                    <a:cubicBezTo>
                      <a:pt x="21600" y="1917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17960" dir="2700000" rotWithShape="0">
                  <a:srgbClr val="000000"/>
                </a:outerShdw>
              </a:effectLst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903" name="Фигура"/>
              <p:cNvSpPr/>
              <p:nvPr/>
            </p:nvSpPr>
            <p:spPr>
              <a:xfrm>
                <a:off x="0" y="0"/>
                <a:ext cx="412750" cy="841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1"/>
                    </a:cubicBezTo>
                    <a:cubicBezTo>
                      <a:pt x="21600" y="4836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904" name="Линия"/>
              <p:cNvSpPr/>
              <p:nvPr/>
            </p:nvSpPr>
            <p:spPr>
              <a:xfrm>
                <a:off x="0" y="42102"/>
                <a:ext cx="412750" cy="42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  <p:grpSp>
          <p:nvGrpSpPr>
            <p:cNvPr id="909" name="Группа"/>
            <p:cNvGrpSpPr/>
            <p:nvPr/>
          </p:nvGrpSpPr>
          <p:grpSpPr>
            <a:xfrm>
              <a:off x="0" y="130177"/>
              <a:ext cx="412750" cy="212429"/>
              <a:chOff x="0" y="0"/>
              <a:chExt cx="412750" cy="212428"/>
            </a:xfrm>
          </p:grpSpPr>
          <p:sp>
            <p:nvSpPr>
              <p:cNvPr id="906" name="Фигура"/>
              <p:cNvSpPr/>
              <p:nvPr/>
            </p:nvSpPr>
            <p:spPr>
              <a:xfrm>
                <a:off x="0" y="0"/>
                <a:ext cx="412750" cy="212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1917"/>
                      <a:pt x="0" y="4281"/>
                    </a:cubicBezTo>
                    <a:lnTo>
                      <a:pt x="0" y="17320"/>
                    </a:lnTo>
                    <a:cubicBezTo>
                      <a:pt x="0" y="19684"/>
                      <a:pt x="4835" y="21600"/>
                      <a:pt x="10800" y="21600"/>
                    </a:cubicBezTo>
                    <a:cubicBezTo>
                      <a:pt x="16765" y="21600"/>
                      <a:pt x="21600" y="19684"/>
                      <a:pt x="21600" y="17320"/>
                    </a:cubicBezTo>
                    <a:lnTo>
                      <a:pt x="21600" y="4281"/>
                    </a:lnTo>
                    <a:cubicBezTo>
                      <a:pt x="21600" y="1917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17960" dir="2700000" rotWithShape="0">
                  <a:srgbClr val="000000"/>
                </a:outerShdw>
              </a:effectLst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907" name="Фигура"/>
              <p:cNvSpPr/>
              <p:nvPr/>
            </p:nvSpPr>
            <p:spPr>
              <a:xfrm>
                <a:off x="0" y="0"/>
                <a:ext cx="412750" cy="841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1"/>
                    </a:cubicBezTo>
                    <a:cubicBezTo>
                      <a:pt x="21600" y="4836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908" name="Линия"/>
              <p:cNvSpPr/>
              <p:nvPr/>
            </p:nvSpPr>
            <p:spPr>
              <a:xfrm>
                <a:off x="0" y="42102"/>
                <a:ext cx="412750" cy="42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  <p:grpSp>
          <p:nvGrpSpPr>
            <p:cNvPr id="913" name="Группа"/>
            <p:cNvGrpSpPr/>
            <p:nvPr/>
          </p:nvGrpSpPr>
          <p:grpSpPr>
            <a:xfrm>
              <a:off x="0" y="0"/>
              <a:ext cx="412750" cy="212429"/>
              <a:chOff x="0" y="0"/>
              <a:chExt cx="412750" cy="212428"/>
            </a:xfrm>
          </p:grpSpPr>
          <p:sp>
            <p:nvSpPr>
              <p:cNvPr id="910" name="Фигура"/>
              <p:cNvSpPr/>
              <p:nvPr/>
            </p:nvSpPr>
            <p:spPr>
              <a:xfrm>
                <a:off x="0" y="0"/>
                <a:ext cx="412750" cy="212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1917"/>
                      <a:pt x="0" y="4281"/>
                    </a:cubicBezTo>
                    <a:lnTo>
                      <a:pt x="0" y="17320"/>
                    </a:lnTo>
                    <a:cubicBezTo>
                      <a:pt x="0" y="19684"/>
                      <a:pt x="4835" y="21600"/>
                      <a:pt x="10800" y="21600"/>
                    </a:cubicBezTo>
                    <a:cubicBezTo>
                      <a:pt x="16765" y="21600"/>
                      <a:pt x="21600" y="19684"/>
                      <a:pt x="21600" y="17320"/>
                    </a:cubicBezTo>
                    <a:lnTo>
                      <a:pt x="21600" y="4281"/>
                    </a:lnTo>
                    <a:cubicBezTo>
                      <a:pt x="21600" y="1917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17960" dir="2700000" rotWithShape="0">
                  <a:srgbClr val="000000"/>
                </a:outerShdw>
              </a:effectLst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911" name="Фигура"/>
              <p:cNvSpPr/>
              <p:nvPr/>
            </p:nvSpPr>
            <p:spPr>
              <a:xfrm>
                <a:off x="0" y="0"/>
                <a:ext cx="412750" cy="841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1"/>
                    </a:cubicBezTo>
                    <a:cubicBezTo>
                      <a:pt x="21600" y="4836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912" name="Линия"/>
              <p:cNvSpPr/>
              <p:nvPr/>
            </p:nvSpPr>
            <p:spPr>
              <a:xfrm>
                <a:off x="0" y="42102"/>
                <a:ext cx="412750" cy="42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</p:grpSp>
      <p:grpSp>
        <p:nvGrpSpPr>
          <p:cNvPr id="923" name="Группа"/>
          <p:cNvGrpSpPr/>
          <p:nvPr/>
        </p:nvGrpSpPr>
        <p:grpSpPr>
          <a:xfrm>
            <a:off x="2987675" y="4041775"/>
            <a:ext cx="592138" cy="603250"/>
            <a:chOff x="0" y="0"/>
            <a:chExt cx="592137" cy="603250"/>
          </a:xfrm>
        </p:grpSpPr>
        <p:sp>
          <p:nvSpPr>
            <p:cNvPr id="915" name="Прямоугольник с закругленными углами"/>
            <p:cNvSpPr/>
            <p:nvPr/>
          </p:nvSpPr>
          <p:spPr>
            <a:xfrm>
              <a:off x="0" y="0"/>
              <a:ext cx="592138" cy="603250"/>
            </a:xfrm>
            <a:prstGeom prst="roundRect">
              <a:avLst>
                <a:gd name="adj" fmla="val 15013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916" name="Фигура"/>
            <p:cNvSpPr/>
            <p:nvPr/>
          </p:nvSpPr>
          <p:spPr>
            <a:xfrm>
              <a:off x="24718" y="304642"/>
              <a:ext cx="309528" cy="243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38" y="12342"/>
                  </a:moveTo>
                  <a:lnTo>
                    <a:pt x="4125" y="12456"/>
                  </a:lnTo>
                  <a:lnTo>
                    <a:pt x="4001" y="12569"/>
                  </a:lnTo>
                  <a:lnTo>
                    <a:pt x="3888" y="12625"/>
                  </a:lnTo>
                  <a:lnTo>
                    <a:pt x="3764" y="12682"/>
                  </a:lnTo>
                  <a:lnTo>
                    <a:pt x="3515" y="12682"/>
                  </a:lnTo>
                  <a:lnTo>
                    <a:pt x="3391" y="12653"/>
                  </a:lnTo>
                  <a:lnTo>
                    <a:pt x="3278" y="12597"/>
                  </a:lnTo>
                  <a:lnTo>
                    <a:pt x="3018" y="12484"/>
                  </a:lnTo>
                  <a:lnTo>
                    <a:pt x="2780" y="12328"/>
                  </a:lnTo>
                  <a:lnTo>
                    <a:pt x="2520" y="12130"/>
                  </a:lnTo>
                  <a:lnTo>
                    <a:pt x="2283" y="11975"/>
                  </a:lnTo>
                  <a:lnTo>
                    <a:pt x="2023" y="11804"/>
                  </a:lnTo>
                  <a:lnTo>
                    <a:pt x="1763" y="11663"/>
                  </a:lnTo>
                  <a:lnTo>
                    <a:pt x="1628" y="11649"/>
                  </a:lnTo>
                  <a:lnTo>
                    <a:pt x="1503" y="11621"/>
                  </a:lnTo>
                  <a:lnTo>
                    <a:pt x="1243" y="11621"/>
                  </a:lnTo>
                  <a:lnTo>
                    <a:pt x="1108" y="11649"/>
                  </a:lnTo>
                  <a:lnTo>
                    <a:pt x="960" y="11719"/>
                  </a:lnTo>
                  <a:lnTo>
                    <a:pt x="824" y="11804"/>
                  </a:lnTo>
                  <a:lnTo>
                    <a:pt x="700" y="11946"/>
                  </a:lnTo>
                  <a:lnTo>
                    <a:pt x="542" y="12074"/>
                  </a:lnTo>
                  <a:lnTo>
                    <a:pt x="418" y="12272"/>
                  </a:lnTo>
                  <a:lnTo>
                    <a:pt x="260" y="12512"/>
                  </a:lnTo>
                  <a:lnTo>
                    <a:pt x="135" y="12782"/>
                  </a:lnTo>
                  <a:lnTo>
                    <a:pt x="68" y="12951"/>
                  </a:lnTo>
                  <a:lnTo>
                    <a:pt x="22" y="13135"/>
                  </a:lnTo>
                  <a:lnTo>
                    <a:pt x="0" y="13375"/>
                  </a:lnTo>
                  <a:lnTo>
                    <a:pt x="0" y="13631"/>
                  </a:lnTo>
                  <a:lnTo>
                    <a:pt x="22" y="13871"/>
                  </a:lnTo>
                  <a:lnTo>
                    <a:pt x="90" y="14140"/>
                  </a:lnTo>
                  <a:lnTo>
                    <a:pt x="181" y="14395"/>
                  </a:lnTo>
                  <a:lnTo>
                    <a:pt x="282" y="14636"/>
                  </a:lnTo>
                  <a:lnTo>
                    <a:pt x="440" y="14848"/>
                  </a:lnTo>
                  <a:lnTo>
                    <a:pt x="610" y="15046"/>
                  </a:lnTo>
                  <a:lnTo>
                    <a:pt x="723" y="15117"/>
                  </a:lnTo>
                  <a:lnTo>
                    <a:pt x="824" y="15202"/>
                  </a:lnTo>
                  <a:lnTo>
                    <a:pt x="937" y="15259"/>
                  </a:lnTo>
                  <a:lnTo>
                    <a:pt x="1074" y="15315"/>
                  </a:lnTo>
                  <a:lnTo>
                    <a:pt x="1198" y="15343"/>
                  </a:lnTo>
                  <a:lnTo>
                    <a:pt x="1345" y="15372"/>
                  </a:lnTo>
                  <a:lnTo>
                    <a:pt x="1673" y="15372"/>
                  </a:lnTo>
                  <a:lnTo>
                    <a:pt x="1854" y="15343"/>
                  </a:lnTo>
                  <a:lnTo>
                    <a:pt x="2023" y="15315"/>
                  </a:lnTo>
                  <a:lnTo>
                    <a:pt x="2215" y="15230"/>
                  </a:lnTo>
                  <a:lnTo>
                    <a:pt x="2418" y="15145"/>
                  </a:lnTo>
                  <a:lnTo>
                    <a:pt x="2735" y="15017"/>
                  </a:lnTo>
                  <a:lnTo>
                    <a:pt x="2996" y="14904"/>
                  </a:lnTo>
                  <a:lnTo>
                    <a:pt x="3255" y="14819"/>
                  </a:lnTo>
                  <a:lnTo>
                    <a:pt x="3504" y="14791"/>
                  </a:lnTo>
                  <a:lnTo>
                    <a:pt x="3606" y="14819"/>
                  </a:lnTo>
                  <a:lnTo>
                    <a:pt x="3719" y="14848"/>
                  </a:lnTo>
                  <a:lnTo>
                    <a:pt x="3798" y="14904"/>
                  </a:lnTo>
                  <a:lnTo>
                    <a:pt x="3911" y="14989"/>
                  </a:lnTo>
                  <a:lnTo>
                    <a:pt x="4001" y="15089"/>
                  </a:lnTo>
                  <a:lnTo>
                    <a:pt x="4080" y="15230"/>
                  </a:lnTo>
                  <a:lnTo>
                    <a:pt x="4170" y="15400"/>
                  </a:lnTo>
                  <a:lnTo>
                    <a:pt x="4238" y="15612"/>
                  </a:lnTo>
                  <a:lnTo>
                    <a:pt x="4317" y="15853"/>
                  </a:lnTo>
                  <a:lnTo>
                    <a:pt x="4385" y="16122"/>
                  </a:lnTo>
                  <a:lnTo>
                    <a:pt x="4430" y="16433"/>
                  </a:lnTo>
                  <a:lnTo>
                    <a:pt x="4498" y="16731"/>
                  </a:lnTo>
                  <a:lnTo>
                    <a:pt x="4543" y="17084"/>
                  </a:lnTo>
                  <a:lnTo>
                    <a:pt x="4566" y="17438"/>
                  </a:lnTo>
                  <a:lnTo>
                    <a:pt x="4577" y="17820"/>
                  </a:lnTo>
                  <a:lnTo>
                    <a:pt x="4577" y="18981"/>
                  </a:lnTo>
                  <a:lnTo>
                    <a:pt x="4543" y="19363"/>
                  </a:lnTo>
                  <a:lnTo>
                    <a:pt x="4498" y="19746"/>
                  </a:lnTo>
                  <a:lnTo>
                    <a:pt x="4453" y="20127"/>
                  </a:lnTo>
                  <a:lnTo>
                    <a:pt x="4362" y="20482"/>
                  </a:lnTo>
                  <a:lnTo>
                    <a:pt x="4283" y="20835"/>
                  </a:lnTo>
                  <a:lnTo>
                    <a:pt x="4193" y="21160"/>
                  </a:lnTo>
                  <a:lnTo>
                    <a:pt x="7663" y="21160"/>
                  </a:lnTo>
                  <a:lnTo>
                    <a:pt x="8013" y="21019"/>
                  </a:lnTo>
                  <a:lnTo>
                    <a:pt x="8296" y="20892"/>
                  </a:lnTo>
                  <a:lnTo>
                    <a:pt x="8556" y="20694"/>
                  </a:lnTo>
                  <a:lnTo>
                    <a:pt x="8793" y="20510"/>
                  </a:lnTo>
                  <a:lnTo>
                    <a:pt x="8963" y="20283"/>
                  </a:lnTo>
                  <a:lnTo>
                    <a:pt x="9144" y="20043"/>
                  </a:lnTo>
                  <a:lnTo>
                    <a:pt x="9246" y="19802"/>
                  </a:lnTo>
                  <a:lnTo>
                    <a:pt x="9336" y="19547"/>
                  </a:lnTo>
                  <a:lnTo>
                    <a:pt x="9404" y="19278"/>
                  </a:lnTo>
                  <a:lnTo>
                    <a:pt x="9427" y="19010"/>
                  </a:lnTo>
                  <a:lnTo>
                    <a:pt x="9427" y="18740"/>
                  </a:lnTo>
                  <a:lnTo>
                    <a:pt x="9381" y="18500"/>
                  </a:lnTo>
                  <a:lnTo>
                    <a:pt x="9314" y="18217"/>
                  </a:lnTo>
                  <a:lnTo>
                    <a:pt x="9201" y="17976"/>
                  </a:lnTo>
                  <a:lnTo>
                    <a:pt x="9099" y="17735"/>
                  </a:lnTo>
                  <a:lnTo>
                    <a:pt x="8918" y="17509"/>
                  </a:lnTo>
                  <a:lnTo>
                    <a:pt x="8770" y="17268"/>
                  </a:lnTo>
                  <a:lnTo>
                    <a:pt x="8635" y="17028"/>
                  </a:lnTo>
                  <a:lnTo>
                    <a:pt x="8556" y="16759"/>
                  </a:lnTo>
                  <a:lnTo>
                    <a:pt x="8465" y="16461"/>
                  </a:lnTo>
                  <a:lnTo>
                    <a:pt x="8443" y="16150"/>
                  </a:lnTo>
                  <a:lnTo>
                    <a:pt x="8443" y="15853"/>
                  </a:lnTo>
                  <a:lnTo>
                    <a:pt x="8465" y="15555"/>
                  </a:lnTo>
                  <a:lnTo>
                    <a:pt x="8533" y="15259"/>
                  </a:lnTo>
                  <a:lnTo>
                    <a:pt x="8635" y="14989"/>
                  </a:lnTo>
                  <a:lnTo>
                    <a:pt x="8770" y="14720"/>
                  </a:lnTo>
                  <a:lnTo>
                    <a:pt x="8862" y="14607"/>
                  </a:lnTo>
                  <a:lnTo>
                    <a:pt x="8963" y="14466"/>
                  </a:lnTo>
                  <a:lnTo>
                    <a:pt x="9054" y="14367"/>
                  </a:lnTo>
                  <a:lnTo>
                    <a:pt x="9178" y="14282"/>
                  </a:lnTo>
                  <a:lnTo>
                    <a:pt x="9291" y="14196"/>
                  </a:lnTo>
                  <a:lnTo>
                    <a:pt x="9427" y="14111"/>
                  </a:lnTo>
                  <a:lnTo>
                    <a:pt x="9573" y="14041"/>
                  </a:lnTo>
                  <a:lnTo>
                    <a:pt x="9720" y="13984"/>
                  </a:lnTo>
                  <a:lnTo>
                    <a:pt x="9878" y="13928"/>
                  </a:lnTo>
                  <a:lnTo>
                    <a:pt x="10048" y="13899"/>
                  </a:lnTo>
                  <a:lnTo>
                    <a:pt x="10251" y="13871"/>
                  </a:lnTo>
                  <a:lnTo>
                    <a:pt x="10658" y="13871"/>
                  </a:lnTo>
                  <a:lnTo>
                    <a:pt x="10851" y="13899"/>
                  </a:lnTo>
                  <a:lnTo>
                    <a:pt x="11032" y="13956"/>
                  </a:lnTo>
                  <a:lnTo>
                    <a:pt x="11201" y="14013"/>
                  </a:lnTo>
                  <a:lnTo>
                    <a:pt x="11348" y="14083"/>
                  </a:lnTo>
                  <a:lnTo>
                    <a:pt x="11506" y="14168"/>
                  </a:lnTo>
                  <a:lnTo>
                    <a:pt x="11630" y="14253"/>
                  </a:lnTo>
                  <a:lnTo>
                    <a:pt x="11743" y="14367"/>
                  </a:lnTo>
                  <a:lnTo>
                    <a:pt x="11856" y="14466"/>
                  </a:lnTo>
                  <a:lnTo>
                    <a:pt x="11936" y="14607"/>
                  </a:lnTo>
                  <a:lnTo>
                    <a:pt x="12026" y="14749"/>
                  </a:lnTo>
                  <a:lnTo>
                    <a:pt x="12094" y="14876"/>
                  </a:lnTo>
                  <a:lnTo>
                    <a:pt x="12195" y="15202"/>
                  </a:lnTo>
                  <a:lnTo>
                    <a:pt x="12263" y="15499"/>
                  </a:lnTo>
                  <a:lnTo>
                    <a:pt x="12286" y="15825"/>
                  </a:lnTo>
                  <a:lnTo>
                    <a:pt x="12286" y="16150"/>
                  </a:lnTo>
                  <a:lnTo>
                    <a:pt x="12241" y="16475"/>
                  </a:lnTo>
                  <a:lnTo>
                    <a:pt x="12173" y="16801"/>
                  </a:lnTo>
                  <a:lnTo>
                    <a:pt x="12094" y="17084"/>
                  </a:lnTo>
                  <a:lnTo>
                    <a:pt x="12003" y="17324"/>
                  </a:lnTo>
                  <a:lnTo>
                    <a:pt x="11879" y="17537"/>
                  </a:lnTo>
                  <a:lnTo>
                    <a:pt x="11743" y="17707"/>
                  </a:lnTo>
                  <a:lnTo>
                    <a:pt x="11608" y="17834"/>
                  </a:lnTo>
                  <a:lnTo>
                    <a:pt x="11484" y="18032"/>
                  </a:lnTo>
                  <a:lnTo>
                    <a:pt x="11393" y="18217"/>
                  </a:lnTo>
                  <a:lnTo>
                    <a:pt x="11314" y="18443"/>
                  </a:lnTo>
                  <a:lnTo>
                    <a:pt x="11246" y="18655"/>
                  </a:lnTo>
                  <a:lnTo>
                    <a:pt x="11201" y="18896"/>
                  </a:lnTo>
                  <a:lnTo>
                    <a:pt x="11179" y="19151"/>
                  </a:lnTo>
                  <a:lnTo>
                    <a:pt x="11179" y="19420"/>
                  </a:lnTo>
                  <a:lnTo>
                    <a:pt x="11224" y="19660"/>
                  </a:lnTo>
                  <a:lnTo>
                    <a:pt x="11292" y="19901"/>
                  </a:lnTo>
                  <a:lnTo>
                    <a:pt x="11371" y="20156"/>
                  </a:lnTo>
                  <a:lnTo>
                    <a:pt x="11506" y="20396"/>
                  </a:lnTo>
                  <a:lnTo>
                    <a:pt x="11676" y="20609"/>
                  </a:lnTo>
                  <a:lnTo>
                    <a:pt x="11879" y="20807"/>
                  </a:lnTo>
                  <a:lnTo>
                    <a:pt x="12116" y="20991"/>
                  </a:lnTo>
                  <a:lnTo>
                    <a:pt x="12399" y="21160"/>
                  </a:lnTo>
                  <a:lnTo>
                    <a:pt x="12523" y="21189"/>
                  </a:lnTo>
                  <a:lnTo>
                    <a:pt x="12852" y="21274"/>
                  </a:lnTo>
                  <a:lnTo>
                    <a:pt x="13326" y="21373"/>
                  </a:lnTo>
                  <a:lnTo>
                    <a:pt x="13959" y="21486"/>
                  </a:lnTo>
                  <a:lnTo>
                    <a:pt x="14309" y="21543"/>
                  </a:lnTo>
                  <a:lnTo>
                    <a:pt x="14648" y="21571"/>
                  </a:lnTo>
                  <a:lnTo>
                    <a:pt x="15022" y="21600"/>
                  </a:lnTo>
                  <a:lnTo>
                    <a:pt x="15779" y="21600"/>
                  </a:lnTo>
                  <a:lnTo>
                    <a:pt x="16174" y="21571"/>
                  </a:lnTo>
                  <a:lnTo>
                    <a:pt x="16513" y="21486"/>
                  </a:lnTo>
                  <a:lnTo>
                    <a:pt x="16887" y="21402"/>
                  </a:lnTo>
                  <a:lnTo>
                    <a:pt x="16819" y="21189"/>
                  </a:lnTo>
                  <a:lnTo>
                    <a:pt x="16774" y="20934"/>
                  </a:lnTo>
                  <a:lnTo>
                    <a:pt x="16740" y="20666"/>
                  </a:lnTo>
                  <a:lnTo>
                    <a:pt x="16717" y="20368"/>
                  </a:lnTo>
                  <a:lnTo>
                    <a:pt x="16695" y="19717"/>
                  </a:lnTo>
                  <a:lnTo>
                    <a:pt x="16695" y="19010"/>
                  </a:lnTo>
                  <a:lnTo>
                    <a:pt x="16717" y="18302"/>
                  </a:lnTo>
                  <a:lnTo>
                    <a:pt x="16751" y="17594"/>
                  </a:lnTo>
                  <a:lnTo>
                    <a:pt x="16819" y="16943"/>
                  </a:lnTo>
                  <a:lnTo>
                    <a:pt x="16887" y="16376"/>
                  </a:lnTo>
                  <a:lnTo>
                    <a:pt x="16932" y="16122"/>
                  </a:lnTo>
                  <a:lnTo>
                    <a:pt x="17000" y="15938"/>
                  </a:lnTo>
                  <a:lnTo>
                    <a:pt x="17079" y="15782"/>
                  </a:lnTo>
                  <a:lnTo>
                    <a:pt x="17192" y="15640"/>
                  </a:lnTo>
                  <a:lnTo>
                    <a:pt x="17316" y="15555"/>
                  </a:lnTo>
                  <a:lnTo>
                    <a:pt x="17451" y="15499"/>
                  </a:lnTo>
                  <a:lnTo>
                    <a:pt x="17598" y="15442"/>
                  </a:lnTo>
                  <a:lnTo>
                    <a:pt x="17756" y="15442"/>
                  </a:lnTo>
                  <a:lnTo>
                    <a:pt x="17903" y="15471"/>
                  </a:lnTo>
                  <a:lnTo>
                    <a:pt x="18062" y="15527"/>
                  </a:lnTo>
                  <a:lnTo>
                    <a:pt x="18231" y="15612"/>
                  </a:lnTo>
                  <a:lnTo>
                    <a:pt x="18378" y="15725"/>
                  </a:lnTo>
                  <a:lnTo>
                    <a:pt x="18559" y="15825"/>
                  </a:lnTo>
                  <a:lnTo>
                    <a:pt x="18706" y="15966"/>
                  </a:lnTo>
                  <a:lnTo>
                    <a:pt x="18865" y="16122"/>
                  </a:lnTo>
                  <a:lnTo>
                    <a:pt x="18989" y="16320"/>
                  </a:lnTo>
                  <a:lnTo>
                    <a:pt x="19124" y="16475"/>
                  </a:lnTo>
                  <a:lnTo>
                    <a:pt x="19294" y="16618"/>
                  </a:lnTo>
                  <a:lnTo>
                    <a:pt x="19463" y="16731"/>
                  </a:lnTo>
                  <a:lnTo>
                    <a:pt x="19667" y="16801"/>
                  </a:lnTo>
                  <a:lnTo>
                    <a:pt x="19859" y="16830"/>
                  </a:lnTo>
                  <a:lnTo>
                    <a:pt x="20051" y="16858"/>
                  </a:lnTo>
                  <a:lnTo>
                    <a:pt x="20265" y="16830"/>
                  </a:lnTo>
                  <a:lnTo>
                    <a:pt x="20469" y="16787"/>
                  </a:lnTo>
                  <a:lnTo>
                    <a:pt x="20662" y="16702"/>
                  </a:lnTo>
                  <a:lnTo>
                    <a:pt x="20854" y="16560"/>
                  </a:lnTo>
                  <a:lnTo>
                    <a:pt x="21035" y="16405"/>
                  </a:lnTo>
                  <a:lnTo>
                    <a:pt x="21182" y="16207"/>
                  </a:lnTo>
                  <a:lnTo>
                    <a:pt x="21340" y="15995"/>
                  </a:lnTo>
                  <a:lnTo>
                    <a:pt x="21441" y="15725"/>
                  </a:lnTo>
                  <a:lnTo>
                    <a:pt x="21532" y="15428"/>
                  </a:lnTo>
                  <a:lnTo>
                    <a:pt x="21600" y="15075"/>
                  </a:lnTo>
                  <a:lnTo>
                    <a:pt x="21600" y="14522"/>
                  </a:lnTo>
                  <a:lnTo>
                    <a:pt x="21577" y="14367"/>
                  </a:lnTo>
                  <a:lnTo>
                    <a:pt x="21532" y="14196"/>
                  </a:lnTo>
                  <a:lnTo>
                    <a:pt x="21487" y="14041"/>
                  </a:lnTo>
                  <a:lnTo>
                    <a:pt x="21419" y="13899"/>
                  </a:lnTo>
                  <a:lnTo>
                    <a:pt x="21351" y="13758"/>
                  </a:lnTo>
                  <a:lnTo>
                    <a:pt x="21204" y="13489"/>
                  </a:lnTo>
                  <a:lnTo>
                    <a:pt x="21035" y="13276"/>
                  </a:lnTo>
                  <a:lnTo>
                    <a:pt x="20809" y="13079"/>
                  </a:lnTo>
                  <a:lnTo>
                    <a:pt x="20593" y="12951"/>
                  </a:lnTo>
                  <a:lnTo>
                    <a:pt x="20356" y="12810"/>
                  </a:lnTo>
                  <a:lnTo>
                    <a:pt x="20119" y="12753"/>
                  </a:lnTo>
                  <a:lnTo>
                    <a:pt x="19881" y="12696"/>
                  </a:lnTo>
                  <a:lnTo>
                    <a:pt x="19644" y="12724"/>
                  </a:lnTo>
                  <a:lnTo>
                    <a:pt x="19429" y="12782"/>
                  </a:lnTo>
                  <a:lnTo>
                    <a:pt x="19226" y="12895"/>
                  </a:lnTo>
                  <a:lnTo>
                    <a:pt x="19147" y="12951"/>
                  </a:lnTo>
                  <a:lnTo>
                    <a:pt x="19057" y="13036"/>
                  </a:lnTo>
                  <a:lnTo>
                    <a:pt x="18989" y="13135"/>
                  </a:lnTo>
                  <a:lnTo>
                    <a:pt x="18910" y="13248"/>
                  </a:lnTo>
                  <a:lnTo>
                    <a:pt x="18774" y="13460"/>
                  </a:lnTo>
                  <a:lnTo>
                    <a:pt x="18626" y="13631"/>
                  </a:lnTo>
                  <a:lnTo>
                    <a:pt x="18468" y="13730"/>
                  </a:lnTo>
                  <a:lnTo>
                    <a:pt x="18299" y="13815"/>
                  </a:lnTo>
                  <a:lnTo>
                    <a:pt x="18141" y="13843"/>
                  </a:lnTo>
                  <a:lnTo>
                    <a:pt x="17971" y="13871"/>
                  </a:lnTo>
                  <a:lnTo>
                    <a:pt x="17802" y="13843"/>
                  </a:lnTo>
                  <a:lnTo>
                    <a:pt x="17644" y="13786"/>
                  </a:lnTo>
                  <a:lnTo>
                    <a:pt x="17497" y="13716"/>
                  </a:lnTo>
                  <a:lnTo>
                    <a:pt x="17339" y="13631"/>
                  </a:lnTo>
                  <a:lnTo>
                    <a:pt x="17214" y="13518"/>
                  </a:lnTo>
                  <a:lnTo>
                    <a:pt x="17101" y="13375"/>
                  </a:lnTo>
                  <a:lnTo>
                    <a:pt x="17022" y="13248"/>
                  </a:lnTo>
                  <a:lnTo>
                    <a:pt x="16932" y="13107"/>
                  </a:lnTo>
                  <a:lnTo>
                    <a:pt x="16887" y="12980"/>
                  </a:lnTo>
                  <a:lnTo>
                    <a:pt x="16887" y="5718"/>
                  </a:lnTo>
                  <a:lnTo>
                    <a:pt x="16671" y="5874"/>
                  </a:lnTo>
                  <a:lnTo>
                    <a:pt x="16411" y="6016"/>
                  </a:lnTo>
                  <a:lnTo>
                    <a:pt x="16151" y="6157"/>
                  </a:lnTo>
                  <a:lnTo>
                    <a:pt x="15846" y="6228"/>
                  </a:lnTo>
                  <a:lnTo>
                    <a:pt x="15541" y="6284"/>
                  </a:lnTo>
                  <a:lnTo>
                    <a:pt x="15214" y="6312"/>
                  </a:lnTo>
                  <a:lnTo>
                    <a:pt x="14863" y="6341"/>
                  </a:lnTo>
                  <a:lnTo>
                    <a:pt x="14546" y="6341"/>
                  </a:lnTo>
                  <a:lnTo>
                    <a:pt x="14196" y="6312"/>
                  </a:lnTo>
                  <a:lnTo>
                    <a:pt x="13846" y="6256"/>
                  </a:lnTo>
                  <a:lnTo>
                    <a:pt x="13518" y="6199"/>
                  </a:lnTo>
                  <a:lnTo>
                    <a:pt x="13202" y="6129"/>
                  </a:lnTo>
                  <a:lnTo>
                    <a:pt x="12897" y="6044"/>
                  </a:lnTo>
                  <a:lnTo>
                    <a:pt x="12613" y="5931"/>
                  </a:lnTo>
                  <a:lnTo>
                    <a:pt x="12353" y="5818"/>
                  </a:lnTo>
                  <a:lnTo>
                    <a:pt x="12116" y="5718"/>
                  </a:lnTo>
                  <a:lnTo>
                    <a:pt x="11936" y="5605"/>
                  </a:lnTo>
                  <a:lnTo>
                    <a:pt x="11789" y="5492"/>
                  </a:lnTo>
                  <a:lnTo>
                    <a:pt x="11653" y="5393"/>
                  </a:lnTo>
                  <a:lnTo>
                    <a:pt x="11551" y="5280"/>
                  </a:lnTo>
                  <a:lnTo>
                    <a:pt x="11461" y="5166"/>
                  </a:lnTo>
                  <a:lnTo>
                    <a:pt x="11393" y="5068"/>
                  </a:lnTo>
                  <a:lnTo>
                    <a:pt x="11371" y="4925"/>
                  </a:lnTo>
                  <a:lnTo>
                    <a:pt x="11348" y="4812"/>
                  </a:lnTo>
                  <a:lnTo>
                    <a:pt x="11348" y="4685"/>
                  </a:lnTo>
                  <a:lnTo>
                    <a:pt x="11371" y="4543"/>
                  </a:lnTo>
                  <a:lnTo>
                    <a:pt x="11438" y="4388"/>
                  </a:lnTo>
                  <a:lnTo>
                    <a:pt x="11506" y="4217"/>
                  </a:lnTo>
                  <a:lnTo>
                    <a:pt x="11698" y="3864"/>
                  </a:lnTo>
                  <a:lnTo>
                    <a:pt x="11981" y="3482"/>
                  </a:lnTo>
                  <a:lnTo>
                    <a:pt x="12139" y="3241"/>
                  </a:lnTo>
                  <a:lnTo>
                    <a:pt x="12241" y="3001"/>
                  </a:lnTo>
                  <a:lnTo>
                    <a:pt x="12331" y="2732"/>
                  </a:lnTo>
                  <a:lnTo>
                    <a:pt x="12399" y="2420"/>
                  </a:lnTo>
                  <a:lnTo>
                    <a:pt x="12433" y="2151"/>
                  </a:lnTo>
                  <a:lnTo>
                    <a:pt x="12433" y="1854"/>
                  </a:lnTo>
                  <a:lnTo>
                    <a:pt x="12399" y="1557"/>
                  </a:lnTo>
                  <a:lnTo>
                    <a:pt x="12331" y="1288"/>
                  </a:lnTo>
                  <a:lnTo>
                    <a:pt x="12241" y="1019"/>
                  </a:lnTo>
                  <a:lnTo>
                    <a:pt x="12094" y="764"/>
                  </a:lnTo>
                  <a:lnTo>
                    <a:pt x="12003" y="665"/>
                  </a:lnTo>
                  <a:lnTo>
                    <a:pt x="11913" y="552"/>
                  </a:lnTo>
                  <a:lnTo>
                    <a:pt x="11811" y="439"/>
                  </a:lnTo>
                  <a:lnTo>
                    <a:pt x="11698" y="353"/>
                  </a:lnTo>
                  <a:lnTo>
                    <a:pt x="11574" y="282"/>
                  </a:lnTo>
                  <a:lnTo>
                    <a:pt x="11438" y="198"/>
                  </a:lnTo>
                  <a:lnTo>
                    <a:pt x="11292" y="141"/>
                  </a:lnTo>
                  <a:lnTo>
                    <a:pt x="11133" y="85"/>
                  </a:lnTo>
                  <a:lnTo>
                    <a:pt x="10964" y="28"/>
                  </a:lnTo>
                  <a:lnTo>
                    <a:pt x="10794" y="0"/>
                  </a:lnTo>
                  <a:lnTo>
                    <a:pt x="10251" y="0"/>
                  </a:lnTo>
                  <a:lnTo>
                    <a:pt x="10070" y="28"/>
                  </a:lnTo>
                  <a:lnTo>
                    <a:pt x="9946" y="56"/>
                  </a:lnTo>
                  <a:lnTo>
                    <a:pt x="9788" y="113"/>
                  </a:lnTo>
                  <a:lnTo>
                    <a:pt x="9686" y="198"/>
                  </a:lnTo>
                  <a:lnTo>
                    <a:pt x="9551" y="254"/>
                  </a:lnTo>
                  <a:lnTo>
                    <a:pt x="9449" y="353"/>
                  </a:lnTo>
                  <a:lnTo>
                    <a:pt x="9359" y="439"/>
                  </a:lnTo>
                  <a:lnTo>
                    <a:pt x="9268" y="552"/>
                  </a:lnTo>
                  <a:lnTo>
                    <a:pt x="9178" y="665"/>
                  </a:lnTo>
                  <a:lnTo>
                    <a:pt x="9122" y="764"/>
                  </a:lnTo>
                  <a:lnTo>
                    <a:pt x="9054" y="905"/>
                  </a:lnTo>
                  <a:lnTo>
                    <a:pt x="8963" y="1175"/>
                  </a:lnTo>
                  <a:lnTo>
                    <a:pt x="8907" y="1472"/>
                  </a:lnTo>
                  <a:lnTo>
                    <a:pt x="8884" y="1769"/>
                  </a:lnTo>
                  <a:lnTo>
                    <a:pt x="8884" y="2095"/>
                  </a:lnTo>
                  <a:lnTo>
                    <a:pt x="8907" y="2420"/>
                  </a:lnTo>
                  <a:lnTo>
                    <a:pt x="8963" y="2732"/>
                  </a:lnTo>
                  <a:lnTo>
                    <a:pt x="9054" y="3057"/>
                  </a:lnTo>
                  <a:lnTo>
                    <a:pt x="9167" y="3354"/>
                  </a:lnTo>
                  <a:lnTo>
                    <a:pt x="9291" y="3624"/>
                  </a:lnTo>
                  <a:lnTo>
                    <a:pt x="9460" y="3864"/>
                  </a:lnTo>
                  <a:lnTo>
                    <a:pt x="9573" y="4062"/>
                  </a:lnTo>
                  <a:lnTo>
                    <a:pt x="9664" y="4247"/>
                  </a:lnTo>
                  <a:lnTo>
                    <a:pt x="9720" y="4445"/>
                  </a:lnTo>
                  <a:lnTo>
                    <a:pt x="9765" y="4628"/>
                  </a:lnTo>
                  <a:lnTo>
                    <a:pt x="9765" y="4812"/>
                  </a:lnTo>
                  <a:lnTo>
                    <a:pt x="9743" y="5010"/>
                  </a:lnTo>
                  <a:lnTo>
                    <a:pt x="9709" y="5195"/>
                  </a:lnTo>
                  <a:lnTo>
                    <a:pt x="9619" y="5364"/>
                  </a:lnTo>
                  <a:lnTo>
                    <a:pt x="9528" y="5492"/>
                  </a:lnTo>
                  <a:lnTo>
                    <a:pt x="9404" y="5605"/>
                  </a:lnTo>
                  <a:lnTo>
                    <a:pt x="9223" y="5689"/>
                  </a:lnTo>
                  <a:lnTo>
                    <a:pt x="9054" y="5746"/>
                  </a:lnTo>
                  <a:lnTo>
                    <a:pt x="8839" y="5746"/>
                  </a:lnTo>
                  <a:lnTo>
                    <a:pt x="8578" y="5718"/>
                  </a:lnTo>
                  <a:lnTo>
                    <a:pt x="8318" y="5633"/>
                  </a:lnTo>
                  <a:lnTo>
                    <a:pt x="8013" y="5492"/>
                  </a:lnTo>
                  <a:lnTo>
                    <a:pt x="7833" y="5421"/>
                  </a:lnTo>
                  <a:lnTo>
                    <a:pt x="7641" y="5364"/>
                  </a:lnTo>
                  <a:lnTo>
                    <a:pt x="7426" y="5308"/>
                  </a:lnTo>
                  <a:lnTo>
                    <a:pt x="7234" y="5280"/>
                  </a:lnTo>
                  <a:lnTo>
                    <a:pt x="6747" y="5280"/>
                  </a:lnTo>
                  <a:lnTo>
                    <a:pt x="6273" y="5308"/>
                  </a:lnTo>
                  <a:lnTo>
                    <a:pt x="5776" y="5364"/>
                  </a:lnTo>
                  <a:lnTo>
                    <a:pt x="5256" y="5477"/>
                  </a:lnTo>
                  <a:lnTo>
                    <a:pt x="4735" y="5576"/>
                  </a:lnTo>
                  <a:lnTo>
                    <a:pt x="4238" y="5718"/>
                  </a:lnTo>
                  <a:lnTo>
                    <a:pt x="4193" y="5874"/>
                  </a:lnTo>
                  <a:lnTo>
                    <a:pt x="4193" y="6525"/>
                  </a:lnTo>
                  <a:lnTo>
                    <a:pt x="4216" y="6935"/>
                  </a:lnTo>
                  <a:lnTo>
                    <a:pt x="4306" y="7912"/>
                  </a:lnTo>
                  <a:lnTo>
                    <a:pt x="4385" y="9002"/>
                  </a:lnTo>
                  <a:lnTo>
                    <a:pt x="4430" y="9554"/>
                  </a:lnTo>
                  <a:lnTo>
                    <a:pt x="4453" y="10092"/>
                  </a:lnTo>
                  <a:lnTo>
                    <a:pt x="4475" y="10616"/>
                  </a:lnTo>
                  <a:lnTo>
                    <a:pt x="4498" y="11068"/>
                  </a:lnTo>
                  <a:lnTo>
                    <a:pt x="4475" y="11507"/>
                  </a:lnTo>
                  <a:lnTo>
                    <a:pt x="4430" y="11861"/>
                  </a:lnTo>
                  <a:lnTo>
                    <a:pt x="4385" y="12017"/>
                  </a:lnTo>
                  <a:lnTo>
                    <a:pt x="4340" y="12159"/>
                  </a:lnTo>
                  <a:lnTo>
                    <a:pt x="4306" y="12272"/>
                  </a:lnTo>
                  <a:lnTo>
                    <a:pt x="4238" y="12342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grpSp>
          <p:nvGrpSpPr>
            <p:cNvPr id="922" name="Группа"/>
            <p:cNvGrpSpPr/>
            <p:nvPr/>
          </p:nvGrpSpPr>
          <p:grpSpPr>
            <a:xfrm>
              <a:off x="247747" y="38415"/>
              <a:ext cx="306481" cy="338542"/>
              <a:chOff x="0" y="0"/>
              <a:chExt cx="306480" cy="338540"/>
            </a:xfrm>
          </p:grpSpPr>
          <p:sp>
            <p:nvSpPr>
              <p:cNvPr id="917" name="Овал"/>
              <p:cNvSpPr/>
              <p:nvPr/>
            </p:nvSpPr>
            <p:spPr>
              <a:xfrm>
                <a:off x="0" y="0"/>
                <a:ext cx="306481" cy="338541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918" name="Линия"/>
              <p:cNvSpPr/>
              <p:nvPr/>
            </p:nvSpPr>
            <p:spPr>
              <a:xfrm>
                <a:off x="37458" y="8586"/>
                <a:ext cx="267888" cy="3127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82" y="0"/>
                    </a:moveTo>
                    <a:lnTo>
                      <a:pt x="9900" y="4193"/>
                    </a:lnTo>
                    <a:lnTo>
                      <a:pt x="8045" y="3598"/>
                    </a:lnTo>
                    <a:lnTo>
                      <a:pt x="6191" y="4801"/>
                    </a:lnTo>
                    <a:lnTo>
                      <a:pt x="6191" y="5992"/>
                    </a:lnTo>
                    <a:lnTo>
                      <a:pt x="8045" y="4801"/>
                    </a:lnTo>
                    <a:lnTo>
                      <a:pt x="8045" y="5992"/>
                    </a:lnTo>
                    <a:lnTo>
                      <a:pt x="5577" y="6600"/>
                    </a:lnTo>
                    <a:lnTo>
                      <a:pt x="4950" y="6600"/>
                    </a:lnTo>
                    <a:lnTo>
                      <a:pt x="4336" y="7791"/>
                    </a:lnTo>
                    <a:lnTo>
                      <a:pt x="2482" y="7196"/>
                    </a:lnTo>
                    <a:lnTo>
                      <a:pt x="2482" y="8994"/>
                    </a:lnTo>
                    <a:lnTo>
                      <a:pt x="4336" y="8994"/>
                    </a:lnTo>
                    <a:lnTo>
                      <a:pt x="6191" y="7791"/>
                    </a:lnTo>
                    <a:lnTo>
                      <a:pt x="6805" y="8399"/>
                    </a:lnTo>
                    <a:lnTo>
                      <a:pt x="6805" y="9603"/>
                    </a:lnTo>
                    <a:lnTo>
                      <a:pt x="7432" y="8399"/>
                    </a:lnTo>
                    <a:lnTo>
                      <a:pt x="7432" y="7791"/>
                    </a:lnTo>
                    <a:lnTo>
                      <a:pt x="9900" y="9603"/>
                    </a:lnTo>
                    <a:lnTo>
                      <a:pt x="9900" y="10793"/>
                    </a:lnTo>
                    <a:lnTo>
                      <a:pt x="6805" y="10793"/>
                    </a:lnTo>
                    <a:lnTo>
                      <a:pt x="4336" y="9603"/>
                    </a:lnTo>
                    <a:lnTo>
                      <a:pt x="1855" y="9603"/>
                    </a:lnTo>
                    <a:lnTo>
                      <a:pt x="0" y="13796"/>
                    </a:lnTo>
                    <a:lnTo>
                      <a:pt x="2482" y="15595"/>
                    </a:lnTo>
                    <a:lnTo>
                      <a:pt x="4950" y="16190"/>
                    </a:lnTo>
                    <a:lnTo>
                      <a:pt x="7432" y="21600"/>
                    </a:lnTo>
                    <a:lnTo>
                      <a:pt x="9900" y="21600"/>
                    </a:lnTo>
                    <a:lnTo>
                      <a:pt x="11755" y="19193"/>
                    </a:lnTo>
                    <a:lnTo>
                      <a:pt x="12382" y="15595"/>
                    </a:lnTo>
                    <a:lnTo>
                      <a:pt x="14236" y="14391"/>
                    </a:lnTo>
                    <a:lnTo>
                      <a:pt x="11755" y="11997"/>
                    </a:lnTo>
                    <a:lnTo>
                      <a:pt x="14850" y="13796"/>
                    </a:lnTo>
                    <a:lnTo>
                      <a:pt x="15464" y="11402"/>
                    </a:lnTo>
                    <a:lnTo>
                      <a:pt x="16705" y="11402"/>
                    </a:lnTo>
                    <a:lnTo>
                      <a:pt x="19186" y="13796"/>
                    </a:lnTo>
                    <a:lnTo>
                      <a:pt x="19200" y="10582"/>
                    </a:lnTo>
                    <a:lnTo>
                      <a:pt x="21600" y="12698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19" name="Линия"/>
              <p:cNvSpPr/>
              <p:nvPr/>
            </p:nvSpPr>
            <p:spPr>
              <a:xfrm>
                <a:off x="37458" y="1226"/>
                <a:ext cx="103297" cy="601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9362" y="12185"/>
                    </a:lnTo>
                    <a:lnTo>
                      <a:pt x="6466" y="18485"/>
                    </a:lnTo>
                    <a:lnTo>
                      <a:pt x="9699" y="9000"/>
                    </a:lnTo>
                    <a:lnTo>
                      <a:pt x="3233" y="21600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20" name="Треугольник"/>
              <p:cNvSpPr/>
              <p:nvPr/>
            </p:nvSpPr>
            <p:spPr>
              <a:xfrm>
                <a:off x="83998" y="69915"/>
                <a:ext cx="14757" cy="25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21" name="Фигура"/>
              <p:cNvSpPr/>
              <p:nvPr/>
            </p:nvSpPr>
            <p:spPr>
              <a:xfrm>
                <a:off x="183888" y="277210"/>
                <a:ext cx="30649" cy="25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7147"/>
                    </a:moveTo>
                    <a:lnTo>
                      <a:pt x="0" y="21600"/>
                    </a:lnTo>
                    <a:lnTo>
                      <a:pt x="5459" y="21600"/>
                    </a:lnTo>
                    <a:lnTo>
                      <a:pt x="21600" y="0"/>
                    </a:lnTo>
                    <a:lnTo>
                      <a:pt x="16141" y="0"/>
                    </a:lnTo>
                    <a:lnTo>
                      <a:pt x="10800" y="7147"/>
                    </a:ln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924" name="Линия"/>
          <p:cNvSpPr/>
          <p:nvPr/>
        </p:nvSpPr>
        <p:spPr>
          <a:xfrm flipV="1">
            <a:off x="4175125" y="3825874"/>
            <a:ext cx="73026" cy="288927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25" name="Линия"/>
          <p:cNvSpPr/>
          <p:nvPr/>
        </p:nvSpPr>
        <p:spPr>
          <a:xfrm flipV="1">
            <a:off x="3563937" y="3683000"/>
            <a:ext cx="287339" cy="250825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26" name="Линия"/>
          <p:cNvSpPr/>
          <p:nvPr/>
        </p:nvSpPr>
        <p:spPr>
          <a:xfrm flipV="1">
            <a:off x="2771774" y="3538537"/>
            <a:ext cx="936626" cy="395289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27" name="Линия"/>
          <p:cNvSpPr/>
          <p:nvPr/>
        </p:nvSpPr>
        <p:spPr>
          <a:xfrm flipV="1">
            <a:off x="5256212" y="2241550"/>
            <a:ext cx="935038" cy="577850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28" name="Линия"/>
          <p:cNvSpPr/>
          <p:nvPr/>
        </p:nvSpPr>
        <p:spPr>
          <a:xfrm>
            <a:off x="5724525" y="3069907"/>
            <a:ext cx="936625" cy="1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931" name="Группа"/>
          <p:cNvGrpSpPr/>
          <p:nvPr/>
        </p:nvGrpSpPr>
        <p:grpSpPr>
          <a:xfrm>
            <a:off x="6337300" y="3213100"/>
            <a:ext cx="306388" cy="652463"/>
            <a:chOff x="0" y="0"/>
            <a:chExt cx="306387" cy="652462"/>
          </a:xfrm>
        </p:grpSpPr>
        <p:sp>
          <p:nvSpPr>
            <p:cNvPr id="929" name="Линия"/>
            <p:cNvSpPr/>
            <p:nvPr/>
          </p:nvSpPr>
          <p:spPr>
            <a:xfrm>
              <a:off x="0" y="168749"/>
              <a:ext cx="306388" cy="483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9" y="1964"/>
                  </a:moveTo>
                  <a:lnTo>
                    <a:pt x="15858" y="0"/>
                  </a:lnTo>
                  <a:lnTo>
                    <a:pt x="5332" y="25"/>
                  </a:lnTo>
                  <a:lnTo>
                    <a:pt x="2461" y="1522"/>
                  </a:lnTo>
                  <a:lnTo>
                    <a:pt x="0" y="5105"/>
                  </a:lnTo>
                  <a:lnTo>
                    <a:pt x="3008" y="10604"/>
                  </a:lnTo>
                  <a:lnTo>
                    <a:pt x="4648" y="9033"/>
                  </a:lnTo>
                  <a:lnTo>
                    <a:pt x="2187" y="5695"/>
                  </a:lnTo>
                  <a:lnTo>
                    <a:pt x="6015" y="3731"/>
                  </a:lnTo>
                  <a:lnTo>
                    <a:pt x="6562" y="17476"/>
                  </a:lnTo>
                  <a:lnTo>
                    <a:pt x="3828" y="20029"/>
                  </a:lnTo>
                  <a:lnTo>
                    <a:pt x="8749" y="19636"/>
                  </a:lnTo>
                  <a:lnTo>
                    <a:pt x="10253" y="9990"/>
                  </a:lnTo>
                  <a:lnTo>
                    <a:pt x="11757" y="20422"/>
                  </a:lnTo>
                  <a:lnTo>
                    <a:pt x="17499" y="21600"/>
                  </a:lnTo>
                  <a:lnTo>
                    <a:pt x="14218" y="18655"/>
                  </a:lnTo>
                  <a:lnTo>
                    <a:pt x="15448" y="7879"/>
                  </a:lnTo>
                  <a:lnTo>
                    <a:pt x="16405" y="2602"/>
                  </a:lnTo>
                  <a:lnTo>
                    <a:pt x="18046" y="5891"/>
                  </a:lnTo>
                  <a:lnTo>
                    <a:pt x="16405" y="7855"/>
                  </a:lnTo>
                  <a:lnTo>
                    <a:pt x="17499" y="9425"/>
                  </a:lnTo>
                  <a:lnTo>
                    <a:pt x="21600" y="6873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930" name="Кружок"/>
            <p:cNvSpPr/>
            <p:nvPr/>
          </p:nvSpPr>
          <p:spPr>
            <a:xfrm flipH="1">
              <a:off x="69325" y="0"/>
              <a:ext cx="141559" cy="145664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</p:grpSp>
      <p:grpSp>
        <p:nvGrpSpPr>
          <p:cNvPr id="934" name="Группа"/>
          <p:cNvGrpSpPr/>
          <p:nvPr/>
        </p:nvGrpSpPr>
        <p:grpSpPr>
          <a:xfrm>
            <a:off x="6372224" y="1736724"/>
            <a:ext cx="342902" cy="665164"/>
            <a:chOff x="0" y="0"/>
            <a:chExt cx="342900" cy="665162"/>
          </a:xfrm>
        </p:grpSpPr>
        <p:sp>
          <p:nvSpPr>
            <p:cNvPr id="932" name="Фигура"/>
            <p:cNvSpPr/>
            <p:nvPr/>
          </p:nvSpPr>
          <p:spPr>
            <a:xfrm>
              <a:off x="-1" y="174862"/>
              <a:ext cx="342902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2" y="0"/>
                  </a:moveTo>
                  <a:lnTo>
                    <a:pt x="0" y="10783"/>
                  </a:lnTo>
                  <a:lnTo>
                    <a:pt x="4818" y="4626"/>
                  </a:lnTo>
                  <a:lnTo>
                    <a:pt x="2382" y="20035"/>
                  </a:lnTo>
                  <a:lnTo>
                    <a:pt x="9582" y="10783"/>
                  </a:lnTo>
                  <a:lnTo>
                    <a:pt x="14400" y="21600"/>
                  </a:lnTo>
                  <a:lnTo>
                    <a:pt x="14400" y="4626"/>
                  </a:lnTo>
                  <a:lnTo>
                    <a:pt x="21600" y="9252"/>
                  </a:lnTo>
                  <a:lnTo>
                    <a:pt x="14400" y="0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933" name="Овал"/>
            <p:cNvSpPr/>
            <p:nvPr/>
          </p:nvSpPr>
          <p:spPr>
            <a:xfrm>
              <a:off x="75833" y="-1"/>
              <a:ext cx="153317" cy="138863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</p:grpSp>
      <p:sp>
        <p:nvSpPr>
          <p:cNvPr id="935" name="Линия"/>
          <p:cNvSpPr/>
          <p:nvPr/>
        </p:nvSpPr>
        <p:spPr>
          <a:xfrm flipH="1">
            <a:off x="2087562" y="2673350"/>
            <a:ext cx="649289" cy="323850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6" name="Линия"/>
          <p:cNvSpPr/>
          <p:nvPr/>
        </p:nvSpPr>
        <p:spPr>
          <a:xfrm flipH="1">
            <a:off x="2052637" y="3357562"/>
            <a:ext cx="539751" cy="34926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7" name="Линия"/>
          <p:cNvSpPr/>
          <p:nvPr/>
        </p:nvSpPr>
        <p:spPr>
          <a:xfrm flipV="1">
            <a:off x="3348037" y="1989137"/>
            <a:ext cx="865188" cy="1079501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8" name="Линия"/>
          <p:cNvSpPr/>
          <p:nvPr/>
        </p:nvSpPr>
        <p:spPr>
          <a:xfrm flipH="1">
            <a:off x="2555874" y="1809749"/>
            <a:ext cx="468314" cy="34927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9" name="Средняя выручка на одного пользователя (ARPU) у мобильных операторов остается без изменений или даже снижается."/>
          <p:cNvSpPr txBox="1"/>
          <p:nvPr/>
        </p:nvSpPr>
        <p:spPr>
          <a:xfrm>
            <a:off x="647700" y="5189537"/>
            <a:ext cx="770572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2200"/>
            </a:lvl1pPr>
          </a:lstStyle>
          <a:p>
            <a:r>
              <a:t>Средняя выручка на одного пользователя (ARPU) у мобильных операторов остается без изменений или даже снижается.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dissolve/>
      </p:transition>
    </mc:Choice>
    <mc:Fallback xmlns=""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Операторские услуги"/>
          <p:cNvSpPr txBox="1">
            <a:spLocks noGrp="1"/>
          </p:cNvSpPr>
          <p:nvPr>
            <p:ph type="title"/>
          </p:nvPr>
        </p:nvSpPr>
        <p:spPr>
          <a:xfrm>
            <a:off x="255587" y="225425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Операторские услуги</a:t>
            </a:r>
          </a:p>
        </p:txBody>
      </p:sp>
      <p:grpSp>
        <p:nvGrpSpPr>
          <p:cNvPr id="944" name="Группа"/>
          <p:cNvGrpSpPr/>
          <p:nvPr/>
        </p:nvGrpSpPr>
        <p:grpSpPr>
          <a:xfrm>
            <a:off x="4032249" y="2708275"/>
            <a:ext cx="747714" cy="1012825"/>
            <a:chOff x="0" y="0"/>
            <a:chExt cx="747712" cy="1012824"/>
          </a:xfrm>
        </p:grpSpPr>
        <p:sp>
          <p:nvSpPr>
            <p:cNvPr id="942" name="Овал"/>
            <p:cNvSpPr/>
            <p:nvPr/>
          </p:nvSpPr>
          <p:spPr>
            <a:xfrm>
              <a:off x="234847" y="0"/>
              <a:ext cx="155415" cy="234589"/>
            </a:xfrm>
            <a:prstGeom prst="ellipse">
              <a:avLst/>
            </a:prstGeom>
            <a:solidFill>
              <a:srgbClr val="16C834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  <p:sp>
          <p:nvSpPr>
            <p:cNvPr id="943" name="Фигура"/>
            <p:cNvSpPr/>
            <p:nvPr/>
          </p:nvSpPr>
          <p:spPr>
            <a:xfrm>
              <a:off x="-1" y="255068"/>
              <a:ext cx="747714" cy="757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54" y="236"/>
                  </a:moveTo>
                  <a:lnTo>
                    <a:pt x="12803" y="0"/>
                  </a:lnTo>
                  <a:lnTo>
                    <a:pt x="16837" y="4599"/>
                  </a:lnTo>
                  <a:lnTo>
                    <a:pt x="19412" y="6125"/>
                  </a:lnTo>
                  <a:lnTo>
                    <a:pt x="19781" y="5104"/>
                  </a:lnTo>
                  <a:lnTo>
                    <a:pt x="20204" y="5781"/>
                  </a:lnTo>
                  <a:lnTo>
                    <a:pt x="20637" y="6394"/>
                  </a:lnTo>
                  <a:lnTo>
                    <a:pt x="21600" y="7211"/>
                  </a:lnTo>
                  <a:lnTo>
                    <a:pt x="20880" y="8672"/>
                  </a:lnTo>
                  <a:lnTo>
                    <a:pt x="19682" y="8973"/>
                  </a:lnTo>
                  <a:lnTo>
                    <a:pt x="18494" y="8146"/>
                  </a:lnTo>
                  <a:lnTo>
                    <a:pt x="16135" y="7651"/>
                  </a:lnTo>
                  <a:lnTo>
                    <a:pt x="15243" y="6910"/>
                  </a:lnTo>
                  <a:lnTo>
                    <a:pt x="13172" y="5104"/>
                  </a:lnTo>
                  <a:lnTo>
                    <a:pt x="12443" y="10714"/>
                  </a:lnTo>
                  <a:lnTo>
                    <a:pt x="12443" y="18870"/>
                  </a:lnTo>
                  <a:lnTo>
                    <a:pt x="13542" y="19881"/>
                  </a:lnTo>
                  <a:lnTo>
                    <a:pt x="9499" y="20396"/>
                  </a:lnTo>
                  <a:lnTo>
                    <a:pt x="9499" y="12240"/>
                  </a:lnTo>
                  <a:lnTo>
                    <a:pt x="8040" y="21417"/>
                  </a:lnTo>
                  <a:lnTo>
                    <a:pt x="2440" y="21600"/>
                  </a:lnTo>
                  <a:lnTo>
                    <a:pt x="2809" y="20375"/>
                  </a:lnTo>
                  <a:lnTo>
                    <a:pt x="5096" y="19881"/>
                  </a:lnTo>
                  <a:lnTo>
                    <a:pt x="6933" y="9682"/>
                  </a:lnTo>
                  <a:lnTo>
                    <a:pt x="5825" y="5610"/>
                  </a:lnTo>
                  <a:lnTo>
                    <a:pt x="3547" y="8253"/>
                  </a:lnTo>
                  <a:lnTo>
                    <a:pt x="2593" y="8973"/>
                  </a:lnTo>
                  <a:lnTo>
                    <a:pt x="1396" y="9887"/>
                  </a:lnTo>
                  <a:lnTo>
                    <a:pt x="324" y="9682"/>
                  </a:lnTo>
                  <a:lnTo>
                    <a:pt x="0" y="8651"/>
                  </a:lnTo>
                  <a:lnTo>
                    <a:pt x="594" y="7931"/>
                  </a:lnTo>
                  <a:lnTo>
                    <a:pt x="1324" y="7211"/>
                  </a:lnTo>
                  <a:lnTo>
                    <a:pt x="1324" y="6598"/>
                  </a:lnTo>
                  <a:lnTo>
                    <a:pt x="1990" y="6813"/>
                  </a:lnTo>
                  <a:lnTo>
                    <a:pt x="2521" y="6125"/>
                  </a:lnTo>
                  <a:lnTo>
                    <a:pt x="6654" y="236"/>
                  </a:lnTo>
                  <a:close/>
                </a:path>
              </a:pathLst>
            </a:custGeom>
            <a:solidFill>
              <a:srgbClr val="16C834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49" name="Группа"/>
          <p:cNvGrpSpPr/>
          <p:nvPr/>
        </p:nvGrpSpPr>
        <p:grpSpPr>
          <a:xfrm>
            <a:off x="5435600" y="1808162"/>
            <a:ext cx="474663" cy="690563"/>
            <a:chOff x="0" y="0"/>
            <a:chExt cx="474662" cy="690562"/>
          </a:xfrm>
        </p:grpSpPr>
        <p:sp>
          <p:nvSpPr>
            <p:cNvPr id="945" name="Фигура"/>
            <p:cNvSpPr/>
            <p:nvPr/>
          </p:nvSpPr>
          <p:spPr>
            <a:xfrm>
              <a:off x="0" y="229220"/>
              <a:ext cx="268892" cy="461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2" y="0"/>
                  </a:moveTo>
                  <a:lnTo>
                    <a:pt x="0" y="10783"/>
                  </a:lnTo>
                  <a:lnTo>
                    <a:pt x="4818" y="4626"/>
                  </a:lnTo>
                  <a:lnTo>
                    <a:pt x="2382" y="20035"/>
                  </a:lnTo>
                  <a:lnTo>
                    <a:pt x="9582" y="10783"/>
                  </a:lnTo>
                  <a:lnTo>
                    <a:pt x="14400" y="21600"/>
                  </a:lnTo>
                  <a:lnTo>
                    <a:pt x="14400" y="4626"/>
                  </a:lnTo>
                  <a:lnTo>
                    <a:pt x="21600" y="9252"/>
                  </a:lnTo>
                  <a:lnTo>
                    <a:pt x="14400" y="0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946" name="Линия"/>
            <p:cNvSpPr/>
            <p:nvPr/>
          </p:nvSpPr>
          <p:spPr>
            <a:xfrm>
              <a:off x="209558" y="65284"/>
              <a:ext cx="265105" cy="526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8846" y="3213"/>
                  </a:lnTo>
                  <a:lnTo>
                    <a:pt x="17589" y="3570"/>
                  </a:lnTo>
                  <a:lnTo>
                    <a:pt x="20366" y="4820"/>
                  </a:lnTo>
                  <a:lnTo>
                    <a:pt x="21600" y="11782"/>
                  </a:lnTo>
                  <a:lnTo>
                    <a:pt x="19749" y="12139"/>
                  </a:lnTo>
                  <a:lnTo>
                    <a:pt x="17280" y="7974"/>
                  </a:lnTo>
                  <a:lnTo>
                    <a:pt x="17074" y="20469"/>
                  </a:lnTo>
                  <a:lnTo>
                    <a:pt x="12857" y="11782"/>
                  </a:lnTo>
                  <a:lnTo>
                    <a:pt x="8949" y="21600"/>
                  </a:lnTo>
                  <a:lnTo>
                    <a:pt x="7817" y="10056"/>
                  </a:lnTo>
                  <a:lnTo>
                    <a:pt x="6891" y="5712"/>
                  </a:lnTo>
                  <a:lnTo>
                    <a:pt x="309" y="1785"/>
                  </a:lnTo>
                  <a:lnTo>
                    <a:pt x="0" y="179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947" name="Овал"/>
            <p:cNvSpPr/>
            <p:nvPr/>
          </p:nvSpPr>
          <p:spPr>
            <a:xfrm>
              <a:off x="311812" y="-1"/>
              <a:ext cx="118667" cy="130570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  <p:sp>
          <p:nvSpPr>
            <p:cNvPr id="948" name="Овал"/>
            <p:cNvSpPr/>
            <p:nvPr/>
          </p:nvSpPr>
          <p:spPr>
            <a:xfrm>
              <a:off x="59332" y="65284"/>
              <a:ext cx="119929" cy="130569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</p:grpSp>
      <p:grpSp>
        <p:nvGrpSpPr>
          <p:cNvPr id="952" name="Группа"/>
          <p:cNvGrpSpPr/>
          <p:nvPr/>
        </p:nvGrpSpPr>
        <p:grpSpPr>
          <a:xfrm>
            <a:off x="2266949" y="3824287"/>
            <a:ext cx="342902" cy="665164"/>
            <a:chOff x="0" y="0"/>
            <a:chExt cx="342900" cy="665162"/>
          </a:xfrm>
        </p:grpSpPr>
        <p:sp>
          <p:nvSpPr>
            <p:cNvPr id="950" name="Фигура"/>
            <p:cNvSpPr/>
            <p:nvPr/>
          </p:nvSpPr>
          <p:spPr>
            <a:xfrm>
              <a:off x="-1" y="174862"/>
              <a:ext cx="342902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2" y="0"/>
                  </a:moveTo>
                  <a:lnTo>
                    <a:pt x="0" y="10783"/>
                  </a:lnTo>
                  <a:lnTo>
                    <a:pt x="4818" y="4626"/>
                  </a:lnTo>
                  <a:lnTo>
                    <a:pt x="2382" y="20035"/>
                  </a:lnTo>
                  <a:lnTo>
                    <a:pt x="9582" y="10783"/>
                  </a:lnTo>
                  <a:lnTo>
                    <a:pt x="14400" y="21600"/>
                  </a:lnTo>
                  <a:lnTo>
                    <a:pt x="14400" y="4626"/>
                  </a:lnTo>
                  <a:lnTo>
                    <a:pt x="21600" y="9252"/>
                  </a:lnTo>
                  <a:lnTo>
                    <a:pt x="14400" y="0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951" name="Овал"/>
            <p:cNvSpPr/>
            <p:nvPr/>
          </p:nvSpPr>
          <p:spPr>
            <a:xfrm>
              <a:off x="75833" y="-1"/>
              <a:ext cx="153317" cy="138863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</p:grpSp>
      <p:grpSp>
        <p:nvGrpSpPr>
          <p:cNvPr id="960" name="Группа"/>
          <p:cNvGrpSpPr/>
          <p:nvPr/>
        </p:nvGrpSpPr>
        <p:grpSpPr>
          <a:xfrm>
            <a:off x="6875462" y="2781300"/>
            <a:ext cx="484188" cy="557213"/>
            <a:chOff x="0" y="0"/>
            <a:chExt cx="484187" cy="557212"/>
          </a:xfrm>
        </p:grpSpPr>
        <p:sp>
          <p:nvSpPr>
            <p:cNvPr id="953" name="Линия"/>
            <p:cNvSpPr/>
            <p:nvPr/>
          </p:nvSpPr>
          <p:spPr>
            <a:xfrm>
              <a:off x="43145" y="18369"/>
              <a:ext cx="419470" cy="55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49" y="21441"/>
                  </a:moveTo>
                  <a:lnTo>
                    <a:pt x="0" y="7147"/>
                  </a:lnTo>
                  <a:lnTo>
                    <a:pt x="7573" y="14453"/>
                  </a:lnTo>
                  <a:lnTo>
                    <a:pt x="12336" y="13024"/>
                  </a:lnTo>
                  <a:lnTo>
                    <a:pt x="21600" y="0"/>
                  </a:lnTo>
                  <a:lnTo>
                    <a:pt x="17290" y="21600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954" name="Овал"/>
            <p:cNvSpPr/>
            <p:nvPr/>
          </p:nvSpPr>
          <p:spPr>
            <a:xfrm>
              <a:off x="189360" y="0"/>
              <a:ext cx="105468" cy="108177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  <p:sp>
          <p:nvSpPr>
            <p:cNvPr id="955" name="Линия"/>
            <p:cNvSpPr/>
            <p:nvPr/>
          </p:nvSpPr>
          <p:spPr>
            <a:xfrm>
              <a:off x="-1" y="36739"/>
              <a:ext cx="381119" cy="52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9" y="0"/>
                  </a:moveTo>
                  <a:lnTo>
                    <a:pt x="4494" y="3854"/>
                  </a:lnTo>
                  <a:lnTo>
                    <a:pt x="10813" y="6724"/>
                  </a:lnTo>
                  <a:lnTo>
                    <a:pt x="21600" y="3739"/>
                  </a:lnTo>
                  <a:lnTo>
                    <a:pt x="10813" y="9693"/>
                  </a:lnTo>
                  <a:lnTo>
                    <a:pt x="7191" y="13416"/>
                  </a:lnTo>
                  <a:lnTo>
                    <a:pt x="6001" y="21600"/>
                  </a:lnTo>
                  <a:lnTo>
                    <a:pt x="3278" y="13810"/>
                  </a:lnTo>
                  <a:lnTo>
                    <a:pt x="0" y="18615"/>
                  </a:lnTo>
                  <a:lnTo>
                    <a:pt x="79" y="11694"/>
                  </a:lnTo>
                  <a:lnTo>
                    <a:pt x="3675" y="6724"/>
                  </a:lnTo>
                  <a:lnTo>
                    <a:pt x="2274" y="131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956" name="Овал"/>
            <p:cNvSpPr/>
            <p:nvPr/>
          </p:nvSpPr>
          <p:spPr>
            <a:xfrm>
              <a:off x="124642" y="55108"/>
              <a:ext cx="107864" cy="108178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  <p:sp>
          <p:nvSpPr>
            <p:cNvPr id="957" name="Линия"/>
            <p:cNvSpPr/>
            <p:nvPr/>
          </p:nvSpPr>
          <p:spPr>
            <a:xfrm>
              <a:off x="232505" y="36739"/>
              <a:ext cx="251683" cy="502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" y="5409"/>
                  </a:moveTo>
                  <a:lnTo>
                    <a:pt x="8997" y="10035"/>
                  </a:lnTo>
                  <a:lnTo>
                    <a:pt x="10780" y="15443"/>
                  </a:lnTo>
                  <a:lnTo>
                    <a:pt x="10780" y="21600"/>
                  </a:lnTo>
                  <a:lnTo>
                    <a:pt x="16170" y="14661"/>
                  </a:lnTo>
                  <a:lnTo>
                    <a:pt x="19777" y="20835"/>
                  </a:lnTo>
                  <a:lnTo>
                    <a:pt x="21600" y="10035"/>
                  </a:lnTo>
                  <a:lnTo>
                    <a:pt x="19777" y="7722"/>
                  </a:lnTo>
                  <a:lnTo>
                    <a:pt x="19777" y="0"/>
                  </a:lnTo>
                  <a:lnTo>
                    <a:pt x="16170" y="4643"/>
                  </a:lnTo>
                  <a:lnTo>
                    <a:pt x="10780" y="6956"/>
                  </a:lnTo>
                  <a:lnTo>
                    <a:pt x="0" y="4643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958" name="Овал"/>
            <p:cNvSpPr/>
            <p:nvPr/>
          </p:nvSpPr>
          <p:spPr>
            <a:xfrm rot="20144046">
              <a:off x="273254" y="55108"/>
              <a:ext cx="107864" cy="108178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  <p:sp>
          <p:nvSpPr>
            <p:cNvPr id="959" name="Линия"/>
            <p:cNvSpPr/>
            <p:nvPr/>
          </p:nvSpPr>
          <p:spPr>
            <a:xfrm>
              <a:off x="167787" y="269421"/>
              <a:ext cx="127041" cy="216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26"/>
                  </a:moveTo>
                  <a:lnTo>
                    <a:pt x="0" y="21600"/>
                  </a:lnTo>
                  <a:lnTo>
                    <a:pt x="10800" y="7226"/>
                  </a:lnTo>
                  <a:lnTo>
                    <a:pt x="21600" y="16200"/>
                  </a:lnTo>
                  <a:lnTo>
                    <a:pt x="21600" y="0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61" name="Линия"/>
          <p:cNvSpPr/>
          <p:nvPr/>
        </p:nvSpPr>
        <p:spPr>
          <a:xfrm flipH="1">
            <a:off x="3268662" y="3287712"/>
            <a:ext cx="503238" cy="1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62" name="Линия"/>
          <p:cNvSpPr/>
          <p:nvPr/>
        </p:nvSpPr>
        <p:spPr>
          <a:xfrm flipH="1" flipV="1">
            <a:off x="2160587" y="2455862"/>
            <a:ext cx="468313" cy="468314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63" name="Линия"/>
          <p:cNvSpPr/>
          <p:nvPr/>
        </p:nvSpPr>
        <p:spPr>
          <a:xfrm flipH="1" flipV="1">
            <a:off x="2481262" y="2155824"/>
            <a:ext cx="425451" cy="182564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64" name="Линия"/>
          <p:cNvSpPr/>
          <p:nvPr/>
        </p:nvSpPr>
        <p:spPr>
          <a:xfrm flipH="1" flipV="1">
            <a:off x="4603749" y="3789362"/>
            <a:ext cx="255589" cy="250826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65" name="Линия"/>
          <p:cNvSpPr/>
          <p:nvPr/>
        </p:nvSpPr>
        <p:spPr>
          <a:xfrm flipV="1">
            <a:off x="4967287" y="2492375"/>
            <a:ext cx="360364" cy="288925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66" name="Линия"/>
          <p:cNvSpPr/>
          <p:nvPr/>
        </p:nvSpPr>
        <p:spPr>
          <a:xfrm flipV="1">
            <a:off x="4932362" y="2816225"/>
            <a:ext cx="827089" cy="180975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67" name="Линия"/>
          <p:cNvSpPr/>
          <p:nvPr/>
        </p:nvSpPr>
        <p:spPr>
          <a:xfrm>
            <a:off x="5003799" y="3140075"/>
            <a:ext cx="1152527" cy="323850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985" name="Группа"/>
          <p:cNvGrpSpPr/>
          <p:nvPr/>
        </p:nvGrpSpPr>
        <p:grpSpPr>
          <a:xfrm>
            <a:off x="1292225" y="2947563"/>
            <a:ext cx="658813" cy="614788"/>
            <a:chOff x="0" y="0"/>
            <a:chExt cx="658812" cy="614786"/>
          </a:xfrm>
        </p:grpSpPr>
        <p:sp>
          <p:nvSpPr>
            <p:cNvPr id="968" name="Линия"/>
            <p:cNvSpPr/>
            <p:nvPr/>
          </p:nvSpPr>
          <p:spPr>
            <a:xfrm>
              <a:off x="0" y="208078"/>
              <a:ext cx="658813" cy="31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09" y="20231"/>
                  </a:moveTo>
                  <a:lnTo>
                    <a:pt x="5037" y="21600"/>
                  </a:lnTo>
                  <a:lnTo>
                    <a:pt x="0" y="15657"/>
                  </a:lnTo>
                  <a:lnTo>
                    <a:pt x="15843" y="0"/>
                  </a:lnTo>
                  <a:lnTo>
                    <a:pt x="21600" y="4134"/>
                  </a:lnTo>
                  <a:lnTo>
                    <a:pt x="20640" y="5374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969" name="Линия"/>
            <p:cNvSpPr/>
            <p:nvPr/>
          </p:nvSpPr>
          <p:spPr>
            <a:xfrm>
              <a:off x="126232" y="199477"/>
              <a:ext cx="153884" cy="160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1" y="21600"/>
                  </a:moveTo>
                  <a:lnTo>
                    <a:pt x="0" y="12870"/>
                  </a:lnTo>
                  <a:lnTo>
                    <a:pt x="2202" y="9450"/>
                  </a:lnTo>
                  <a:lnTo>
                    <a:pt x="10951" y="8310"/>
                  </a:lnTo>
                  <a:lnTo>
                    <a:pt x="20152" y="0"/>
                  </a:lnTo>
                  <a:lnTo>
                    <a:pt x="21600" y="3420"/>
                  </a:lnTo>
                  <a:lnTo>
                    <a:pt x="13636" y="11160"/>
                  </a:lnTo>
                  <a:lnTo>
                    <a:pt x="13636" y="15840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970" name="Овал"/>
            <p:cNvSpPr/>
            <p:nvPr/>
          </p:nvSpPr>
          <p:spPr>
            <a:xfrm>
              <a:off x="145467" y="183504"/>
              <a:ext cx="58910" cy="70038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971" name="Линия"/>
            <p:cNvSpPr/>
            <p:nvPr/>
          </p:nvSpPr>
          <p:spPr>
            <a:xfrm>
              <a:off x="155085" y="305147"/>
              <a:ext cx="1" cy="4054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2" name="Фигура"/>
            <p:cNvSpPr/>
            <p:nvPr/>
          </p:nvSpPr>
          <p:spPr>
            <a:xfrm rot="16179844" flipH="1">
              <a:off x="226666" y="64693"/>
              <a:ext cx="274007" cy="145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grpSp>
          <p:nvGrpSpPr>
            <p:cNvPr id="976" name="Группа"/>
            <p:cNvGrpSpPr/>
            <p:nvPr/>
          </p:nvGrpSpPr>
          <p:grpSpPr>
            <a:xfrm>
              <a:off x="333012" y="323578"/>
              <a:ext cx="116616" cy="218714"/>
              <a:chOff x="0" y="0"/>
              <a:chExt cx="116614" cy="218713"/>
            </a:xfrm>
          </p:grpSpPr>
          <p:sp>
            <p:nvSpPr>
              <p:cNvPr id="973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974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75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980" name="Группа"/>
            <p:cNvGrpSpPr/>
            <p:nvPr/>
          </p:nvGrpSpPr>
          <p:grpSpPr>
            <a:xfrm>
              <a:off x="484491" y="254770"/>
              <a:ext cx="116616" cy="218714"/>
              <a:chOff x="0" y="0"/>
              <a:chExt cx="116614" cy="218713"/>
            </a:xfrm>
          </p:grpSpPr>
          <p:sp>
            <p:nvSpPr>
              <p:cNvPr id="977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978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79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984" name="Группа"/>
            <p:cNvGrpSpPr/>
            <p:nvPr/>
          </p:nvGrpSpPr>
          <p:grpSpPr>
            <a:xfrm>
              <a:off x="174320" y="396073"/>
              <a:ext cx="116616" cy="218714"/>
              <a:chOff x="0" y="0"/>
              <a:chExt cx="116614" cy="218713"/>
            </a:xfrm>
          </p:grpSpPr>
          <p:sp>
            <p:nvSpPr>
              <p:cNvPr id="981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982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83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003" name="Группа"/>
          <p:cNvGrpSpPr/>
          <p:nvPr/>
        </p:nvGrpSpPr>
        <p:grpSpPr>
          <a:xfrm>
            <a:off x="1797050" y="1687088"/>
            <a:ext cx="658813" cy="614788"/>
            <a:chOff x="0" y="0"/>
            <a:chExt cx="658812" cy="614786"/>
          </a:xfrm>
        </p:grpSpPr>
        <p:sp>
          <p:nvSpPr>
            <p:cNvPr id="986" name="Линия"/>
            <p:cNvSpPr/>
            <p:nvPr/>
          </p:nvSpPr>
          <p:spPr>
            <a:xfrm>
              <a:off x="0" y="208078"/>
              <a:ext cx="658813" cy="31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09" y="20231"/>
                  </a:moveTo>
                  <a:lnTo>
                    <a:pt x="5037" y="21600"/>
                  </a:lnTo>
                  <a:lnTo>
                    <a:pt x="0" y="15657"/>
                  </a:lnTo>
                  <a:lnTo>
                    <a:pt x="15843" y="0"/>
                  </a:lnTo>
                  <a:lnTo>
                    <a:pt x="21600" y="4134"/>
                  </a:lnTo>
                  <a:lnTo>
                    <a:pt x="20640" y="5374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987" name="Линия"/>
            <p:cNvSpPr/>
            <p:nvPr/>
          </p:nvSpPr>
          <p:spPr>
            <a:xfrm>
              <a:off x="126232" y="199477"/>
              <a:ext cx="153884" cy="160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1" y="21600"/>
                  </a:moveTo>
                  <a:lnTo>
                    <a:pt x="0" y="12870"/>
                  </a:lnTo>
                  <a:lnTo>
                    <a:pt x="2202" y="9450"/>
                  </a:lnTo>
                  <a:lnTo>
                    <a:pt x="10951" y="8310"/>
                  </a:lnTo>
                  <a:lnTo>
                    <a:pt x="20152" y="0"/>
                  </a:lnTo>
                  <a:lnTo>
                    <a:pt x="21600" y="3420"/>
                  </a:lnTo>
                  <a:lnTo>
                    <a:pt x="13636" y="11160"/>
                  </a:lnTo>
                  <a:lnTo>
                    <a:pt x="13636" y="15840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988" name="Овал"/>
            <p:cNvSpPr/>
            <p:nvPr/>
          </p:nvSpPr>
          <p:spPr>
            <a:xfrm>
              <a:off x="145467" y="183504"/>
              <a:ext cx="58910" cy="70038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989" name="Линия"/>
            <p:cNvSpPr/>
            <p:nvPr/>
          </p:nvSpPr>
          <p:spPr>
            <a:xfrm>
              <a:off x="155085" y="305147"/>
              <a:ext cx="1" cy="4054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0" name="Фигура"/>
            <p:cNvSpPr/>
            <p:nvPr/>
          </p:nvSpPr>
          <p:spPr>
            <a:xfrm rot="16179844" flipH="1">
              <a:off x="226666" y="64693"/>
              <a:ext cx="274007" cy="145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grpSp>
          <p:nvGrpSpPr>
            <p:cNvPr id="994" name="Группа"/>
            <p:cNvGrpSpPr/>
            <p:nvPr/>
          </p:nvGrpSpPr>
          <p:grpSpPr>
            <a:xfrm>
              <a:off x="333012" y="323578"/>
              <a:ext cx="116616" cy="218714"/>
              <a:chOff x="0" y="0"/>
              <a:chExt cx="116614" cy="218713"/>
            </a:xfrm>
          </p:grpSpPr>
          <p:sp>
            <p:nvSpPr>
              <p:cNvPr id="991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992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93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998" name="Группа"/>
            <p:cNvGrpSpPr/>
            <p:nvPr/>
          </p:nvGrpSpPr>
          <p:grpSpPr>
            <a:xfrm>
              <a:off x="484491" y="254770"/>
              <a:ext cx="116616" cy="218714"/>
              <a:chOff x="0" y="0"/>
              <a:chExt cx="116614" cy="218713"/>
            </a:xfrm>
          </p:grpSpPr>
          <p:sp>
            <p:nvSpPr>
              <p:cNvPr id="995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996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97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002" name="Группа"/>
            <p:cNvGrpSpPr/>
            <p:nvPr/>
          </p:nvGrpSpPr>
          <p:grpSpPr>
            <a:xfrm>
              <a:off x="174320" y="396073"/>
              <a:ext cx="116616" cy="218714"/>
              <a:chOff x="0" y="0"/>
              <a:chExt cx="116614" cy="218713"/>
            </a:xfrm>
          </p:grpSpPr>
          <p:sp>
            <p:nvSpPr>
              <p:cNvPr id="999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000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01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021" name="Группа"/>
          <p:cNvGrpSpPr/>
          <p:nvPr/>
        </p:nvGrpSpPr>
        <p:grpSpPr>
          <a:xfrm>
            <a:off x="2876550" y="2155400"/>
            <a:ext cx="658813" cy="614788"/>
            <a:chOff x="0" y="0"/>
            <a:chExt cx="658812" cy="614786"/>
          </a:xfrm>
        </p:grpSpPr>
        <p:sp>
          <p:nvSpPr>
            <p:cNvPr id="1004" name="Линия"/>
            <p:cNvSpPr/>
            <p:nvPr/>
          </p:nvSpPr>
          <p:spPr>
            <a:xfrm>
              <a:off x="0" y="208078"/>
              <a:ext cx="658813" cy="31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09" y="20231"/>
                  </a:moveTo>
                  <a:lnTo>
                    <a:pt x="5037" y="21600"/>
                  </a:lnTo>
                  <a:lnTo>
                    <a:pt x="0" y="15657"/>
                  </a:lnTo>
                  <a:lnTo>
                    <a:pt x="15843" y="0"/>
                  </a:lnTo>
                  <a:lnTo>
                    <a:pt x="21600" y="4134"/>
                  </a:lnTo>
                  <a:lnTo>
                    <a:pt x="20640" y="5374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005" name="Линия"/>
            <p:cNvSpPr/>
            <p:nvPr/>
          </p:nvSpPr>
          <p:spPr>
            <a:xfrm>
              <a:off x="126232" y="199477"/>
              <a:ext cx="153884" cy="160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1" y="21600"/>
                  </a:moveTo>
                  <a:lnTo>
                    <a:pt x="0" y="12870"/>
                  </a:lnTo>
                  <a:lnTo>
                    <a:pt x="2202" y="9450"/>
                  </a:lnTo>
                  <a:lnTo>
                    <a:pt x="10951" y="8310"/>
                  </a:lnTo>
                  <a:lnTo>
                    <a:pt x="20152" y="0"/>
                  </a:lnTo>
                  <a:lnTo>
                    <a:pt x="21600" y="3420"/>
                  </a:lnTo>
                  <a:lnTo>
                    <a:pt x="13636" y="11160"/>
                  </a:lnTo>
                  <a:lnTo>
                    <a:pt x="13636" y="15840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006" name="Овал"/>
            <p:cNvSpPr/>
            <p:nvPr/>
          </p:nvSpPr>
          <p:spPr>
            <a:xfrm>
              <a:off x="145467" y="183504"/>
              <a:ext cx="58910" cy="70038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007" name="Линия"/>
            <p:cNvSpPr/>
            <p:nvPr/>
          </p:nvSpPr>
          <p:spPr>
            <a:xfrm>
              <a:off x="155085" y="305147"/>
              <a:ext cx="1" cy="4054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8" name="Фигура"/>
            <p:cNvSpPr/>
            <p:nvPr/>
          </p:nvSpPr>
          <p:spPr>
            <a:xfrm rot="16179844" flipH="1">
              <a:off x="226666" y="64693"/>
              <a:ext cx="274007" cy="145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grpSp>
          <p:nvGrpSpPr>
            <p:cNvPr id="1012" name="Группа"/>
            <p:cNvGrpSpPr/>
            <p:nvPr/>
          </p:nvGrpSpPr>
          <p:grpSpPr>
            <a:xfrm>
              <a:off x="333012" y="323578"/>
              <a:ext cx="116616" cy="218714"/>
              <a:chOff x="0" y="0"/>
              <a:chExt cx="116614" cy="218713"/>
            </a:xfrm>
          </p:grpSpPr>
          <p:sp>
            <p:nvSpPr>
              <p:cNvPr id="1009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010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11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016" name="Группа"/>
            <p:cNvGrpSpPr/>
            <p:nvPr/>
          </p:nvGrpSpPr>
          <p:grpSpPr>
            <a:xfrm>
              <a:off x="484491" y="254770"/>
              <a:ext cx="116616" cy="218714"/>
              <a:chOff x="0" y="0"/>
              <a:chExt cx="116614" cy="218713"/>
            </a:xfrm>
          </p:grpSpPr>
          <p:sp>
            <p:nvSpPr>
              <p:cNvPr id="1013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014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15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020" name="Группа"/>
            <p:cNvGrpSpPr/>
            <p:nvPr/>
          </p:nvGrpSpPr>
          <p:grpSpPr>
            <a:xfrm>
              <a:off x="174320" y="396073"/>
              <a:ext cx="116616" cy="218714"/>
              <a:chOff x="0" y="0"/>
              <a:chExt cx="116614" cy="218713"/>
            </a:xfrm>
          </p:grpSpPr>
          <p:sp>
            <p:nvSpPr>
              <p:cNvPr id="1017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018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19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034" name="Группа"/>
          <p:cNvGrpSpPr/>
          <p:nvPr/>
        </p:nvGrpSpPr>
        <p:grpSpPr>
          <a:xfrm>
            <a:off x="5291137" y="3430291"/>
            <a:ext cx="412751" cy="468610"/>
            <a:chOff x="0" y="0"/>
            <a:chExt cx="412750" cy="468609"/>
          </a:xfrm>
        </p:grpSpPr>
        <p:grpSp>
          <p:nvGrpSpPr>
            <p:cNvPr id="1025" name="Группа"/>
            <p:cNvGrpSpPr/>
            <p:nvPr/>
          </p:nvGrpSpPr>
          <p:grpSpPr>
            <a:xfrm>
              <a:off x="0" y="255604"/>
              <a:ext cx="412750" cy="213006"/>
              <a:chOff x="0" y="0"/>
              <a:chExt cx="412750" cy="213004"/>
            </a:xfrm>
          </p:grpSpPr>
          <p:sp>
            <p:nvSpPr>
              <p:cNvPr id="1022" name="Фигура"/>
              <p:cNvSpPr/>
              <p:nvPr/>
            </p:nvSpPr>
            <p:spPr>
              <a:xfrm>
                <a:off x="0" y="0"/>
                <a:ext cx="412750" cy="2130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1917"/>
                      <a:pt x="0" y="4281"/>
                    </a:cubicBezTo>
                    <a:lnTo>
                      <a:pt x="0" y="17320"/>
                    </a:lnTo>
                    <a:cubicBezTo>
                      <a:pt x="0" y="19684"/>
                      <a:pt x="4835" y="21600"/>
                      <a:pt x="10800" y="21600"/>
                    </a:cubicBezTo>
                    <a:cubicBezTo>
                      <a:pt x="16765" y="21600"/>
                      <a:pt x="21600" y="19684"/>
                      <a:pt x="21600" y="17320"/>
                    </a:cubicBezTo>
                    <a:lnTo>
                      <a:pt x="21600" y="4281"/>
                    </a:lnTo>
                    <a:cubicBezTo>
                      <a:pt x="21600" y="1917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17960" dir="2700000" rotWithShape="0">
                  <a:srgbClr val="000000"/>
                </a:outerShdw>
              </a:effectLst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023" name="Фигура"/>
              <p:cNvSpPr/>
              <p:nvPr/>
            </p:nvSpPr>
            <p:spPr>
              <a:xfrm>
                <a:off x="0" y="-1"/>
                <a:ext cx="412750" cy="84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1"/>
                    </a:cubicBezTo>
                    <a:cubicBezTo>
                      <a:pt x="21600" y="4836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024" name="Линия"/>
              <p:cNvSpPr/>
              <p:nvPr/>
            </p:nvSpPr>
            <p:spPr>
              <a:xfrm>
                <a:off x="0" y="42216"/>
                <a:ext cx="412750" cy="42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  <p:grpSp>
          <p:nvGrpSpPr>
            <p:cNvPr id="1029" name="Группа"/>
            <p:cNvGrpSpPr/>
            <p:nvPr/>
          </p:nvGrpSpPr>
          <p:grpSpPr>
            <a:xfrm>
              <a:off x="0" y="127157"/>
              <a:ext cx="412750" cy="211068"/>
              <a:chOff x="0" y="0"/>
              <a:chExt cx="412750" cy="211067"/>
            </a:xfrm>
          </p:grpSpPr>
          <p:sp>
            <p:nvSpPr>
              <p:cNvPr id="1026" name="Фигура"/>
              <p:cNvSpPr/>
              <p:nvPr/>
            </p:nvSpPr>
            <p:spPr>
              <a:xfrm>
                <a:off x="0" y="0"/>
                <a:ext cx="412750" cy="2110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1917"/>
                      <a:pt x="0" y="4281"/>
                    </a:cubicBezTo>
                    <a:lnTo>
                      <a:pt x="0" y="17320"/>
                    </a:lnTo>
                    <a:cubicBezTo>
                      <a:pt x="0" y="19684"/>
                      <a:pt x="4835" y="21600"/>
                      <a:pt x="10800" y="21600"/>
                    </a:cubicBezTo>
                    <a:cubicBezTo>
                      <a:pt x="16765" y="21600"/>
                      <a:pt x="21600" y="19684"/>
                      <a:pt x="21600" y="17320"/>
                    </a:cubicBezTo>
                    <a:lnTo>
                      <a:pt x="21600" y="4281"/>
                    </a:lnTo>
                    <a:cubicBezTo>
                      <a:pt x="21600" y="1917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17960" dir="2700000" rotWithShape="0">
                  <a:srgbClr val="000000"/>
                </a:outerShdw>
              </a:effectLst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027" name="Фигура"/>
              <p:cNvSpPr/>
              <p:nvPr/>
            </p:nvSpPr>
            <p:spPr>
              <a:xfrm>
                <a:off x="0" y="0"/>
                <a:ext cx="412750" cy="83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1"/>
                    </a:cubicBezTo>
                    <a:cubicBezTo>
                      <a:pt x="21600" y="4836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028" name="Линия"/>
              <p:cNvSpPr/>
              <p:nvPr/>
            </p:nvSpPr>
            <p:spPr>
              <a:xfrm>
                <a:off x="0" y="41832"/>
                <a:ext cx="412750" cy="418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  <p:grpSp>
          <p:nvGrpSpPr>
            <p:cNvPr id="1033" name="Группа"/>
            <p:cNvGrpSpPr/>
            <p:nvPr/>
          </p:nvGrpSpPr>
          <p:grpSpPr>
            <a:xfrm>
              <a:off x="0" y="0"/>
              <a:ext cx="412750" cy="209777"/>
              <a:chOff x="0" y="0"/>
              <a:chExt cx="412750" cy="209776"/>
            </a:xfrm>
          </p:grpSpPr>
          <p:sp>
            <p:nvSpPr>
              <p:cNvPr id="1030" name="Фигура"/>
              <p:cNvSpPr/>
              <p:nvPr/>
            </p:nvSpPr>
            <p:spPr>
              <a:xfrm>
                <a:off x="0" y="0"/>
                <a:ext cx="412750" cy="209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1917"/>
                      <a:pt x="0" y="4281"/>
                    </a:cubicBezTo>
                    <a:lnTo>
                      <a:pt x="0" y="17320"/>
                    </a:lnTo>
                    <a:cubicBezTo>
                      <a:pt x="0" y="19684"/>
                      <a:pt x="4835" y="21600"/>
                      <a:pt x="10800" y="21600"/>
                    </a:cubicBezTo>
                    <a:cubicBezTo>
                      <a:pt x="16765" y="21600"/>
                      <a:pt x="21600" y="19684"/>
                      <a:pt x="21600" y="17320"/>
                    </a:cubicBezTo>
                    <a:lnTo>
                      <a:pt x="21600" y="4281"/>
                    </a:lnTo>
                    <a:cubicBezTo>
                      <a:pt x="21600" y="1917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17960" dir="2700000" rotWithShape="0">
                  <a:srgbClr val="000000"/>
                </a:outerShdw>
              </a:effectLst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031" name="Фигура"/>
              <p:cNvSpPr/>
              <p:nvPr/>
            </p:nvSpPr>
            <p:spPr>
              <a:xfrm>
                <a:off x="0" y="-1"/>
                <a:ext cx="412750" cy="8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1"/>
                    </a:cubicBezTo>
                    <a:cubicBezTo>
                      <a:pt x="21600" y="4836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032" name="Линия"/>
              <p:cNvSpPr/>
              <p:nvPr/>
            </p:nvSpPr>
            <p:spPr>
              <a:xfrm>
                <a:off x="0" y="41576"/>
                <a:ext cx="412750" cy="415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</p:grpSp>
      <p:grpSp>
        <p:nvGrpSpPr>
          <p:cNvPr id="1045" name="Группа"/>
          <p:cNvGrpSpPr/>
          <p:nvPr/>
        </p:nvGrpSpPr>
        <p:grpSpPr>
          <a:xfrm>
            <a:off x="4103687" y="1339850"/>
            <a:ext cx="460001" cy="479845"/>
            <a:chOff x="0" y="0"/>
            <a:chExt cx="459999" cy="479844"/>
          </a:xfrm>
        </p:grpSpPr>
        <p:sp>
          <p:nvSpPr>
            <p:cNvPr id="1035" name="Прямоугольник с закругленными углами"/>
            <p:cNvSpPr/>
            <p:nvPr/>
          </p:nvSpPr>
          <p:spPr>
            <a:xfrm>
              <a:off x="48148" y="0"/>
              <a:ext cx="334632" cy="300046"/>
            </a:xfrm>
            <a:prstGeom prst="roundRect">
              <a:avLst>
                <a:gd name="adj" fmla="val 12698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036" name="Прямоугольник с закругленными углами"/>
            <p:cNvSpPr/>
            <p:nvPr/>
          </p:nvSpPr>
          <p:spPr>
            <a:xfrm>
              <a:off x="80648" y="36890"/>
              <a:ext cx="266021" cy="211509"/>
            </a:xfrm>
            <a:prstGeom prst="roundRect">
              <a:avLst>
                <a:gd name="adj" fmla="val 12009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037" name="Фигура"/>
            <p:cNvSpPr/>
            <p:nvPr/>
          </p:nvSpPr>
          <p:spPr>
            <a:xfrm>
              <a:off x="0" y="338166"/>
              <a:ext cx="358706" cy="126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02" y="0"/>
                  </a:moveTo>
                  <a:lnTo>
                    <a:pt x="0" y="21600"/>
                  </a:lnTo>
                  <a:lnTo>
                    <a:pt x="1629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038" name="Овал"/>
            <p:cNvSpPr/>
            <p:nvPr/>
          </p:nvSpPr>
          <p:spPr>
            <a:xfrm rot="2339117">
              <a:off x="391205" y="388583"/>
              <a:ext cx="46945" cy="86080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039" name="Линия"/>
            <p:cNvSpPr/>
            <p:nvPr/>
          </p:nvSpPr>
          <p:spPr>
            <a:xfrm flipH="1">
              <a:off x="80648" y="359071"/>
              <a:ext cx="52964" cy="7378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0" name="Линия"/>
            <p:cNvSpPr/>
            <p:nvPr/>
          </p:nvSpPr>
          <p:spPr>
            <a:xfrm flipH="1">
              <a:off x="151667" y="359071"/>
              <a:ext cx="52964" cy="7378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1" name="Линия"/>
            <p:cNvSpPr/>
            <p:nvPr/>
          </p:nvSpPr>
          <p:spPr>
            <a:xfrm flipH="1">
              <a:off x="222686" y="359071"/>
              <a:ext cx="52964" cy="7378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2" name="Линия"/>
            <p:cNvSpPr/>
            <p:nvPr/>
          </p:nvSpPr>
          <p:spPr>
            <a:xfrm>
              <a:off x="98704" y="383665"/>
              <a:ext cx="176946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3" name="Линия"/>
            <p:cNvSpPr/>
            <p:nvPr/>
          </p:nvSpPr>
          <p:spPr>
            <a:xfrm>
              <a:off x="80648" y="408258"/>
              <a:ext cx="176946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4" name="Линия"/>
            <p:cNvSpPr/>
            <p:nvPr/>
          </p:nvSpPr>
          <p:spPr>
            <a:xfrm>
              <a:off x="62592" y="432852"/>
              <a:ext cx="176947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060" name="Группа"/>
          <p:cNvGrpSpPr/>
          <p:nvPr/>
        </p:nvGrpSpPr>
        <p:grpSpPr>
          <a:xfrm>
            <a:off x="7343775" y="3500437"/>
            <a:ext cx="576263" cy="576263"/>
            <a:chOff x="0" y="0"/>
            <a:chExt cx="576262" cy="576262"/>
          </a:xfrm>
        </p:grpSpPr>
        <p:sp>
          <p:nvSpPr>
            <p:cNvPr id="1046" name="Прямоугольник с закругленными углами"/>
            <p:cNvSpPr/>
            <p:nvPr/>
          </p:nvSpPr>
          <p:spPr>
            <a:xfrm>
              <a:off x="0" y="0"/>
              <a:ext cx="576263" cy="576263"/>
            </a:xfrm>
            <a:prstGeom prst="roundRect">
              <a:avLst>
                <a:gd name="adj" fmla="val 15427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grpSp>
          <p:nvGrpSpPr>
            <p:cNvPr id="1049" name="Группа"/>
            <p:cNvGrpSpPr/>
            <p:nvPr/>
          </p:nvGrpSpPr>
          <p:grpSpPr>
            <a:xfrm>
              <a:off x="52597" y="309829"/>
              <a:ext cx="114444" cy="221019"/>
              <a:chOff x="0" y="0"/>
              <a:chExt cx="114443" cy="221018"/>
            </a:xfrm>
          </p:grpSpPr>
          <p:sp>
            <p:nvSpPr>
              <p:cNvPr id="1047" name="Фигура"/>
              <p:cNvSpPr/>
              <p:nvPr/>
            </p:nvSpPr>
            <p:spPr>
              <a:xfrm>
                <a:off x="0" y="95720"/>
                <a:ext cx="114444" cy="1252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48" name="Кружок"/>
              <p:cNvSpPr/>
              <p:nvPr/>
            </p:nvSpPr>
            <p:spPr>
              <a:xfrm>
                <a:off x="19050" y="0"/>
                <a:ext cx="82647" cy="8840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  <p:sp>
          <p:nvSpPr>
            <p:cNvPr id="1050" name="Прямоугольник"/>
            <p:cNvSpPr/>
            <p:nvPr/>
          </p:nvSpPr>
          <p:spPr>
            <a:xfrm>
              <a:off x="283796" y="398640"/>
              <a:ext cx="59534" cy="116061"/>
            </a:xfrm>
            <a:prstGeom prst="rect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051" name="Стрелка"/>
            <p:cNvSpPr/>
            <p:nvPr/>
          </p:nvSpPr>
          <p:spPr>
            <a:xfrm>
              <a:off x="206922" y="420338"/>
              <a:ext cx="53177" cy="81748"/>
            </a:xfrm>
            <a:prstGeom prst="rightArrow">
              <a:avLst>
                <a:gd name="adj1" fmla="val 49907"/>
                <a:gd name="adj2" fmla="val 5320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052" name="Прямоугольник"/>
            <p:cNvSpPr/>
            <p:nvPr/>
          </p:nvSpPr>
          <p:spPr>
            <a:xfrm>
              <a:off x="469333" y="391071"/>
              <a:ext cx="54332" cy="114547"/>
            </a:xfrm>
            <a:prstGeom prst="rect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053" name="Стрелка"/>
            <p:cNvSpPr/>
            <p:nvPr/>
          </p:nvSpPr>
          <p:spPr>
            <a:xfrm>
              <a:off x="376275" y="413274"/>
              <a:ext cx="65315" cy="77710"/>
            </a:xfrm>
            <a:prstGeom prst="rightArrow">
              <a:avLst>
                <a:gd name="adj1" fmla="val 49907"/>
                <a:gd name="adj2" fmla="val 5320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054" name="Прямоугольник"/>
            <p:cNvSpPr/>
            <p:nvPr/>
          </p:nvSpPr>
          <p:spPr>
            <a:xfrm rot="16200000">
              <a:off x="284690" y="177847"/>
              <a:ext cx="56012" cy="87857"/>
            </a:xfrm>
            <a:prstGeom prst="rect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055" name="Стрелка"/>
            <p:cNvSpPr/>
            <p:nvPr/>
          </p:nvSpPr>
          <p:spPr>
            <a:xfrm rot="19087595">
              <a:off x="206922" y="257350"/>
              <a:ext cx="60113" cy="74178"/>
            </a:xfrm>
            <a:prstGeom prst="rightArrow">
              <a:avLst>
                <a:gd name="adj1" fmla="val 49907"/>
                <a:gd name="adj2" fmla="val 5320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056" name="Стрелка"/>
            <p:cNvSpPr/>
            <p:nvPr/>
          </p:nvSpPr>
          <p:spPr>
            <a:xfrm rot="19087595">
              <a:off x="367027" y="102940"/>
              <a:ext cx="60113" cy="76196"/>
            </a:xfrm>
            <a:prstGeom prst="rightArrow">
              <a:avLst>
                <a:gd name="adj1" fmla="val 49907"/>
                <a:gd name="adj2" fmla="val 5320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057" name="Прямоугольник"/>
            <p:cNvSpPr/>
            <p:nvPr/>
          </p:nvSpPr>
          <p:spPr>
            <a:xfrm rot="16200000">
              <a:off x="440221" y="41360"/>
              <a:ext cx="68628" cy="79764"/>
            </a:xfrm>
            <a:prstGeom prst="rect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058" name="Стрелка"/>
            <p:cNvSpPr/>
            <p:nvPr/>
          </p:nvSpPr>
          <p:spPr>
            <a:xfrm rot="5224581">
              <a:off x="433675" y="205408"/>
              <a:ext cx="93858" cy="98838"/>
            </a:xfrm>
            <a:prstGeom prst="rightArrow">
              <a:avLst>
                <a:gd name="adj1" fmla="val 49907"/>
                <a:gd name="adj2" fmla="val 5320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059" name="Стрелка"/>
            <p:cNvSpPr/>
            <p:nvPr/>
          </p:nvSpPr>
          <p:spPr>
            <a:xfrm rot="15879792">
              <a:off x="54509" y="136781"/>
              <a:ext cx="93858" cy="98839"/>
            </a:xfrm>
            <a:prstGeom prst="rightArrow">
              <a:avLst>
                <a:gd name="adj1" fmla="val 49907"/>
                <a:gd name="adj2" fmla="val 5320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</p:grpSp>
      <p:sp>
        <p:nvSpPr>
          <p:cNvPr id="1061" name="Линия"/>
          <p:cNvSpPr/>
          <p:nvPr/>
        </p:nvSpPr>
        <p:spPr>
          <a:xfrm>
            <a:off x="6840537" y="3644900"/>
            <a:ext cx="396876" cy="36513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72" name="Группа"/>
          <p:cNvGrpSpPr/>
          <p:nvPr/>
        </p:nvGrpSpPr>
        <p:grpSpPr>
          <a:xfrm>
            <a:off x="5940424" y="2563812"/>
            <a:ext cx="574677" cy="384176"/>
            <a:chOff x="0" y="0"/>
            <a:chExt cx="574675" cy="384175"/>
          </a:xfrm>
        </p:grpSpPr>
        <p:sp>
          <p:nvSpPr>
            <p:cNvPr id="1062" name="Фигура"/>
            <p:cNvSpPr/>
            <p:nvPr/>
          </p:nvSpPr>
          <p:spPr>
            <a:xfrm>
              <a:off x="-1" y="-1"/>
              <a:ext cx="488242" cy="384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1" y="0"/>
                  </a:moveTo>
                  <a:lnTo>
                    <a:pt x="0" y="21600"/>
                  </a:lnTo>
                  <a:lnTo>
                    <a:pt x="182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063" name="Прямоугольник"/>
            <p:cNvSpPr/>
            <p:nvPr/>
          </p:nvSpPr>
          <p:spPr>
            <a:xfrm>
              <a:off x="503424" y="-1"/>
              <a:ext cx="71252" cy="19673"/>
            </a:xfrm>
            <a:prstGeom prst="rect">
              <a:avLst/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064" name="Прямоугольник"/>
            <p:cNvSpPr/>
            <p:nvPr/>
          </p:nvSpPr>
          <p:spPr>
            <a:xfrm>
              <a:off x="496416" y="37028"/>
              <a:ext cx="39714" cy="18516"/>
            </a:xfrm>
            <a:prstGeom prst="rect">
              <a:avLst/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065" name="Прямоугольник"/>
            <p:cNvSpPr/>
            <p:nvPr/>
          </p:nvSpPr>
          <p:spPr>
            <a:xfrm>
              <a:off x="488240" y="75214"/>
              <a:ext cx="24529" cy="17359"/>
            </a:xfrm>
            <a:prstGeom prst="rect">
              <a:avLst/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066" name="Фигура"/>
            <p:cNvSpPr/>
            <p:nvPr/>
          </p:nvSpPr>
          <p:spPr>
            <a:xfrm>
              <a:off x="40881" y="27771"/>
              <a:ext cx="408814" cy="302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99" y="0"/>
                  </a:moveTo>
                  <a:lnTo>
                    <a:pt x="0" y="21600"/>
                  </a:lnTo>
                  <a:lnTo>
                    <a:pt x="186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067" name="Овал"/>
            <p:cNvSpPr/>
            <p:nvPr/>
          </p:nvSpPr>
          <p:spPr>
            <a:xfrm rot="1102114">
              <a:off x="165861" y="120343"/>
              <a:ext cx="140166" cy="173575"/>
            </a:xfrm>
            <a:prstGeom prst="ellipse">
              <a:avLst/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068" name="Фигура"/>
            <p:cNvSpPr/>
            <p:nvPr/>
          </p:nvSpPr>
          <p:spPr>
            <a:xfrm>
              <a:off x="226599" y="100672"/>
              <a:ext cx="45554" cy="37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069" name="Овал"/>
            <p:cNvSpPr/>
            <p:nvPr/>
          </p:nvSpPr>
          <p:spPr>
            <a:xfrm rot="1102114">
              <a:off x="179877" y="137701"/>
              <a:ext cx="108629" cy="136545"/>
            </a:xfrm>
            <a:prstGeom prst="ellipse">
              <a:avLst/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070" name="Прямоугольник"/>
            <p:cNvSpPr/>
            <p:nvPr/>
          </p:nvSpPr>
          <p:spPr>
            <a:xfrm>
              <a:off x="226599" y="92572"/>
              <a:ext cx="53731" cy="18515"/>
            </a:xfrm>
            <a:prstGeom prst="roundRect">
              <a:avLst>
                <a:gd name="adj" fmla="val 0"/>
              </a:avLst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071" name="Фигура"/>
            <p:cNvSpPr/>
            <p:nvPr/>
          </p:nvSpPr>
          <p:spPr>
            <a:xfrm rot="1055076">
              <a:off x="231271" y="158530"/>
              <a:ext cx="12850" cy="52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5400"/>
                  </a:lnTo>
                  <a:lnTo>
                    <a:pt x="5400" y="21600"/>
                  </a:lnTo>
                  <a:lnTo>
                    <a:pt x="16200" y="21600"/>
                  </a:lnTo>
                  <a:lnTo>
                    <a:pt x="16200" y="5400"/>
                  </a:lnTo>
                  <a:lnTo>
                    <a:pt x="21600" y="54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77" name="Группа"/>
          <p:cNvGrpSpPr/>
          <p:nvPr/>
        </p:nvGrpSpPr>
        <p:grpSpPr>
          <a:xfrm>
            <a:off x="3275012" y="1592262"/>
            <a:ext cx="466726" cy="458788"/>
            <a:chOff x="0" y="0"/>
            <a:chExt cx="466725" cy="458787"/>
          </a:xfrm>
        </p:grpSpPr>
        <p:sp>
          <p:nvSpPr>
            <p:cNvPr id="1073" name="Прямоугольник с закругленными углами"/>
            <p:cNvSpPr/>
            <p:nvPr/>
          </p:nvSpPr>
          <p:spPr>
            <a:xfrm>
              <a:off x="0" y="0"/>
              <a:ext cx="466725" cy="458788"/>
            </a:xfrm>
            <a:prstGeom prst="roundRect">
              <a:avLst>
                <a:gd name="adj" fmla="val 11073"/>
              </a:avLst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074" name="Прямоугольник с закругленными углами"/>
            <p:cNvSpPr/>
            <p:nvPr/>
          </p:nvSpPr>
          <p:spPr>
            <a:xfrm>
              <a:off x="40638" y="54473"/>
              <a:ext cx="391606" cy="326842"/>
            </a:xfrm>
            <a:prstGeom prst="roundRect">
              <a:avLst>
                <a:gd name="adj" fmla="val 11657"/>
              </a:avLst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075" name="Линия"/>
            <p:cNvSpPr/>
            <p:nvPr/>
          </p:nvSpPr>
          <p:spPr>
            <a:xfrm>
              <a:off x="59110" y="409156"/>
              <a:ext cx="354663" cy="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6" name="Линия"/>
            <p:cNvSpPr/>
            <p:nvPr/>
          </p:nvSpPr>
          <p:spPr>
            <a:xfrm>
              <a:off x="59110" y="433366"/>
              <a:ext cx="354663" cy="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10" name="Группа"/>
          <p:cNvGrpSpPr/>
          <p:nvPr/>
        </p:nvGrpSpPr>
        <p:grpSpPr>
          <a:xfrm>
            <a:off x="2609676" y="2954761"/>
            <a:ext cx="638523" cy="659553"/>
            <a:chOff x="0" y="0"/>
            <a:chExt cx="638522" cy="659551"/>
          </a:xfrm>
        </p:grpSpPr>
        <p:sp>
          <p:nvSpPr>
            <p:cNvPr id="1078" name="Прямоугольник"/>
            <p:cNvSpPr/>
            <p:nvPr/>
          </p:nvSpPr>
          <p:spPr>
            <a:xfrm rot="19293552">
              <a:off x="120823" y="66250"/>
              <a:ext cx="396876" cy="527051"/>
            </a:xfrm>
            <a:prstGeom prst="rect">
              <a:avLst/>
            </a:prstGeom>
            <a:solidFill>
              <a:srgbClr val="FFD308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079" name="Линия"/>
            <p:cNvSpPr/>
            <p:nvPr/>
          </p:nvSpPr>
          <p:spPr>
            <a:xfrm flipV="1">
              <a:off x="60382" y="64993"/>
              <a:ext cx="262909" cy="20868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0" name="Прямоугольник"/>
            <p:cNvSpPr/>
            <p:nvPr/>
          </p:nvSpPr>
          <p:spPr>
            <a:xfrm rot="19293552">
              <a:off x="113429" y="249524"/>
              <a:ext cx="182967" cy="116908"/>
            </a:xfrm>
            <a:prstGeom prst="rect">
              <a:avLst/>
            </a:prstGeom>
            <a:solidFill>
              <a:srgbClr val="FFD308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081" name="Линия"/>
            <p:cNvSpPr/>
            <p:nvPr/>
          </p:nvSpPr>
          <p:spPr>
            <a:xfrm flipV="1">
              <a:off x="263941" y="111448"/>
              <a:ext cx="95365" cy="756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2" name="Линия"/>
            <p:cNvSpPr/>
            <p:nvPr/>
          </p:nvSpPr>
          <p:spPr>
            <a:xfrm flipV="1">
              <a:off x="282011" y="134213"/>
              <a:ext cx="95365" cy="7569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3" name="Линия"/>
            <p:cNvSpPr/>
            <p:nvPr/>
          </p:nvSpPr>
          <p:spPr>
            <a:xfrm flipV="1">
              <a:off x="300081" y="156979"/>
              <a:ext cx="95365" cy="756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4" name="Линия"/>
            <p:cNvSpPr/>
            <p:nvPr/>
          </p:nvSpPr>
          <p:spPr>
            <a:xfrm flipV="1">
              <a:off x="318152" y="179744"/>
              <a:ext cx="95364" cy="7569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5" name="Линия"/>
            <p:cNvSpPr/>
            <p:nvPr/>
          </p:nvSpPr>
          <p:spPr>
            <a:xfrm flipV="1">
              <a:off x="336623" y="203015"/>
              <a:ext cx="95364" cy="7569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091" name="Группа"/>
            <p:cNvGrpSpPr/>
            <p:nvPr/>
          </p:nvGrpSpPr>
          <p:grpSpPr>
            <a:xfrm>
              <a:off x="187676" y="339114"/>
              <a:ext cx="192282" cy="186500"/>
              <a:chOff x="0" y="0"/>
              <a:chExt cx="192280" cy="186499"/>
            </a:xfrm>
          </p:grpSpPr>
          <p:sp>
            <p:nvSpPr>
              <p:cNvPr id="1086" name="Линия"/>
              <p:cNvSpPr/>
              <p:nvPr/>
            </p:nvSpPr>
            <p:spPr>
              <a:xfrm flipV="1">
                <a:off x="-1" y="0"/>
                <a:ext cx="119601" cy="9493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87" name="Линия"/>
              <p:cNvSpPr/>
              <p:nvPr/>
            </p:nvSpPr>
            <p:spPr>
              <a:xfrm flipV="1">
                <a:off x="18070" y="22765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88" name="Линия"/>
              <p:cNvSpPr/>
              <p:nvPr/>
            </p:nvSpPr>
            <p:spPr>
              <a:xfrm flipV="1">
                <a:off x="36140" y="45530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89" name="Линия"/>
              <p:cNvSpPr/>
              <p:nvPr/>
            </p:nvSpPr>
            <p:spPr>
              <a:xfrm flipV="1">
                <a:off x="54210" y="68296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90" name="Линия"/>
              <p:cNvSpPr/>
              <p:nvPr/>
            </p:nvSpPr>
            <p:spPr>
              <a:xfrm flipV="1">
                <a:off x="72681" y="91567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1097" name="Группа"/>
            <p:cNvGrpSpPr/>
            <p:nvPr/>
          </p:nvGrpSpPr>
          <p:grpSpPr>
            <a:xfrm>
              <a:off x="330984" y="225362"/>
              <a:ext cx="192282" cy="186501"/>
              <a:chOff x="0" y="0"/>
              <a:chExt cx="192280" cy="186499"/>
            </a:xfrm>
          </p:grpSpPr>
          <p:sp>
            <p:nvSpPr>
              <p:cNvPr id="1092" name="Линия"/>
              <p:cNvSpPr/>
              <p:nvPr/>
            </p:nvSpPr>
            <p:spPr>
              <a:xfrm flipV="1">
                <a:off x="-1" y="0"/>
                <a:ext cx="119601" cy="9493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93" name="Линия"/>
              <p:cNvSpPr/>
              <p:nvPr/>
            </p:nvSpPr>
            <p:spPr>
              <a:xfrm flipV="1">
                <a:off x="18070" y="22765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94" name="Линия"/>
              <p:cNvSpPr/>
              <p:nvPr/>
            </p:nvSpPr>
            <p:spPr>
              <a:xfrm flipV="1">
                <a:off x="36140" y="45530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95" name="Линия"/>
              <p:cNvSpPr/>
              <p:nvPr/>
            </p:nvSpPr>
            <p:spPr>
              <a:xfrm flipV="1">
                <a:off x="54210" y="68296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96" name="Линия"/>
              <p:cNvSpPr/>
              <p:nvPr/>
            </p:nvSpPr>
            <p:spPr>
              <a:xfrm flipV="1">
                <a:off x="72681" y="91567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1103" name="Группа"/>
            <p:cNvGrpSpPr/>
            <p:nvPr/>
          </p:nvGrpSpPr>
          <p:grpSpPr>
            <a:xfrm>
              <a:off x="422137" y="340201"/>
              <a:ext cx="192282" cy="186501"/>
              <a:chOff x="0" y="0"/>
              <a:chExt cx="192280" cy="186499"/>
            </a:xfrm>
          </p:grpSpPr>
          <p:sp>
            <p:nvSpPr>
              <p:cNvPr id="1098" name="Линия"/>
              <p:cNvSpPr/>
              <p:nvPr/>
            </p:nvSpPr>
            <p:spPr>
              <a:xfrm flipV="1">
                <a:off x="-1" y="0"/>
                <a:ext cx="119601" cy="9493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99" name="Линия"/>
              <p:cNvSpPr/>
              <p:nvPr/>
            </p:nvSpPr>
            <p:spPr>
              <a:xfrm flipV="1">
                <a:off x="18070" y="22765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00" name="Линия"/>
              <p:cNvSpPr/>
              <p:nvPr/>
            </p:nvSpPr>
            <p:spPr>
              <a:xfrm flipV="1">
                <a:off x="36140" y="45530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01" name="Линия"/>
              <p:cNvSpPr/>
              <p:nvPr/>
            </p:nvSpPr>
            <p:spPr>
              <a:xfrm flipV="1">
                <a:off x="54210" y="68296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02" name="Линия"/>
              <p:cNvSpPr/>
              <p:nvPr/>
            </p:nvSpPr>
            <p:spPr>
              <a:xfrm flipV="1">
                <a:off x="72681" y="91567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1109" name="Группа"/>
            <p:cNvGrpSpPr/>
            <p:nvPr/>
          </p:nvGrpSpPr>
          <p:grpSpPr>
            <a:xfrm>
              <a:off x="278829" y="453952"/>
              <a:ext cx="192282" cy="186501"/>
              <a:chOff x="0" y="0"/>
              <a:chExt cx="192280" cy="186499"/>
            </a:xfrm>
          </p:grpSpPr>
          <p:sp>
            <p:nvSpPr>
              <p:cNvPr id="1104" name="Линия"/>
              <p:cNvSpPr/>
              <p:nvPr/>
            </p:nvSpPr>
            <p:spPr>
              <a:xfrm flipV="1">
                <a:off x="-1" y="0"/>
                <a:ext cx="119601" cy="9493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05" name="Линия"/>
              <p:cNvSpPr/>
              <p:nvPr/>
            </p:nvSpPr>
            <p:spPr>
              <a:xfrm flipV="1">
                <a:off x="18070" y="22765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06" name="Линия"/>
              <p:cNvSpPr/>
              <p:nvPr/>
            </p:nvSpPr>
            <p:spPr>
              <a:xfrm flipV="1">
                <a:off x="36140" y="45530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07" name="Линия"/>
              <p:cNvSpPr/>
              <p:nvPr/>
            </p:nvSpPr>
            <p:spPr>
              <a:xfrm flipV="1">
                <a:off x="54210" y="68296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08" name="Линия"/>
              <p:cNvSpPr/>
              <p:nvPr/>
            </p:nvSpPr>
            <p:spPr>
              <a:xfrm flipV="1">
                <a:off x="72681" y="91567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1111" name="Линия"/>
          <p:cNvSpPr/>
          <p:nvPr/>
        </p:nvSpPr>
        <p:spPr>
          <a:xfrm flipH="1" flipV="1">
            <a:off x="3779837" y="2132012"/>
            <a:ext cx="358776" cy="468314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12" name="Линия"/>
          <p:cNvSpPr/>
          <p:nvPr/>
        </p:nvSpPr>
        <p:spPr>
          <a:xfrm flipH="1" flipV="1">
            <a:off x="4319587" y="2024062"/>
            <a:ext cx="36514" cy="504826"/>
          </a:xfrm>
          <a:prstGeom prst="line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13" name="Линия"/>
          <p:cNvSpPr/>
          <p:nvPr/>
        </p:nvSpPr>
        <p:spPr>
          <a:xfrm flipV="1">
            <a:off x="4608512" y="2132012"/>
            <a:ext cx="323851" cy="541338"/>
          </a:xfrm>
          <a:prstGeom prst="line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120" name="Группа"/>
          <p:cNvGrpSpPr/>
          <p:nvPr/>
        </p:nvGrpSpPr>
        <p:grpSpPr>
          <a:xfrm>
            <a:off x="4843085" y="1422767"/>
            <a:ext cx="381755" cy="543778"/>
            <a:chOff x="0" y="0"/>
            <a:chExt cx="381754" cy="543777"/>
          </a:xfrm>
        </p:grpSpPr>
        <p:sp>
          <p:nvSpPr>
            <p:cNvPr id="1114" name="Прямоугольник с закругленными углами"/>
            <p:cNvSpPr/>
            <p:nvPr/>
          </p:nvSpPr>
          <p:spPr>
            <a:xfrm rot="20807278">
              <a:off x="52764" y="25032"/>
              <a:ext cx="276226" cy="493713"/>
            </a:xfrm>
            <a:prstGeom prst="roundRect">
              <a:avLst>
                <a:gd name="adj" fmla="val 13793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115" name="Прямоугольник с закругленными углами"/>
            <p:cNvSpPr/>
            <p:nvPr/>
          </p:nvSpPr>
          <p:spPr>
            <a:xfrm rot="20807278">
              <a:off x="55599" y="57273"/>
              <a:ext cx="232995" cy="269237"/>
            </a:xfrm>
            <a:prstGeom prst="roundRect">
              <a:avLst>
                <a:gd name="adj" fmla="val 16352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116" name="Линия"/>
            <p:cNvSpPr/>
            <p:nvPr/>
          </p:nvSpPr>
          <p:spPr>
            <a:xfrm flipV="1">
              <a:off x="145997" y="419899"/>
              <a:ext cx="168232" cy="3949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7" name="Линия"/>
            <p:cNvSpPr/>
            <p:nvPr/>
          </p:nvSpPr>
          <p:spPr>
            <a:xfrm>
              <a:off x="176094" y="360263"/>
              <a:ext cx="30785" cy="13112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8" name="Линия"/>
            <p:cNvSpPr/>
            <p:nvPr/>
          </p:nvSpPr>
          <p:spPr>
            <a:xfrm>
              <a:off x="260152" y="340529"/>
              <a:ext cx="30784" cy="13112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9" name="Линия"/>
            <p:cNvSpPr/>
            <p:nvPr/>
          </p:nvSpPr>
          <p:spPr>
            <a:xfrm flipH="1">
              <a:off x="135736" y="376192"/>
              <a:ext cx="168232" cy="3949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121" name="Линия"/>
          <p:cNvSpPr/>
          <p:nvPr/>
        </p:nvSpPr>
        <p:spPr>
          <a:xfrm flipH="1" flipV="1">
            <a:off x="4716462" y="3392487"/>
            <a:ext cx="425451" cy="182564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129" name="Группа"/>
          <p:cNvGrpSpPr/>
          <p:nvPr/>
        </p:nvGrpSpPr>
        <p:grpSpPr>
          <a:xfrm>
            <a:off x="4859337" y="4184650"/>
            <a:ext cx="479426" cy="501650"/>
            <a:chOff x="0" y="0"/>
            <a:chExt cx="479425" cy="501650"/>
          </a:xfrm>
        </p:grpSpPr>
        <p:sp>
          <p:nvSpPr>
            <p:cNvPr id="1122" name="Прямоугольник с закругленными углами"/>
            <p:cNvSpPr/>
            <p:nvPr/>
          </p:nvSpPr>
          <p:spPr>
            <a:xfrm>
              <a:off x="0" y="0"/>
              <a:ext cx="479425" cy="501650"/>
            </a:xfrm>
            <a:prstGeom prst="roundRect">
              <a:avLst>
                <a:gd name="adj" fmla="val 1589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grpSp>
          <p:nvGrpSpPr>
            <p:cNvPr id="1128" name="Группа"/>
            <p:cNvGrpSpPr/>
            <p:nvPr/>
          </p:nvGrpSpPr>
          <p:grpSpPr>
            <a:xfrm>
              <a:off x="50465" y="54406"/>
              <a:ext cx="379309" cy="378083"/>
              <a:chOff x="0" y="0"/>
              <a:chExt cx="379307" cy="378081"/>
            </a:xfrm>
          </p:grpSpPr>
          <p:sp>
            <p:nvSpPr>
              <p:cNvPr id="1123" name="Овал"/>
              <p:cNvSpPr/>
              <p:nvPr/>
            </p:nvSpPr>
            <p:spPr>
              <a:xfrm>
                <a:off x="0" y="-1"/>
                <a:ext cx="379308" cy="290479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124" name="Линия"/>
              <p:cNvSpPr/>
              <p:nvPr/>
            </p:nvSpPr>
            <p:spPr>
              <a:xfrm>
                <a:off x="0" y="256357"/>
                <a:ext cx="145700" cy="1217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5640"/>
                    </a:moveTo>
                    <a:lnTo>
                      <a:pt x="18185" y="9999"/>
                    </a:lnTo>
                    <a:lnTo>
                      <a:pt x="0" y="21600"/>
                    </a:lnTo>
                    <a:lnTo>
                      <a:pt x="12507" y="6153"/>
                    </a:lnTo>
                    <a:lnTo>
                      <a:pt x="12071" y="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25" name="Линия"/>
              <p:cNvSpPr/>
              <p:nvPr/>
            </p:nvSpPr>
            <p:spPr>
              <a:xfrm>
                <a:off x="75698" y="89448"/>
                <a:ext cx="218958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6" name="Линия"/>
              <p:cNvSpPr/>
              <p:nvPr/>
            </p:nvSpPr>
            <p:spPr>
              <a:xfrm>
                <a:off x="75698" y="154921"/>
                <a:ext cx="218958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7" name="Линия"/>
              <p:cNvSpPr/>
              <p:nvPr/>
            </p:nvSpPr>
            <p:spPr>
              <a:xfrm>
                <a:off x="75698" y="220394"/>
                <a:ext cx="218958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grpSp>
        <p:nvGrpSpPr>
          <p:cNvPr id="1142" name="Группа"/>
          <p:cNvGrpSpPr/>
          <p:nvPr/>
        </p:nvGrpSpPr>
        <p:grpSpPr>
          <a:xfrm>
            <a:off x="3959225" y="4256087"/>
            <a:ext cx="412750" cy="472784"/>
            <a:chOff x="0" y="0"/>
            <a:chExt cx="412750" cy="472782"/>
          </a:xfrm>
        </p:grpSpPr>
        <p:grpSp>
          <p:nvGrpSpPr>
            <p:cNvPr id="1133" name="Группа"/>
            <p:cNvGrpSpPr/>
            <p:nvPr/>
          </p:nvGrpSpPr>
          <p:grpSpPr>
            <a:xfrm>
              <a:off x="0" y="260354"/>
              <a:ext cx="412750" cy="212429"/>
              <a:chOff x="0" y="0"/>
              <a:chExt cx="412750" cy="212428"/>
            </a:xfrm>
          </p:grpSpPr>
          <p:sp>
            <p:nvSpPr>
              <p:cNvPr id="1130" name="Фигура"/>
              <p:cNvSpPr/>
              <p:nvPr/>
            </p:nvSpPr>
            <p:spPr>
              <a:xfrm>
                <a:off x="0" y="0"/>
                <a:ext cx="412750" cy="212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1917"/>
                      <a:pt x="0" y="4281"/>
                    </a:cubicBezTo>
                    <a:lnTo>
                      <a:pt x="0" y="17320"/>
                    </a:lnTo>
                    <a:cubicBezTo>
                      <a:pt x="0" y="19684"/>
                      <a:pt x="4835" y="21600"/>
                      <a:pt x="10800" y="21600"/>
                    </a:cubicBezTo>
                    <a:cubicBezTo>
                      <a:pt x="16765" y="21600"/>
                      <a:pt x="21600" y="19684"/>
                      <a:pt x="21600" y="17320"/>
                    </a:cubicBezTo>
                    <a:lnTo>
                      <a:pt x="21600" y="4281"/>
                    </a:lnTo>
                    <a:cubicBezTo>
                      <a:pt x="21600" y="1917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17960" dir="2700000" rotWithShape="0">
                  <a:srgbClr val="000000"/>
                </a:outerShdw>
              </a:effectLst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131" name="Фигура"/>
              <p:cNvSpPr/>
              <p:nvPr/>
            </p:nvSpPr>
            <p:spPr>
              <a:xfrm>
                <a:off x="0" y="0"/>
                <a:ext cx="412750" cy="841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1"/>
                    </a:cubicBezTo>
                    <a:cubicBezTo>
                      <a:pt x="21600" y="4836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132" name="Линия"/>
              <p:cNvSpPr/>
              <p:nvPr/>
            </p:nvSpPr>
            <p:spPr>
              <a:xfrm>
                <a:off x="0" y="42102"/>
                <a:ext cx="412750" cy="42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  <p:grpSp>
          <p:nvGrpSpPr>
            <p:cNvPr id="1137" name="Группа"/>
            <p:cNvGrpSpPr/>
            <p:nvPr/>
          </p:nvGrpSpPr>
          <p:grpSpPr>
            <a:xfrm>
              <a:off x="0" y="130177"/>
              <a:ext cx="412750" cy="212429"/>
              <a:chOff x="0" y="0"/>
              <a:chExt cx="412750" cy="212428"/>
            </a:xfrm>
          </p:grpSpPr>
          <p:sp>
            <p:nvSpPr>
              <p:cNvPr id="1134" name="Фигура"/>
              <p:cNvSpPr/>
              <p:nvPr/>
            </p:nvSpPr>
            <p:spPr>
              <a:xfrm>
                <a:off x="0" y="0"/>
                <a:ext cx="412750" cy="212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1917"/>
                      <a:pt x="0" y="4281"/>
                    </a:cubicBezTo>
                    <a:lnTo>
                      <a:pt x="0" y="17320"/>
                    </a:lnTo>
                    <a:cubicBezTo>
                      <a:pt x="0" y="19684"/>
                      <a:pt x="4835" y="21600"/>
                      <a:pt x="10800" y="21600"/>
                    </a:cubicBezTo>
                    <a:cubicBezTo>
                      <a:pt x="16765" y="21600"/>
                      <a:pt x="21600" y="19684"/>
                      <a:pt x="21600" y="17320"/>
                    </a:cubicBezTo>
                    <a:lnTo>
                      <a:pt x="21600" y="4281"/>
                    </a:lnTo>
                    <a:cubicBezTo>
                      <a:pt x="21600" y="1917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17960" dir="2700000" rotWithShape="0">
                  <a:srgbClr val="000000"/>
                </a:outerShdw>
              </a:effectLst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135" name="Фигура"/>
              <p:cNvSpPr/>
              <p:nvPr/>
            </p:nvSpPr>
            <p:spPr>
              <a:xfrm>
                <a:off x="0" y="0"/>
                <a:ext cx="412750" cy="841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1"/>
                    </a:cubicBezTo>
                    <a:cubicBezTo>
                      <a:pt x="21600" y="4836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136" name="Линия"/>
              <p:cNvSpPr/>
              <p:nvPr/>
            </p:nvSpPr>
            <p:spPr>
              <a:xfrm>
                <a:off x="0" y="42102"/>
                <a:ext cx="412750" cy="42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  <p:grpSp>
          <p:nvGrpSpPr>
            <p:cNvPr id="1141" name="Группа"/>
            <p:cNvGrpSpPr/>
            <p:nvPr/>
          </p:nvGrpSpPr>
          <p:grpSpPr>
            <a:xfrm>
              <a:off x="0" y="0"/>
              <a:ext cx="412750" cy="212429"/>
              <a:chOff x="0" y="0"/>
              <a:chExt cx="412750" cy="212428"/>
            </a:xfrm>
          </p:grpSpPr>
          <p:sp>
            <p:nvSpPr>
              <p:cNvPr id="1138" name="Фигура"/>
              <p:cNvSpPr/>
              <p:nvPr/>
            </p:nvSpPr>
            <p:spPr>
              <a:xfrm>
                <a:off x="0" y="0"/>
                <a:ext cx="412750" cy="212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1917"/>
                      <a:pt x="0" y="4281"/>
                    </a:cubicBezTo>
                    <a:lnTo>
                      <a:pt x="0" y="17320"/>
                    </a:lnTo>
                    <a:cubicBezTo>
                      <a:pt x="0" y="19684"/>
                      <a:pt x="4835" y="21600"/>
                      <a:pt x="10800" y="21600"/>
                    </a:cubicBezTo>
                    <a:cubicBezTo>
                      <a:pt x="16765" y="21600"/>
                      <a:pt x="21600" y="19684"/>
                      <a:pt x="21600" y="17320"/>
                    </a:cubicBezTo>
                    <a:lnTo>
                      <a:pt x="21600" y="4281"/>
                    </a:lnTo>
                    <a:cubicBezTo>
                      <a:pt x="21600" y="1917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17960" dir="2700000" rotWithShape="0">
                  <a:srgbClr val="000000"/>
                </a:outerShdw>
              </a:effectLst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139" name="Фигура"/>
              <p:cNvSpPr/>
              <p:nvPr/>
            </p:nvSpPr>
            <p:spPr>
              <a:xfrm>
                <a:off x="0" y="0"/>
                <a:ext cx="412750" cy="841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1"/>
                    </a:cubicBezTo>
                    <a:cubicBezTo>
                      <a:pt x="21600" y="4836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140" name="Линия"/>
              <p:cNvSpPr/>
              <p:nvPr/>
            </p:nvSpPr>
            <p:spPr>
              <a:xfrm>
                <a:off x="0" y="42102"/>
                <a:ext cx="412750" cy="42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</p:grpSp>
      <p:grpSp>
        <p:nvGrpSpPr>
          <p:cNvPr id="1151" name="Группа"/>
          <p:cNvGrpSpPr/>
          <p:nvPr/>
        </p:nvGrpSpPr>
        <p:grpSpPr>
          <a:xfrm>
            <a:off x="2987675" y="4040187"/>
            <a:ext cx="592138" cy="603251"/>
            <a:chOff x="0" y="0"/>
            <a:chExt cx="592137" cy="603250"/>
          </a:xfrm>
        </p:grpSpPr>
        <p:sp>
          <p:nvSpPr>
            <p:cNvPr id="1143" name="Прямоугольник с закругленными углами"/>
            <p:cNvSpPr/>
            <p:nvPr/>
          </p:nvSpPr>
          <p:spPr>
            <a:xfrm>
              <a:off x="0" y="0"/>
              <a:ext cx="592138" cy="603250"/>
            </a:xfrm>
            <a:prstGeom prst="roundRect">
              <a:avLst>
                <a:gd name="adj" fmla="val 15013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144" name="Фигура"/>
            <p:cNvSpPr/>
            <p:nvPr/>
          </p:nvSpPr>
          <p:spPr>
            <a:xfrm>
              <a:off x="24718" y="304642"/>
              <a:ext cx="309528" cy="243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38" y="12342"/>
                  </a:moveTo>
                  <a:lnTo>
                    <a:pt x="4125" y="12456"/>
                  </a:lnTo>
                  <a:lnTo>
                    <a:pt x="4001" y="12569"/>
                  </a:lnTo>
                  <a:lnTo>
                    <a:pt x="3888" y="12625"/>
                  </a:lnTo>
                  <a:lnTo>
                    <a:pt x="3764" y="12682"/>
                  </a:lnTo>
                  <a:lnTo>
                    <a:pt x="3515" y="12682"/>
                  </a:lnTo>
                  <a:lnTo>
                    <a:pt x="3391" y="12653"/>
                  </a:lnTo>
                  <a:lnTo>
                    <a:pt x="3278" y="12597"/>
                  </a:lnTo>
                  <a:lnTo>
                    <a:pt x="3018" y="12484"/>
                  </a:lnTo>
                  <a:lnTo>
                    <a:pt x="2780" y="12328"/>
                  </a:lnTo>
                  <a:lnTo>
                    <a:pt x="2520" y="12130"/>
                  </a:lnTo>
                  <a:lnTo>
                    <a:pt x="2283" y="11975"/>
                  </a:lnTo>
                  <a:lnTo>
                    <a:pt x="2023" y="11804"/>
                  </a:lnTo>
                  <a:lnTo>
                    <a:pt x="1763" y="11663"/>
                  </a:lnTo>
                  <a:lnTo>
                    <a:pt x="1628" y="11649"/>
                  </a:lnTo>
                  <a:lnTo>
                    <a:pt x="1503" y="11621"/>
                  </a:lnTo>
                  <a:lnTo>
                    <a:pt x="1243" y="11621"/>
                  </a:lnTo>
                  <a:lnTo>
                    <a:pt x="1108" y="11649"/>
                  </a:lnTo>
                  <a:lnTo>
                    <a:pt x="960" y="11719"/>
                  </a:lnTo>
                  <a:lnTo>
                    <a:pt x="824" y="11804"/>
                  </a:lnTo>
                  <a:lnTo>
                    <a:pt x="700" y="11946"/>
                  </a:lnTo>
                  <a:lnTo>
                    <a:pt x="542" y="12074"/>
                  </a:lnTo>
                  <a:lnTo>
                    <a:pt x="418" y="12272"/>
                  </a:lnTo>
                  <a:lnTo>
                    <a:pt x="260" y="12512"/>
                  </a:lnTo>
                  <a:lnTo>
                    <a:pt x="135" y="12782"/>
                  </a:lnTo>
                  <a:lnTo>
                    <a:pt x="68" y="12951"/>
                  </a:lnTo>
                  <a:lnTo>
                    <a:pt x="22" y="13135"/>
                  </a:lnTo>
                  <a:lnTo>
                    <a:pt x="0" y="13375"/>
                  </a:lnTo>
                  <a:lnTo>
                    <a:pt x="0" y="13631"/>
                  </a:lnTo>
                  <a:lnTo>
                    <a:pt x="22" y="13871"/>
                  </a:lnTo>
                  <a:lnTo>
                    <a:pt x="90" y="14140"/>
                  </a:lnTo>
                  <a:lnTo>
                    <a:pt x="181" y="14395"/>
                  </a:lnTo>
                  <a:lnTo>
                    <a:pt x="282" y="14636"/>
                  </a:lnTo>
                  <a:lnTo>
                    <a:pt x="440" y="14848"/>
                  </a:lnTo>
                  <a:lnTo>
                    <a:pt x="610" y="15046"/>
                  </a:lnTo>
                  <a:lnTo>
                    <a:pt x="723" y="15117"/>
                  </a:lnTo>
                  <a:lnTo>
                    <a:pt x="824" y="15202"/>
                  </a:lnTo>
                  <a:lnTo>
                    <a:pt x="937" y="15259"/>
                  </a:lnTo>
                  <a:lnTo>
                    <a:pt x="1074" y="15315"/>
                  </a:lnTo>
                  <a:lnTo>
                    <a:pt x="1198" y="15343"/>
                  </a:lnTo>
                  <a:lnTo>
                    <a:pt x="1345" y="15372"/>
                  </a:lnTo>
                  <a:lnTo>
                    <a:pt x="1673" y="15372"/>
                  </a:lnTo>
                  <a:lnTo>
                    <a:pt x="1854" y="15343"/>
                  </a:lnTo>
                  <a:lnTo>
                    <a:pt x="2023" y="15315"/>
                  </a:lnTo>
                  <a:lnTo>
                    <a:pt x="2215" y="15230"/>
                  </a:lnTo>
                  <a:lnTo>
                    <a:pt x="2418" y="15145"/>
                  </a:lnTo>
                  <a:lnTo>
                    <a:pt x="2735" y="15017"/>
                  </a:lnTo>
                  <a:lnTo>
                    <a:pt x="2996" y="14904"/>
                  </a:lnTo>
                  <a:lnTo>
                    <a:pt x="3255" y="14819"/>
                  </a:lnTo>
                  <a:lnTo>
                    <a:pt x="3504" y="14791"/>
                  </a:lnTo>
                  <a:lnTo>
                    <a:pt x="3606" y="14819"/>
                  </a:lnTo>
                  <a:lnTo>
                    <a:pt x="3719" y="14848"/>
                  </a:lnTo>
                  <a:lnTo>
                    <a:pt x="3798" y="14904"/>
                  </a:lnTo>
                  <a:lnTo>
                    <a:pt x="3911" y="14989"/>
                  </a:lnTo>
                  <a:lnTo>
                    <a:pt x="4001" y="15089"/>
                  </a:lnTo>
                  <a:lnTo>
                    <a:pt x="4080" y="15230"/>
                  </a:lnTo>
                  <a:lnTo>
                    <a:pt x="4170" y="15400"/>
                  </a:lnTo>
                  <a:lnTo>
                    <a:pt x="4238" y="15612"/>
                  </a:lnTo>
                  <a:lnTo>
                    <a:pt x="4317" y="15853"/>
                  </a:lnTo>
                  <a:lnTo>
                    <a:pt x="4385" y="16122"/>
                  </a:lnTo>
                  <a:lnTo>
                    <a:pt x="4430" y="16433"/>
                  </a:lnTo>
                  <a:lnTo>
                    <a:pt x="4498" y="16731"/>
                  </a:lnTo>
                  <a:lnTo>
                    <a:pt x="4543" y="17084"/>
                  </a:lnTo>
                  <a:lnTo>
                    <a:pt x="4566" y="17438"/>
                  </a:lnTo>
                  <a:lnTo>
                    <a:pt x="4577" y="17820"/>
                  </a:lnTo>
                  <a:lnTo>
                    <a:pt x="4577" y="18981"/>
                  </a:lnTo>
                  <a:lnTo>
                    <a:pt x="4543" y="19363"/>
                  </a:lnTo>
                  <a:lnTo>
                    <a:pt x="4498" y="19746"/>
                  </a:lnTo>
                  <a:lnTo>
                    <a:pt x="4453" y="20127"/>
                  </a:lnTo>
                  <a:lnTo>
                    <a:pt x="4362" y="20482"/>
                  </a:lnTo>
                  <a:lnTo>
                    <a:pt x="4283" y="20835"/>
                  </a:lnTo>
                  <a:lnTo>
                    <a:pt x="4193" y="21160"/>
                  </a:lnTo>
                  <a:lnTo>
                    <a:pt x="7663" y="21160"/>
                  </a:lnTo>
                  <a:lnTo>
                    <a:pt x="8013" y="21019"/>
                  </a:lnTo>
                  <a:lnTo>
                    <a:pt x="8296" y="20892"/>
                  </a:lnTo>
                  <a:lnTo>
                    <a:pt x="8556" y="20694"/>
                  </a:lnTo>
                  <a:lnTo>
                    <a:pt x="8793" y="20510"/>
                  </a:lnTo>
                  <a:lnTo>
                    <a:pt x="8963" y="20283"/>
                  </a:lnTo>
                  <a:lnTo>
                    <a:pt x="9144" y="20043"/>
                  </a:lnTo>
                  <a:lnTo>
                    <a:pt x="9246" y="19802"/>
                  </a:lnTo>
                  <a:lnTo>
                    <a:pt x="9336" y="19547"/>
                  </a:lnTo>
                  <a:lnTo>
                    <a:pt x="9404" y="19278"/>
                  </a:lnTo>
                  <a:lnTo>
                    <a:pt x="9427" y="19010"/>
                  </a:lnTo>
                  <a:lnTo>
                    <a:pt x="9427" y="18740"/>
                  </a:lnTo>
                  <a:lnTo>
                    <a:pt x="9381" y="18500"/>
                  </a:lnTo>
                  <a:lnTo>
                    <a:pt x="9314" y="18217"/>
                  </a:lnTo>
                  <a:lnTo>
                    <a:pt x="9201" y="17976"/>
                  </a:lnTo>
                  <a:lnTo>
                    <a:pt x="9099" y="17735"/>
                  </a:lnTo>
                  <a:lnTo>
                    <a:pt x="8918" y="17509"/>
                  </a:lnTo>
                  <a:lnTo>
                    <a:pt x="8770" y="17268"/>
                  </a:lnTo>
                  <a:lnTo>
                    <a:pt x="8635" y="17028"/>
                  </a:lnTo>
                  <a:lnTo>
                    <a:pt x="8556" y="16759"/>
                  </a:lnTo>
                  <a:lnTo>
                    <a:pt x="8465" y="16461"/>
                  </a:lnTo>
                  <a:lnTo>
                    <a:pt x="8443" y="16150"/>
                  </a:lnTo>
                  <a:lnTo>
                    <a:pt x="8443" y="15853"/>
                  </a:lnTo>
                  <a:lnTo>
                    <a:pt x="8465" y="15555"/>
                  </a:lnTo>
                  <a:lnTo>
                    <a:pt x="8533" y="15259"/>
                  </a:lnTo>
                  <a:lnTo>
                    <a:pt x="8635" y="14989"/>
                  </a:lnTo>
                  <a:lnTo>
                    <a:pt x="8770" y="14720"/>
                  </a:lnTo>
                  <a:lnTo>
                    <a:pt x="8862" y="14607"/>
                  </a:lnTo>
                  <a:lnTo>
                    <a:pt x="8963" y="14466"/>
                  </a:lnTo>
                  <a:lnTo>
                    <a:pt x="9054" y="14367"/>
                  </a:lnTo>
                  <a:lnTo>
                    <a:pt x="9178" y="14282"/>
                  </a:lnTo>
                  <a:lnTo>
                    <a:pt x="9291" y="14196"/>
                  </a:lnTo>
                  <a:lnTo>
                    <a:pt x="9427" y="14111"/>
                  </a:lnTo>
                  <a:lnTo>
                    <a:pt x="9573" y="14041"/>
                  </a:lnTo>
                  <a:lnTo>
                    <a:pt x="9720" y="13984"/>
                  </a:lnTo>
                  <a:lnTo>
                    <a:pt x="9878" y="13928"/>
                  </a:lnTo>
                  <a:lnTo>
                    <a:pt x="10048" y="13899"/>
                  </a:lnTo>
                  <a:lnTo>
                    <a:pt x="10251" y="13871"/>
                  </a:lnTo>
                  <a:lnTo>
                    <a:pt x="10658" y="13871"/>
                  </a:lnTo>
                  <a:lnTo>
                    <a:pt x="10851" y="13899"/>
                  </a:lnTo>
                  <a:lnTo>
                    <a:pt x="11032" y="13956"/>
                  </a:lnTo>
                  <a:lnTo>
                    <a:pt x="11201" y="14013"/>
                  </a:lnTo>
                  <a:lnTo>
                    <a:pt x="11348" y="14083"/>
                  </a:lnTo>
                  <a:lnTo>
                    <a:pt x="11506" y="14168"/>
                  </a:lnTo>
                  <a:lnTo>
                    <a:pt x="11630" y="14253"/>
                  </a:lnTo>
                  <a:lnTo>
                    <a:pt x="11743" y="14367"/>
                  </a:lnTo>
                  <a:lnTo>
                    <a:pt x="11856" y="14466"/>
                  </a:lnTo>
                  <a:lnTo>
                    <a:pt x="11936" y="14607"/>
                  </a:lnTo>
                  <a:lnTo>
                    <a:pt x="12026" y="14749"/>
                  </a:lnTo>
                  <a:lnTo>
                    <a:pt x="12094" y="14876"/>
                  </a:lnTo>
                  <a:lnTo>
                    <a:pt x="12195" y="15202"/>
                  </a:lnTo>
                  <a:lnTo>
                    <a:pt x="12263" y="15499"/>
                  </a:lnTo>
                  <a:lnTo>
                    <a:pt x="12286" y="15825"/>
                  </a:lnTo>
                  <a:lnTo>
                    <a:pt x="12286" y="16150"/>
                  </a:lnTo>
                  <a:lnTo>
                    <a:pt x="12241" y="16475"/>
                  </a:lnTo>
                  <a:lnTo>
                    <a:pt x="12173" y="16801"/>
                  </a:lnTo>
                  <a:lnTo>
                    <a:pt x="12094" y="17084"/>
                  </a:lnTo>
                  <a:lnTo>
                    <a:pt x="12003" y="17324"/>
                  </a:lnTo>
                  <a:lnTo>
                    <a:pt x="11879" y="17537"/>
                  </a:lnTo>
                  <a:lnTo>
                    <a:pt x="11743" y="17707"/>
                  </a:lnTo>
                  <a:lnTo>
                    <a:pt x="11608" y="17834"/>
                  </a:lnTo>
                  <a:lnTo>
                    <a:pt x="11484" y="18032"/>
                  </a:lnTo>
                  <a:lnTo>
                    <a:pt x="11393" y="18217"/>
                  </a:lnTo>
                  <a:lnTo>
                    <a:pt x="11314" y="18443"/>
                  </a:lnTo>
                  <a:lnTo>
                    <a:pt x="11246" y="18655"/>
                  </a:lnTo>
                  <a:lnTo>
                    <a:pt x="11201" y="18896"/>
                  </a:lnTo>
                  <a:lnTo>
                    <a:pt x="11179" y="19151"/>
                  </a:lnTo>
                  <a:lnTo>
                    <a:pt x="11179" y="19420"/>
                  </a:lnTo>
                  <a:lnTo>
                    <a:pt x="11224" y="19660"/>
                  </a:lnTo>
                  <a:lnTo>
                    <a:pt x="11292" y="19901"/>
                  </a:lnTo>
                  <a:lnTo>
                    <a:pt x="11371" y="20156"/>
                  </a:lnTo>
                  <a:lnTo>
                    <a:pt x="11506" y="20396"/>
                  </a:lnTo>
                  <a:lnTo>
                    <a:pt x="11676" y="20609"/>
                  </a:lnTo>
                  <a:lnTo>
                    <a:pt x="11879" y="20807"/>
                  </a:lnTo>
                  <a:lnTo>
                    <a:pt x="12116" y="20991"/>
                  </a:lnTo>
                  <a:lnTo>
                    <a:pt x="12399" y="21160"/>
                  </a:lnTo>
                  <a:lnTo>
                    <a:pt x="12523" y="21189"/>
                  </a:lnTo>
                  <a:lnTo>
                    <a:pt x="12852" y="21274"/>
                  </a:lnTo>
                  <a:lnTo>
                    <a:pt x="13326" y="21373"/>
                  </a:lnTo>
                  <a:lnTo>
                    <a:pt x="13959" y="21486"/>
                  </a:lnTo>
                  <a:lnTo>
                    <a:pt x="14309" y="21543"/>
                  </a:lnTo>
                  <a:lnTo>
                    <a:pt x="14648" y="21571"/>
                  </a:lnTo>
                  <a:lnTo>
                    <a:pt x="15022" y="21600"/>
                  </a:lnTo>
                  <a:lnTo>
                    <a:pt x="15779" y="21600"/>
                  </a:lnTo>
                  <a:lnTo>
                    <a:pt x="16174" y="21571"/>
                  </a:lnTo>
                  <a:lnTo>
                    <a:pt x="16513" y="21486"/>
                  </a:lnTo>
                  <a:lnTo>
                    <a:pt x="16887" y="21402"/>
                  </a:lnTo>
                  <a:lnTo>
                    <a:pt x="16819" y="21189"/>
                  </a:lnTo>
                  <a:lnTo>
                    <a:pt x="16774" y="20934"/>
                  </a:lnTo>
                  <a:lnTo>
                    <a:pt x="16740" y="20666"/>
                  </a:lnTo>
                  <a:lnTo>
                    <a:pt x="16717" y="20368"/>
                  </a:lnTo>
                  <a:lnTo>
                    <a:pt x="16695" y="19717"/>
                  </a:lnTo>
                  <a:lnTo>
                    <a:pt x="16695" y="19010"/>
                  </a:lnTo>
                  <a:lnTo>
                    <a:pt x="16717" y="18302"/>
                  </a:lnTo>
                  <a:lnTo>
                    <a:pt x="16751" y="17594"/>
                  </a:lnTo>
                  <a:lnTo>
                    <a:pt x="16819" y="16943"/>
                  </a:lnTo>
                  <a:lnTo>
                    <a:pt x="16887" y="16376"/>
                  </a:lnTo>
                  <a:lnTo>
                    <a:pt x="16932" y="16122"/>
                  </a:lnTo>
                  <a:lnTo>
                    <a:pt x="17000" y="15938"/>
                  </a:lnTo>
                  <a:lnTo>
                    <a:pt x="17079" y="15782"/>
                  </a:lnTo>
                  <a:lnTo>
                    <a:pt x="17192" y="15640"/>
                  </a:lnTo>
                  <a:lnTo>
                    <a:pt x="17316" y="15555"/>
                  </a:lnTo>
                  <a:lnTo>
                    <a:pt x="17451" y="15499"/>
                  </a:lnTo>
                  <a:lnTo>
                    <a:pt x="17598" y="15442"/>
                  </a:lnTo>
                  <a:lnTo>
                    <a:pt x="17756" y="15442"/>
                  </a:lnTo>
                  <a:lnTo>
                    <a:pt x="17903" y="15471"/>
                  </a:lnTo>
                  <a:lnTo>
                    <a:pt x="18062" y="15527"/>
                  </a:lnTo>
                  <a:lnTo>
                    <a:pt x="18231" y="15612"/>
                  </a:lnTo>
                  <a:lnTo>
                    <a:pt x="18378" y="15725"/>
                  </a:lnTo>
                  <a:lnTo>
                    <a:pt x="18559" y="15825"/>
                  </a:lnTo>
                  <a:lnTo>
                    <a:pt x="18706" y="15966"/>
                  </a:lnTo>
                  <a:lnTo>
                    <a:pt x="18865" y="16122"/>
                  </a:lnTo>
                  <a:lnTo>
                    <a:pt x="18989" y="16320"/>
                  </a:lnTo>
                  <a:lnTo>
                    <a:pt x="19124" y="16475"/>
                  </a:lnTo>
                  <a:lnTo>
                    <a:pt x="19294" y="16618"/>
                  </a:lnTo>
                  <a:lnTo>
                    <a:pt x="19463" y="16731"/>
                  </a:lnTo>
                  <a:lnTo>
                    <a:pt x="19667" y="16801"/>
                  </a:lnTo>
                  <a:lnTo>
                    <a:pt x="19859" y="16830"/>
                  </a:lnTo>
                  <a:lnTo>
                    <a:pt x="20051" y="16858"/>
                  </a:lnTo>
                  <a:lnTo>
                    <a:pt x="20265" y="16830"/>
                  </a:lnTo>
                  <a:lnTo>
                    <a:pt x="20469" y="16787"/>
                  </a:lnTo>
                  <a:lnTo>
                    <a:pt x="20662" y="16702"/>
                  </a:lnTo>
                  <a:lnTo>
                    <a:pt x="20854" y="16560"/>
                  </a:lnTo>
                  <a:lnTo>
                    <a:pt x="21035" y="16405"/>
                  </a:lnTo>
                  <a:lnTo>
                    <a:pt x="21182" y="16207"/>
                  </a:lnTo>
                  <a:lnTo>
                    <a:pt x="21340" y="15995"/>
                  </a:lnTo>
                  <a:lnTo>
                    <a:pt x="21441" y="15725"/>
                  </a:lnTo>
                  <a:lnTo>
                    <a:pt x="21532" y="15428"/>
                  </a:lnTo>
                  <a:lnTo>
                    <a:pt x="21600" y="15075"/>
                  </a:lnTo>
                  <a:lnTo>
                    <a:pt x="21600" y="14522"/>
                  </a:lnTo>
                  <a:lnTo>
                    <a:pt x="21577" y="14367"/>
                  </a:lnTo>
                  <a:lnTo>
                    <a:pt x="21532" y="14196"/>
                  </a:lnTo>
                  <a:lnTo>
                    <a:pt x="21487" y="14041"/>
                  </a:lnTo>
                  <a:lnTo>
                    <a:pt x="21419" y="13899"/>
                  </a:lnTo>
                  <a:lnTo>
                    <a:pt x="21351" y="13758"/>
                  </a:lnTo>
                  <a:lnTo>
                    <a:pt x="21204" y="13489"/>
                  </a:lnTo>
                  <a:lnTo>
                    <a:pt x="21035" y="13276"/>
                  </a:lnTo>
                  <a:lnTo>
                    <a:pt x="20809" y="13079"/>
                  </a:lnTo>
                  <a:lnTo>
                    <a:pt x="20593" y="12951"/>
                  </a:lnTo>
                  <a:lnTo>
                    <a:pt x="20356" y="12810"/>
                  </a:lnTo>
                  <a:lnTo>
                    <a:pt x="20119" y="12753"/>
                  </a:lnTo>
                  <a:lnTo>
                    <a:pt x="19881" y="12696"/>
                  </a:lnTo>
                  <a:lnTo>
                    <a:pt x="19644" y="12724"/>
                  </a:lnTo>
                  <a:lnTo>
                    <a:pt x="19429" y="12782"/>
                  </a:lnTo>
                  <a:lnTo>
                    <a:pt x="19226" y="12895"/>
                  </a:lnTo>
                  <a:lnTo>
                    <a:pt x="19147" y="12951"/>
                  </a:lnTo>
                  <a:lnTo>
                    <a:pt x="19057" y="13036"/>
                  </a:lnTo>
                  <a:lnTo>
                    <a:pt x="18989" y="13135"/>
                  </a:lnTo>
                  <a:lnTo>
                    <a:pt x="18910" y="13248"/>
                  </a:lnTo>
                  <a:lnTo>
                    <a:pt x="18774" y="13460"/>
                  </a:lnTo>
                  <a:lnTo>
                    <a:pt x="18626" y="13631"/>
                  </a:lnTo>
                  <a:lnTo>
                    <a:pt x="18468" y="13730"/>
                  </a:lnTo>
                  <a:lnTo>
                    <a:pt x="18299" y="13815"/>
                  </a:lnTo>
                  <a:lnTo>
                    <a:pt x="18141" y="13843"/>
                  </a:lnTo>
                  <a:lnTo>
                    <a:pt x="17971" y="13871"/>
                  </a:lnTo>
                  <a:lnTo>
                    <a:pt x="17802" y="13843"/>
                  </a:lnTo>
                  <a:lnTo>
                    <a:pt x="17644" y="13786"/>
                  </a:lnTo>
                  <a:lnTo>
                    <a:pt x="17497" y="13716"/>
                  </a:lnTo>
                  <a:lnTo>
                    <a:pt x="17339" y="13631"/>
                  </a:lnTo>
                  <a:lnTo>
                    <a:pt x="17214" y="13518"/>
                  </a:lnTo>
                  <a:lnTo>
                    <a:pt x="17101" y="13375"/>
                  </a:lnTo>
                  <a:lnTo>
                    <a:pt x="17022" y="13248"/>
                  </a:lnTo>
                  <a:lnTo>
                    <a:pt x="16932" y="13107"/>
                  </a:lnTo>
                  <a:lnTo>
                    <a:pt x="16887" y="12980"/>
                  </a:lnTo>
                  <a:lnTo>
                    <a:pt x="16887" y="5718"/>
                  </a:lnTo>
                  <a:lnTo>
                    <a:pt x="16671" y="5874"/>
                  </a:lnTo>
                  <a:lnTo>
                    <a:pt x="16411" y="6016"/>
                  </a:lnTo>
                  <a:lnTo>
                    <a:pt x="16151" y="6157"/>
                  </a:lnTo>
                  <a:lnTo>
                    <a:pt x="15846" y="6228"/>
                  </a:lnTo>
                  <a:lnTo>
                    <a:pt x="15541" y="6284"/>
                  </a:lnTo>
                  <a:lnTo>
                    <a:pt x="15214" y="6312"/>
                  </a:lnTo>
                  <a:lnTo>
                    <a:pt x="14863" y="6341"/>
                  </a:lnTo>
                  <a:lnTo>
                    <a:pt x="14546" y="6341"/>
                  </a:lnTo>
                  <a:lnTo>
                    <a:pt x="14196" y="6312"/>
                  </a:lnTo>
                  <a:lnTo>
                    <a:pt x="13846" y="6256"/>
                  </a:lnTo>
                  <a:lnTo>
                    <a:pt x="13518" y="6199"/>
                  </a:lnTo>
                  <a:lnTo>
                    <a:pt x="13202" y="6129"/>
                  </a:lnTo>
                  <a:lnTo>
                    <a:pt x="12897" y="6044"/>
                  </a:lnTo>
                  <a:lnTo>
                    <a:pt x="12613" y="5931"/>
                  </a:lnTo>
                  <a:lnTo>
                    <a:pt x="12353" y="5818"/>
                  </a:lnTo>
                  <a:lnTo>
                    <a:pt x="12116" y="5718"/>
                  </a:lnTo>
                  <a:lnTo>
                    <a:pt x="11936" y="5605"/>
                  </a:lnTo>
                  <a:lnTo>
                    <a:pt x="11789" y="5492"/>
                  </a:lnTo>
                  <a:lnTo>
                    <a:pt x="11653" y="5393"/>
                  </a:lnTo>
                  <a:lnTo>
                    <a:pt x="11551" y="5280"/>
                  </a:lnTo>
                  <a:lnTo>
                    <a:pt x="11461" y="5166"/>
                  </a:lnTo>
                  <a:lnTo>
                    <a:pt x="11393" y="5068"/>
                  </a:lnTo>
                  <a:lnTo>
                    <a:pt x="11371" y="4925"/>
                  </a:lnTo>
                  <a:lnTo>
                    <a:pt x="11348" y="4812"/>
                  </a:lnTo>
                  <a:lnTo>
                    <a:pt x="11348" y="4685"/>
                  </a:lnTo>
                  <a:lnTo>
                    <a:pt x="11371" y="4543"/>
                  </a:lnTo>
                  <a:lnTo>
                    <a:pt x="11438" y="4388"/>
                  </a:lnTo>
                  <a:lnTo>
                    <a:pt x="11506" y="4217"/>
                  </a:lnTo>
                  <a:lnTo>
                    <a:pt x="11698" y="3864"/>
                  </a:lnTo>
                  <a:lnTo>
                    <a:pt x="11981" y="3482"/>
                  </a:lnTo>
                  <a:lnTo>
                    <a:pt x="12139" y="3241"/>
                  </a:lnTo>
                  <a:lnTo>
                    <a:pt x="12241" y="3001"/>
                  </a:lnTo>
                  <a:lnTo>
                    <a:pt x="12331" y="2732"/>
                  </a:lnTo>
                  <a:lnTo>
                    <a:pt x="12399" y="2420"/>
                  </a:lnTo>
                  <a:lnTo>
                    <a:pt x="12433" y="2151"/>
                  </a:lnTo>
                  <a:lnTo>
                    <a:pt x="12433" y="1854"/>
                  </a:lnTo>
                  <a:lnTo>
                    <a:pt x="12399" y="1557"/>
                  </a:lnTo>
                  <a:lnTo>
                    <a:pt x="12331" y="1288"/>
                  </a:lnTo>
                  <a:lnTo>
                    <a:pt x="12241" y="1019"/>
                  </a:lnTo>
                  <a:lnTo>
                    <a:pt x="12094" y="764"/>
                  </a:lnTo>
                  <a:lnTo>
                    <a:pt x="12003" y="665"/>
                  </a:lnTo>
                  <a:lnTo>
                    <a:pt x="11913" y="552"/>
                  </a:lnTo>
                  <a:lnTo>
                    <a:pt x="11811" y="439"/>
                  </a:lnTo>
                  <a:lnTo>
                    <a:pt x="11698" y="353"/>
                  </a:lnTo>
                  <a:lnTo>
                    <a:pt x="11574" y="282"/>
                  </a:lnTo>
                  <a:lnTo>
                    <a:pt x="11438" y="198"/>
                  </a:lnTo>
                  <a:lnTo>
                    <a:pt x="11292" y="141"/>
                  </a:lnTo>
                  <a:lnTo>
                    <a:pt x="11133" y="85"/>
                  </a:lnTo>
                  <a:lnTo>
                    <a:pt x="10964" y="28"/>
                  </a:lnTo>
                  <a:lnTo>
                    <a:pt x="10794" y="0"/>
                  </a:lnTo>
                  <a:lnTo>
                    <a:pt x="10251" y="0"/>
                  </a:lnTo>
                  <a:lnTo>
                    <a:pt x="10070" y="28"/>
                  </a:lnTo>
                  <a:lnTo>
                    <a:pt x="9946" y="56"/>
                  </a:lnTo>
                  <a:lnTo>
                    <a:pt x="9788" y="113"/>
                  </a:lnTo>
                  <a:lnTo>
                    <a:pt x="9686" y="198"/>
                  </a:lnTo>
                  <a:lnTo>
                    <a:pt x="9551" y="254"/>
                  </a:lnTo>
                  <a:lnTo>
                    <a:pt x="9449" y="353"/>
                  </a:lnTo>
                  <a:lnTo>
                    <a:pt x="9359" y="439"/>
                  </a:lnTo>
                  <a:lnTo>
                    <a:pt x="9268" y="552"/>
                  </a:lnTo>
                  <a:lnTo>
                    <a:pt x="9178" y="665"/>
                  </a:lnTo>
                  <a:lnTo>
                    <a:pt x="9122" y="764"/>
                  </a:lnTo>
                  <a:lnTo>
                    <a:pt x="9054" y="905"/>
                  </a:lnTo>
                  <a:lnTo>
                    <a:pt x="8963" y="1175"/>
                  </a:lnTo>
                  <a:lnTo>
                    <a:pt x="8907" y="1472"/>
                  </a:lnTo>
                  <a:lnTo>
                    <a:pt x="8884" y="1769"/>
                  </a:lnTo>
                  <a:lnTo>
                    <a:pt x="8884" y="2095"/>
                  </a:lnTo>
                  <a:lnTo>
                    <a:pt x="8907" y="2420"/>
                  </a:lnTo>
                  <a:lnTo>
                    <a:pt x="8963" y="2732"/>
                  </a:lnTo>
                  <a:lnTo>
                    <a:pt x="9054" y="3057"/>
                  </a:lnTo>
                  <a:lnTo>
                    <a:pt x="9167" y="3354"/>
                  </a:lnTo>
                  <a:lnTo>
                    <a:pt x="9291" y="3624"/>
                  </a:lnTo>
                  <a:lnTo>
                    <a:pt x="9460" y="3864"/>
                  </a:lnTo>
                  <a:lnTo>
                    <a:pt x="9573" y="4062"/>
                  </a:lnTo>
                  <a:lnTo>
                    <a:pt x="9664" y="4247"/>
                  </a:lnTo>
                  <a:lnTo>
                    <a:pt x="9720" y="4445"/>
                  </a:lnTo>
                  <a:lnTo>
                    <a:pt x="9765" y="4628"/>
                  </a:lnTo>
                  <a:lnTo>
                    <a:pt x="9765" y="4812"/>
                  </a:lnTo>
                  <a:lnTo>
                    <a:pt x="9743" y="5010"/>
                  </a:lnTo>
                  <a:lnTo>
                    <a:pt x="9709" y="5195"/>
                  </a:lnTo>
                  <a:lnTo>
                    <a:pt x="9619" y="5364"/>
                  </a:lnTo>
                  <a:lnTo>
                    <a:pt x="9528" y="5492"/>
                  </a:lnTo>
                  <a:lnTo>
                    <a:pt x="9404" y="5605"/>
                  </a:lnTo>
                  <a:lnTo>
                    <a:pt x="9223" y="5689"/>
                  </a:lnTo>
                  <a:lnTo>
                    <a:pt x="9054" y="5746"/>
                  </a:lnTo>
                  <a:lnTo>
                    <a:pt x="8839" y="5746"/>
                  </a:lnTo>
                  <a:lnTo>
                    <a:pt x="8578" y="5718"/>
                  </a:lnTo>
                  <a:lnTo>
                    <a:pt x="8318" y="5633"/>
                  </a:lnTo>
                  <a:lnTo>
                    <a:pt x="8013" y="5492"/>
                  </a:lnTo>
                  <a:lnTo>
                    <a:pt x="7833" y="5421"/>
                  </a:lnTo>
                  <a:lnTo>
                    <a:pt x="7641" y="5364"/>
                  </a:lnTo>
                  <a:lnTo>
                    <a:pt x="7426" y="5308"/>
                  </a:lnTo>
                  <a:lnTo>
                    <a:pt x="7234" y="5280"/>
                  </a:lnTo>
                  <a:lnTo>
                    <a:pt x="6747" y="5280"/>
                  </a:lnTo>
                  <a:lnTo>
                    <a:pt x="6273" y="5308"/>
                  </a:lnTo>
                  <a:lnTo>
                    <a:pt x="5776" y="5364"/>
                  </a:lnTo>
                  <a:lnTo>
                    <a:pt x="5256" y="5477"/>
                  </a:lnTo>
                  <a:lnTo>
                    <a:pt x="4735" y="5576"/>
                  </a:lnTo>
                  <a:lnTo>
                    <a:pt x="4238" y="5718"/>
                  </a:lnTo>
                  <a:lnTo>
                    <a:pt x="4193" y="5874"/>
                  </a:lnTo>
                  <a:lnTo>
                    <a:pt x="4193" y="6525"/>
                  </a:lnTo>
                  <a:lnTo>
                    <a:pt x="4216" y="6935"/>
                  </a:lnTo>
                  <a:lnTo>
                    <a:pt x="4306" y="7912"/>
                  </a:lnTo>
                  <a:lnTo>
                    <a:pt x="4385" y="9002"/>
                  </a:lnTo>
                  <a:lnTo>
                    <a:pt x="4430" y="9554"/>
                  </a:lnTo>
                  <a:lnTo>
                    <a:pt x="4453" y="10092"/>
                  </a:lnTo>
                  <a:lnTo>
                    <a:pt x="4475" y="10616"/>
                  </a:lnTo>
                  <a:lnTo>
                    <a:pt x="4498" y="11068"/>
                  </a:lnTo>
                  <a:lnTo>
                    <a:pt x="4475" y="11507"/>
                  </a:lnTo>
                  <a:lnTo>
                    <a:pt x="4430" y="11861"/>
                  </a:lnTo>
                  <a:lnTo>
                    <a:pt x="4385" y="12017"/>
                  </a:lnTo>
                  <a:lnTo>
                    <a:pt x="4340" y="12159"/>
                  </a:lnTo>
                  <a:lnTo>
                    <a:pt x="4306" y="12272"/>
                  </a:lnTo>
                  <a:lnTo>
                    <a:pt x="4238" y="12342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grpSp>
          <p:nvGrpSpPr>
            <p:cNvPr id="1150" name="Группа"/>
            <p:cNvGrpSpPr/>
            <p:nvPr/>
          </p:nvGrpSpPr>
          <p:grpSpPr>
            <a:xfrm>
              <a:off x="247747" y="38415"/>
              <a:ext cx="306481" cy="338542"/>
              <a:chOff x="0" y="0"/>
              <a:chExt cx="306480" cy="338540"/>
            </a:xfrm>
          </p:grpSpPr>
          <p:sp>
            <p:nvSpPr>
              <p:cNvPr id="1145" name="Овал"/>
              <p:cNvSpPr/>
              <p:nvPr/>
            </p:nvSpPr>
            <p:spPr>
              <a:xfrm>
                <a:off x="0" y="0"/>
                <a:ext cx="306481" cy="338541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146" name="Линия"/>
              <p:cNvSpPr/>
              <p:nvPr/>
            </p:nvSpPr>
            <p:spPr>
              <a:xfrm>
                <a:off x="37458" y="8586"/>
                <a:ext cx="267888" cy="3127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82" y="0"/>
                    </a:moveTo>
                    <a:lnTo>
                      <a:pt x="9900" y="4193"/>
                    </a:lnTo>
                    <a:lnTo>
                      <a:pt x="8045" y="3598"/>
                    </a:lnTo>
                    <a:lnTo>
                      <a:pt x="6191" y="4801"/>
                    </a:lnTo>
                    <a:lnTo>
                      <a:pt x="6191" y="5992"/>
                    </a:lnTo>
                    <a:lnTo>
                      <a:pt x="8045" y="4801"/>
                    </a:lnTo>
                    <a:lnTo>
                      <a:pt x="8045" y="5992"/>
                    </a:lnTo>
                    <a:lnTo>
                      <a:pt x="5577" y="6600"/>
                    </a:lnTo>
                    <a:lnTo>
                      <a:pt x="4950" y="6600"/>
                    </a:lnTo>
                    <a:lnTo>
                      <a:pt x="4336" y="7791"/>
                    </a:lnTo>
                    <a:lnTo>
                      <a:pt x="2482" y="7196"/>
                    </a:lnTo>
                    <a:lnTo>
                      <a:pt x="2482" y="8994"/>
                    </a:lnTo>
                    <a:lnTo>
                      <a:pt x="4336" y="8994"/>
                    </a:lnTo>
                    <a:lnTo>
                      <a:pt x="6191" y="7791"/>
                    </a:lnTo>
                    <a:lnTo>
                      <a:pt x="6805" y="8399"/>
                    </a:lnTo>
                    <a:lnTo>
                      <a:pt x="6805" y="9603"/>
                    </a:lnTo>
                    <a:lnTo>
                      <a:pt x="7432" y="8399"/>
                    </a:lnTo>
                    <a:lnTo>
                      <a:pt x="7432" y="7791"/>
                    </a:lnTo>
                    <a:lnTo>
                      <a:pt x="9900" y="9603"/>
                    </a:lnTo>
                    <a:lnTo>
                      <a:pt x="9900" y="10793"/>
                    </a:lnTo>
                    <a:lnTo>
                      <a:pt x="6805" y="10793"/>
                    </a:lnTo>
                    <a:lnTo>
                      <a:pt x="4336" y="9603"/>
                    </a:lnTo>
                    <a:lnTo>
                      <a:pt x="1855" y="9603"/>
                    </a:lnTo>
                    <a:lnTo>
                      <a:pt x="0" y="13796"/>
                    </a:lnTo>
                    <a:lnTo>
                      <a:pt x="2482" y="15595"/>
                    </a:lnTo>
                    <a:lnTo>
                      <a:pt x="4950" y="16190"/>
                    </a:lnTo>
                    <a:lnTo>
                      <a:pt x="7432" y="21600"/>
                    </a:lnTo>
                    <a:lnTo>
                      <a:pt x="9900" y="21600"/>
                    </a:lnTo>
                    <a:lnTo>
                      <a:pt x="11755" y="19193"/>
                    </a:lnTo>
                    <a:lnTo>
                      <a:pt x="12382" y="15595"/>
                    </a:lnTo>
                    <a:lnTo>
                      <a:pt x="14236" y="14391"/>
                    </a:lnTo>
                    <a:lnTo>
                      <a:pt x="11755" y="11997"/>
                    </a:lnTo>
                    <a:lnTo>
                      <a:pt x="14850" y="13796"/>
                    </a:lnTo>
                    <a:lnTo>
                      <a:pt x="15464" y="11402"/>
                    </a:lnTo>
                    <a:lnTo>
                      <a:pt x="16705" y="11402"/>
                    </a:lnTo>
                    <a:lnTo>
                      <a:pt x="19186" y="13796"/>
                    </a:lnTo>
                    <a:lnTo>
                      <a:pt x="19200" y="10582"/>
                    </a:lnTo>
                    <a:lnTo>
                      <a:pt x="21600" y="12698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47" name="Линия"/>
              <p:cNvSpPr/>
              <p:nvPr/>
            </p:nvSpPr>
            <p:spPr>
              <a:xfrm>
                <a:off x="37458" y="1226"/>
                <a:ext cx="103297" cy="601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9362" y="12185"/>
                    </a:lnTo>
                    <a:lnTo>
                      <a:pt x="6466" y="18485"/>
                    </a:lnTo>
                    <a:lnTo>
                      <a:pt x="9699" y="9000"/>
                    </a:lnTo>
                    <a:lnTo>
                      <a:pt x="3233" y="21600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48" name="Треугольник"/>
              <p:cNvSpPr/>
              <p:nvPr/>
            </p:nvSpPr>
            <p:spPr>
              <a:xfrm>
                <a:off x="83998" y="69915"/>
                <a:ext cx="14757" cy="25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49" name="Фигура"/>
              <p:cNvSpPr/>
              <p:nvPr/>
            </p:nvSpPr>
            <p:spPr>
              <a:xfrm>
                <a:off x="183888" y="277210"/>
                <a:ext cx="30649" cy="25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7147"/>
                    </a:moveTo>
                    <a:lnTo>
                      <a:pt x="0" y="21600"/>
                    </a:lnTo>
                    <a:lnTo>
                      <a:pt x="5459" y="21600"/>
                    </a:lnTo>
                    <a:lnTo>
                      <a:pt x="21600" y="0"/>
                    </a:lnTo>
                    <a:lnTo>
                      <a:pt x="16141" y="0"/>
                    </a:lnTo>
                    <a:lnTo>
                      <a:pt x="10800" y="7147"/>
                    </a:ln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152" name="Линия"/>
          <p:cNvSpPr/>
          <p:nvPr/>
        </p:nvSpPr>
        <p:spPr>
          <a:xfrm flipV="1">
            <a:off x="4175125" y="3824287"/>
            <a:ext cx="73026" cy="288926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53" name="Линия"/>
          <p:cNvSpPr/>
          <p:nvPr/>
        </p:nvSpPr>
        <p:spPr>
          <a:xfrm flipV="1">
            <a:off x="3563937" y="3681412"/>
            <a:ext cx="287339" cy="250826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54" name="Линия"/>
          <p:cNvSpPr/>
          <p:nvPr/>
        </p:nvSpPr>
        <p:spPr>
          <a:xfrm flipV="1">
            <a:off x="2771774" y="3536949"/>
            <a:ext cx="936626" cy="395289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55" name="Линия"/>
          <p:cNvSpPr/>
          <p:nvPr/>
        </p:nvSpPr>
        <p:spPr>
          <a:xfrm flipV="1">
            <a:off x="5256212" y="2239962"/>
            <a:ext cx="935038" cy="577851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56" name="Линия"/>
          <p:cNvSpPr/>
          <p:nvPr/>
        </p:nvSpPr>
        <p:spPr>
          <a:xfrm>
            <a:off x="5724525" y="3068320"/>
            <a:ext cx="936625" cy="1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159" name="Группа"/>
          <p:cNvGrpSpPr/>
          <p:nvPr/>
        </p:nvGrpSpPr>
        <p:grpSpPr>
          <a:xfrm>
            <a:off x="6337300" y="3211512"/>
            <a:ext cx="306388" cy="652463"/>
            <a:chOff x="0" y="0"/>
            <a:chExt cx="306387" cy="652462"/>
          </a:xfrm>
        </p:grpSpPr>
        <p:sp>
          <p:nvSpPr>
            <p:cNvPr id="1157" name="Линия"/>
            <p:cNvSpPr/>
            <p:nvPr/>
          </p:nvSpPr>
          <p:spPr>
            <a:xfrm>
              <a:off x="0" y="168749"/>
              <a:ext cx="306388" cy="483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9" y="1964"/>
                  </a:moveTo>
                  <a:lnTo>
                    <a:pt x="15858" y="0"/>
                  </a:lnTo>
                  <a:lnTo>
                    <a:pt x="5332" y="25"/>
                  </a:lnTo>
                  <a:lnTo>
                    <a:pt x="2461" y="1522"/>
                  </a:lnTo>
                  <a:lnTo>
                    <a:pt x="0" y="5105"/>
                  </a:lnTo>
                  <a:lnTo>
                    <a:pt x="3008" y="10604"/>
                  </a:lnTo>
                  <a:lnTo>
                    <a:pt x="4648" y="9033"/>
                  </a:lnTo>
                  <a:lnTo>
                    <a:pt x="2187" y="5695"/>
                  </a:lnTo>
                  <a:lnTo>
                    <a:pt x="6015" y="3731"/>
                  </a:lnTo>
                  <a:lnTo>
                    <a:pt x="6562" y="17476"/>
                  </a:lnTo>
                  <a:lnTo>
                    <a:pt x="3828" y="20029"/>
                  </a:lnTo>
                  <a:lnTo>
                    <a:pt x="8749" y="19636"/>
                  </a:lnTo>
                  <a:lnTo>
                    <a:pt x="10253" y="9990"/>
                  </a:lnTo>
                  <a:lnTo>
                    <a:pt x="11757" y="20422"/>
                  </a:lnTo>
                  <a:lnTo>
                    <a:pt x="17499" y="21600"/>
                  </a:lnTo>
                  <a:lnTo>
                    <a:pt x="14218" y="18655"/>
                  </a:lnTo>
                  <a:lnTo>
                    <a:pt x="15448" y="7879"/>
                  </a:lnTo>
                  <a:lnTo>
                    <a:pt x="16405" y="2602"/>
                  </a:lnTo>
                  <a:lnTo>
                    <a:pt x="18046" y="5891"/>
                  </a:lnTo>
                  <a:lnTo>
                    <a:pt x="16405" y="7855"/>
                  </a:lnTo>
                  <a:lnTo>
                    <a:pt x="17499" y="9425"/>
                  </a:lnTo>
                  <a:lnTo>
                    <a:pt x="21600" y="6873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158" name="Кружок"/>
            <p:cNvSpPr/>
            <p:nvPr/>
          </p:nvSpPr>
          <p:spPr>
            <a:xfrm flipH="1">
              <a:off x="69325" y="0"/>
              <a:ext cx="141559" cy="145664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</p:grpSp>
      <p:grpSp>
        <p:nvGrpSpPr>
          <p:cNvPr id="1162" name="Группа"/>
          <p:cNvGrpSpPr/>
          <p:nvPr/>
        </p:nvGrpSpPr>
        <p:grpSpPr>
          <a:xfrm>
            <a:off x="6372224" y="1735137"/>
            <a:ext cx="342902" cy="665164"/>
            <a:chOff x="0" y="0"/>
            <a:chExt cx="342900" cy="665162"/>
          </a:xfrm>
        </p:grpSpPr>
        <p:sp>
          <p:nvSpPr>
            <p:cNvPr id="1160" name="Фигура"/>
            <p:cNvSpPr/>
            <p:nvPr/>
          </p:nvSpPr>
          <p:spPr>
            <a:xfrm>
              <a:off x="-1" y="174862"/>
              <a:ext cx="342902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2" y="0"/>
                  </a:moveTo>
                  <a:lnTo>
                    <a:pt x="0" y="10783"/>
                  </a:lnTo>
                  <a:lnTo>
                    <a:pt x="4818" y="4626"/>
                  </a:lnTo>
                  <a:lnTo>
                    <a:pt x="2382" y="20035"/>
                  </a:lnTo>
                  <a:lnTo>
                    <a:pt x="9582" y="10783"/>
                  </a:lnTo>
                  <a:lnTo>
                    <a:pt x="14400" y="21600"/>
                  </a:lnTo>
                  <a:lnTo>
                    <a:pt x="14400" y="4626"/>
                  </a:lnTo>
                  <a:lnTo>
                    <a:pt x="21600" y="9252"/>
                  </a:lnTo>
                  <a:lnTo>
                    <a:pt x="14400" y="0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161" name="Овал"/>
            <p:cNvSpPr/>
            <p:nvPr/>
          </p:nvSpPr>
          <p:spPr>
            <a:xfrm>
              <a:off x="75833" y="-1"/>
              <a:ext cx="153317" cy="138863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</p:grpSp>
      <p:sp>
        <p:nvSpPr>
          <p:cNvPr id="1163" name="Линия"/>
          <p:cNvSpPr/>
          <p:nvPr/>
        </p:nvSpPr>
        <p:spPr>
          <a:xfrm>
            <a:off x="2373312" y="4557712"/>
            <a:ext cx="614363" cy="385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73" extrusionOk="0">
                <a:moveTo>
                  <a:pt x="21600" y="10510"/>
                </a:moveTo>
                <a:cubicBezTo>
                  <a:pt x="18698" y="12083"/>
                  <a:pt x="7647" y="21600"/>
                  <a:pt x="4019" y="19862"/>
                </a:cubicBezTo>
                <a:cubicBezTo>
                  <a:pt x="391" y="18124"/>
                  <a:pt x="837" y="4138"/>
                  <a:pt x="0" y="0"/>
                </a:cubicBezTo>
              </a:path>
            </a:pathLst>
          </a:custGeom>
          <a:ln w="19050">
            <a:solidFill>
              <a:srgbClr val="000000"/>
            </a:solidFill>
            <a:headEnd type="stealth"/>
            <a:tailEnd type="stealth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164" name="Линия"/>
          <p:cNvSpPr/>
          <p:nvPr/>
        </p:nvSpPr>
        <p:spPr>
          <a:xfrm>
            <a:off x="1343771" y="3719512"/>
            <a:ext cx="686642" cy="698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94" h="21600" extrusionOk="0">
                <a:moveTo>
                  <a:pt x="19794" y="21600"/>
                </a:moveTo>
                <a:cubicBezTo>
                  <a:pt x="16682" y="20618"/>
                  <a:pt x="4052" y="19293"/>
                  <a:pt x="1123" y="15709"/>
                </a:cubicBezTo>
                <a:cubicBezTo>
                  <a:pt x="-1806" y="12125"/>
                  <a:pt x="1901" y="3289"/>
                  <a:pt x="2084" y="0"/>
                </a:cubicBezTo>
              </a:path>
            </a:pathLst>
          </a:custGeom>
          <a:ln w="19050">
            <a:solidFill>
              <a:srgbClr val="000000"/>
            </a:solidFill>
            <a:headEnd type="stealth"/>
            <a:tailEnd type="stealth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165" name="Линия"/>
          <p:cNvSpPr/>
          <p:nvPr/>
        </p:nvSpPr>
        <p:spPr>
          <a:xfrm>
            <a:off x="3224212" y="4875212"/>
            <a:ext cx="828676" cy="330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05" extrusionOk="0">
                <a:moveTo>
                  <a:pt x="21600" y="2445"/>
                </a:moveTo>
                <a:cubicBezTo>
                  <a:pt x="16924" y="11717"/>
                  <a:pt x="12786" y="21600"/>
                  <a:pt x="9186" y="21192"/>
                </a:cubicBezTo>
                <a:cubicBezTo>
                  <a:pt x="5586" y="20785"/>
                  <a:pt x="1903" y="4381"/>
                  <a:pt x="0" y="0"/>
                </a:cubicBezTo>
              </a:path>
            </a:pathLst>
          </a:custGeom>
          <a:ln w="19050">
            <a:solidFill>
              <a:srgbClr val="000000"/>
            </a:solidFill>
            <a:headEnd type="stealth"/>
            <a:tailEnd type="stealth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166" name="Линия"/>
          <p:cNvSpPr/>
          <p:nvPr/>
        </p:nvSpPr>
        <p:spPr>
          <a:xfrm>
            <a:off x="4281487" y="4832350"/>
            <a:ext cx="704851" cy="322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91" extrusionOk="0">
                <a:moveTo>
                  <a:pt x="21600" y="0"/>
                </a:moveTo>
                <a:cubicBezTo>
                  <a:pt x="19557" y="3548"/>
                  <a:pt x="12843" y="20765"/>
                  <a:pt x="9243" y="21183"/>
                </a:cubicBezTo>
                <a:cubicBezTo>
                  <a:pt x="5643" y="21600"/>
                  <a:pt x="1946" y="6470"/>
                  <a:pt x="0" y="2609"/>
                </a:cubicBezTo>
              </a:path>
            </a:pathLst>
          </a:custGeom>
          <a:ln w="19050">
            <a:solidFill>
              <a:srgbClr val="000000"/>
            </a:solidFill>
            <a:headEnd type="stealth"/>
            <a:tailEnd type="stealth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167" name="Линия"/>
          <p:cNvSpPr/>
          <p:nvPr/>
        </p:nvSpPr>
        <p:spPr>
          <a:xfrm>
            <a:off x="4341812" y="923959"/>
            <a:ext cx="647701" cy="420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14" extrusionOk="0">
                <a:moveTo>
                  <a:pt x="0" y="13701"/>
                </a:moveTo>
                <a:cubicBezTo>
                  <a:pt x="2118" y="11456"/>
                  <a:pt x="9106" y="-1086"/>
                  <a:pt x="12706" y="75"/>
                </a:cubicBezTo>
                <a:cubicBezTo>
                  <a:pt x="16306" y="1237"/>
                  <a:pt x="19747" y="16256"/>
                  <a:pt x="21600" y="20514"/>
                </a:cubicBezTo>
              </a:path>
            </a:pathLst>
          </a:custGeom>
          <a:ln w="19050">
            <a:solidFill>
              <a:srgbClr val="000000"/>
            </a:solidFill>
            <a:headEnd type="stealth"/>
            <a:tailEnd type="stealth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168" name="Линия"/>
          <p:cNvSpPr/>
          <p:nvPr/>
        </p:nvSpPr>
        <p:spPr>
          <a:xfrm>
            <a:off x="6627812" y="2220912"/>
            <a:ext cx="396660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14" h="21600" extrusionOk="0">
                <a:moveTo>
                  <a:pt x="9061" y="0"/>
                </a:moveTo>
                <a:cubicBezTo>
                  <a:pt x="10921" y="1824"/>
                  <a:pt x="21600" y="7516"/>
                  <a:pt x="20063" y="11092"/>
                </a:cubicBezTo>
                <a:cubicBezTo>
                  <a:pt x="18526" y="14668"/>
                  <a:pt x="4207" y="19411"/>
                  <a:pt x="0" y="21600"/>
                </a:cubicBezTo>
              </a:path>
            </a:pathLst>
          </a:custGeom>
          <a:ln w="19050">
            <a:solidFill>
              <a:srgbClr val="000000"/>
            </a:solidFill>
            <a:headEnd type="stealth"/>
            <a:tailEnd type="stealth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169" name="Линия"/>
          <p:cNvSpPr/>
          <p:nvPr/>
        </p:nvSpPr>
        <p:spPr>
          <a:xfrm>
            <a:off x="7515225" y="2799821"/>
            <a:ext cx="534902" cy="570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24" h="19953" extrusionOk="0">
                <a:moveTo>
                  <a:pt x="0" y="1074"/>
                </a:moveTo>
                <a:cubicBezTo>
                  <a:pt x="3102" y="1129"/>
                  <a:pt x="15980" y="-1647"/>
                  <a:pt x="18790" y="1518"/>
                </a:cubicBezTo>
                <a:cubicBezTo>
                  <a:pt x="21600" y="4683"/>
                  <a:pt x="17210" y="16122"/>
                  <a:pt x="16800" y="19953"/>
                </a:cubicBezTo>
              </a:path>
            </a:pathLst>
          </a:custGeom>
          <a:ln w="19050">
            <a:solidFill>
              <a:srgbClr val="000000"/>
            </a:solidFill>
            <a:headEnd type="stealth"/>
            <a:tailEnd type="stealth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170" name="Линия"/>
          <p:cNvSpPr/>
          <p:nvPr/>
        </p:nvSpPr>
        <p:spPr>
          <a:xfrm>
            <a:off x="5776912" y="3948112"/>
            <a:ext cx="596901" cy="317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7" extrusionOk="0">
                <a:moveTo>
                  <a:pt x="21600" y="0"/>
                </a:moveTo>
                <a:cubicBezTo>
                  <a:pt x="20221" y="3443"/>
                  <a:pt x="16487" y="20139"/>
                  <a:pt x="12868" y="20870"/>
                </a:cubicBezTo>
                <a:cubicBezTo>
                  <a:pt x="9249" y="21600"/>
                  <a:pt x="2700" y="7617"/>
                  <a:pt x="0" y="4174"/>
                </a:cubicBezTo>
              </a:path>
            </a:pathLst>
          </a:custGeom>
          <a:ln w="19050">
            <a:solidFill>
              <a:srgbClr val="000000"/>
            </a:solidFill>
            <a:headEnd type="stealth"/>
            <a:tailEnd type="stealth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171" name="Линия"/>
          <p:cNvSpPr/>
          <p:nvPr/>
        </p:nvSpPr>
        <p:spPr>
          <a:xfrm>
            <a:off x="5586412" y="4227512"/>
            <a:ext cx="1828801" cy="699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13" extrusionOk="0">
                <a:moveTo>
                  <a:pt x="21600" y="4178"/>
                </a:moveTo>
                <a:cubicBezTo>
                  <a:pt x="19894" y="6978"/>
                  <a:pt x="15000" y="21600"/>
                  <a:pt x="11400" y="20888"/>
                </a:cubicBezTo>
                <a:cubicBezTo>
                  <a:pt x="7800" y="20176"/>
                  <a:pt x="2381" y="4367"/>
                  <a:pt x="0" y="0"/>
                </a:cubicBezTo>
              </a:path>
            </a:pathLst>
          </a:custGeom>
          <a:ln w="19050">
            <a:solidFill>
              <a:srgbClr val="000000"/>
            </a:solidFill>
            <a:headEnd type="stealth"/>
            <a:tailEnd type="stealth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172" name="Линия"/>
          <p:cNvSpPr/>
          <p:nvPr/>
        </p:nvSpPr>
        <p:spPr>
          <a:xfrm>
            <a:off x="5268912" y="1173471"/>
            <a:ext cx="622301" cy="475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87" extrusionOk="0">
                <a:moveTo>
                  <a:pt x="0" y="8787"/>
                </a:moveTo>
                <a:cubicBezTo>
                  <a:pt x="2865" y="7387"/>
                  <a:pt x="13610" y="-1613"/>
                  <a:pt x="17192" y="254"/>
                </a:cubicBezTo>
                <a:cubicBezTo>
                  <a:pt x="20773" y="2120"/>
                  <a:pt x="20663" y="15854"/>
                  <a:pt x="21600" y="19987"/>
                </a:cubicBezTo>
              </a:path>
            </a:pathLst>
          </a:custGeom>
          <a:ln w="19050">
            <a:solidFill>
              <a:srgbClr val="000000"/>
            </a:solidFill>
            <a:headEnd type="stealth"/>
            <a:tailEnd type="stealth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173" name="Линия"/>
          <p:cNvSpPr/>
          <p:nvPr/>
        </p:nvSpPr>
        <p:spPr>
          <a:xfrm>
            <a:off x="6005512" y="1197506"/>
            <a:ext cx="1409888" cy="1391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16" h="21205" extrusionOk="0">
                <a:moveTo>
                  <a:pt x="0" y="8627"/>
                </a:moveTo>
                <a:cubicBezTo>
                  <a:pt x="1866" y="7200"/>
                  <a:pt x="8048" y="-395"/>
                  <a:pt x="11430" y="16"/>
                </a:cubicBezTo>
                <a:cubicBezTo>
                  <a:pt x="14812" y="427"/>
                  <a:pt x="19081" y="7611"/>
                  <a:pt x="20340" y="11143"/>
                </a:cubicBezTo>
                <a:cubicBezTo>
                  <a:pt x="21600" y="14674"/>
                  <a:pt x="19314" y="19101"/>
                  <a:pt x="19034" y="21205"/>
                </a:cubicBezTo>
              </a:path>
            </a:pathLst>
          </a:custGeom>
          <a:ln w="19050">
            <a:solidFill>
              <a:srgbClr val="000000"/>
            </a:solidFill>
            <a:headEnd type="stealth"/>
            <a:tailEnd type="stealth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174" name="Линия"/>
          <p:cNvSpPr/>
          <p:nvPr/>
        </p:nvSpPr>
        <p:spPr>
          <a:xfrm flipH="1">
            <a:off x="2087562" y="2671762"/>
            <a:ext cx="649289" cy="323851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75" name="Линия"/>
          <p:cNvSpPr/>
          <p:nvPr/>
        </p:nvSpPr>
        <p:spPr>
          <a:xfrm flipH="1">
            <a:off x="2052637" y="3355975"/>
            <a:ext cx="539751" cy="34925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76" name="Линия"/>
          <p:cNvSpPr/>
          <p:nvPr/>
        </p:nvSpPr>
        <p:spPr>
          <a:xfrm flipV="1">
            <a:off x="3348037" y="1987549"/>
            <a:ext cx="865188" cy="1079502"/>
          </a:xfrm>
          <a:prstGeom prst="line">
            <a:avLst/>
          </a:prstGeom>
          <a:ln>
            <a:solidFill>
              <a:srgbClr val="000000"/>
            </a:solidFill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77" name="Линия"/>
          <p:cNvSpPr/>
          <p:nvPr/>
        </p:nvSpPr>
        <p:spPr>
          <a:xfrm flipH="1">
            <a:off x="2555874" y="1808162"/>
            <a:ext cx="468314" cy="34926"/>
          </a:xfrm>
          <a:prstGeom prst="line">
            <a:avLst/>
          </a:prstGeom>
          <a:ln>
            <a:solidFill>
              <a:srgbClr val="000000"/>
            </a:solidFill>
            <a:headEnd type="stealth"/>
            <a:tailEnd type="stealt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78" name="Линия"/>
          <p:cNvSpPr/>
          <p:nvPr/>
        </p:nvSpPr>
        <p:spPr>
          <a:xfrm>
            <a:off x="1158305" y="1430291"/>
            <a:ext cx="1913508" cy="1552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2" h="21232" extrusionOk="0">
                <a:moveTo>
                  <a:pt x="2473" y="21232"/>
                </a:moveTo>
                <a:cubicBezTo>
                  <a:pt x="2053" y="18562"/>
                  <a:pt x="-518" y="8793"/>
                  <a:pt x="94" y="5255"/>
                </a:cubicBezTo>
                <a:cubicBezTo>
                  <a:pt x="706" y="1716"/>
                  <a:pt x="2613" y="457"/>
                  <a:pt x="6111" y="44"/>
                </a:cubicBezTo>
                <a:cubicBezTo>
                  <a:pt x="9609" y="-368"/>
                  <a:pt x="17969" y="2237"/>
                  <a:pt x="21082" y="2823"/>
                </a:cubicBezTo>
              </a:path>
            </a:pathLst>
          </a:custGeom>
          <a:ln w="19050">
            <a:solidFill>
              <a:srgbClr val="000000"/>
            </a:solidFill>
            <a:headEnd type="stealth"/>
            <a:tailEnd type="stealth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179" name="Линия"/>
          <p:cNvSpPr/>
          <p:nvPr/>
        </p:nvSpPr>
        <p:spPr>
          <a:xfrm>
            <a:off x="3465512" y="1083498"/>
            <a:ext cx="622301" cy="413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81" extrusionOk="0">
                <a:moveTo>
                  <a:pt x="0" y="19881"/>
                </a:moveTo>
                <a:cubicBezTo>
                  <a:pt x="937" y="16599"/>
                  <a:pt x="2149" y="2403"/>
                  <a:pt x="5731" y="342"/>
                </a:cubicBezTo>
                <a:cubicBezTo>
                  <a:pt x="9312" y="-1719"/>
                  <a:pt x="18294" y="6142"/>
                  <a:pt x="21600" y="7669"/>
                </a:cubicBezTo>
              </a:path>
            </a:pathLst>
          </a:custGeom>
          <a:ln w="19050">
            <a:solidFill>
              <a:srgbClr val="000000"/>
            </a:solidFill>
            <a:headEnd type="stealth"/>
            <a:tailEnd type="stealth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180" name="Линия"/>
          <p:cNvSpPr/>
          <p:nvPr/>
        </p:nvSpPr>
        <p:spPr>
          <a:xfrm>
            <a:off x="3313112" y="590708"/>
            <a:ext cx="1873251" cy="792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6" h="20884" extrusionOk="0">
                <a:moveTo>
                  <a:pt x="0" y="20884"/>
                </a:moveTo>
                <a:cubicBezTo>
                  <a:pt x="260" y="19168"/>
                  <a:pt x="-364" y="13475"/>
                  <a:pt x="1526" y="10168"/>
                </a:cubicBezTo>
                <a:cubicBezTo>
                  <a:pt x="3415" y="6861"/>
                  <a:pt x="8321" y="2507"/>
                  <a:pt x="11372" y="1126"/>
                </a:cubicBezTo>
                <a:cubicBezTo>
                  <a:pt x="14423" y="-256"/>
                  <a:pt x="18428" y="-716"/>
                  <a:pt x="19832" y="1796"/>
                </a:cubicBezTo>
                <a:cubicBezTo>
                  <a:pt x="21236" y="4307"/>
                  <a:pt x="19832" y="13182"/>
                  <a:pt x="19832" y="16196"/>
                </a:cubicBezTo>
              </a:path>
            </a:pathLst>
          </a:custGeom>
          <a:ln w="19050">
            <a:solidFill>
              <a:srgbClr val="000000"/>
            </a:solidFill>
            <a:headEnd type="stealth"/>
            <a:tailEnd type="stealth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181" name="Прямоугольник с закругленными углами"/>
          <p:cNvSpPr/>
          <p:nvPr/>
        </p:nvSpPr>
        <p:spPr>
          <a:xfrm>
            <a:off x="611187" y="5265737"/>
            <a:ext cx="8029576" cy="863601"/>
          </a:xfrm>
          <a:prstGeom prst="roundRect">
            <a:avLst>
              <a:gd name="adj" fmla="val 16176"/>
            </a:avLst>
          </a:prstGeom>
          <a:solidFill>
            <a:srgbClr val="FFAF00"/>
          </a:soli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182" name="Появление OTT-приложений, как WhatsApp и Snapchat, а также социальных медиа."/>
          <p:cNvSpPr txBox="1"/>
          <p:nvPr/>
        </p:nvSpPr>
        <p:spPr>
          <a:xfrm>
            <a:off x="647700" y="5265737"/>
            <a:ext cx="7705725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600"/>
              </a:spcBef>
              <a:defRPr sz="2200"/>
            </a:pPr>
            <a:r>
              <a:t>Появление </a:t>
            </a:r>
            <a:r>
              <a:rPr sz="2600" b="1"/>
              <a:t>OTT</a:t>
            </a:r>
            <a:r>
              <a:t>-приложений, как WhatsApp и Snapchat, а также социальных медиа.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Прямоугольник с закругленными углами"/>
          <p:cNvSpPr/>
          <p:nvPr/>
        </p:nvSpPr>
        <p:spPr>
          <a:xfrm>
            <a:off x="611187" y="5265737"/>
            <a:ext cx="8029576" cy="863601"/>
          </a:xfrm>
          <a:prstGeom prst="roundRect">
            <a:avLst>
              <a:gd name="adj" fmla="val 16176"/>
            </a:avLst>
          </a:prstGeom>
          <a:solidFill>
            <a:srgbClr val="FFAF00"/>
          </a:soli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185" name="Фигура"/>
          <p:cNvSpPr/>
          <p:nvPr/>
        </p:nvSpPr>
        <p:spPr>
          <a:xfrm>
            <a:off x="1114425" y="836612"/>
            <a:ext cx="6948488" cy="4356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8357"/>
                  <a:pt x="19808" y="6300"/>
                  <a:pt x="17450" y="5914"/>
                </a:cubicBezTo>
                <a:cubicBezTo>
                  <a:pt x="17450" y="5914"/>
                  <a:pt x="17450" y="5786"/>
                  <a:pt x="17450" y="5657"/>
                </a:cubicBezTo>
                <a:cubicBezTo>
                  <a:pt x="17450" y="2571"/>
                  <a:pt x="14526" y="0"/>
                  <a:pt x="10941" y="0"/>
                </a:cubicBezTo>
                <a:cubicBezTo>
                  <a:pt x="7452" y="0"/>
                  <a:pt x="4622" y="2314"/>
                  <a:pt x="4339" y="5143"/>
                </a:cubicBezTo>
                <a:cubicBezTo>
                  <a:pt x="1886" y="6043"/>
                  <a:pt x="0" y="8100"/>
                  <a:pt x="0" y="10543"/>
                </a:cubicBezTo>
                <a:cubicBezTo>
                  <a:pt x="0" y="12600"/>
                  <a:pt x="1132" y="14271"/>
                  <a:pt x="2830" y="15300"/>
                </a:cubicBezTo>
                <a:cubicBezTo>
                  <a:pt x="2547" y="15814"/>
                  <a:pt x="2358" y="16457"/>
                  <a:pt x="2358" y="17100"/>
                </a:cubicBezTo>
                <a:cubicBezTo>
                  <a:pt x="2358" y="19543"/>
                  <a:pt x="4905" y="21600"/>
                  <a:pt x="8017" y="21600"/>
                </a:cubicBezTo>
                <a:cubicBezTo>
                  <a:pt x="9715" y="21600"/>
                  <a:pt x="11224" y="21086"/>
                  <a:pt x="12262" y="20186"/>
                </a:cubicBezTo>
                <a:cubicBezTo>
                  <a:pt x="12922" y="20314"/>
                  <a:pt x="13677" y="20443"/>
                  <a:pt x="14431" y="20443"/>
                </a:cubicBezTo>
                <a:cubicBezTo>
                  <a:pt x="18016" y="20443"/>
                  <a:pt x="20940" y="17871"/>
                  <a:pt x="20940" y="14657"/>
                </a:cubicBezTo>
                <a:cubicBezTo>
                  <a:pt x="20940" y="14271"/>
                  <a:pt x="20940" y="13886"/>
                  <a:pt x="20845" y="13500"/>
                </a:cubicBezTo>
                <a:cubicBezTo>
                  <a:pt x="21317" y="12729"/>
                  <a:pt x="21600" y="11829"/>
                  <a:pt x="21600" y="108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C4C4C4"/>
              </a:gs>
            </a:gsLst>
            <a:lin ang="2700000"/>
          </a:gradFill>
          <a:ln w="28575">
            <a:solidFill>
              <a:srgbClr val="A1A2A4"/>
            </a:solidFill>
            <a:miter lim="400000"/>
          </a:ln>
        </p:spPr>
        <p:txBody>
          <a:bodyPr lIns="46799" tIns="46799" rIns="46799" bIns="46799"/>
          <a:lstStyle/>
          <a:p>
            <a:endParaRPr/>
          </a:p>
        </p:txBody>
      </p:sp>
      <p:sp>
        <p:nvSpPr>
          <p:cNvPr id="1186" name="Парадокс"/>
          <p:cNvSpPr txBox="1">
            <a:spLocks noGrp="1"/>
          </p:cNvSpPr>
          <p:nvPr>
            <p:ph type="title"/>
          </p:nvPr>
        </p:nvSpPr>
        <p:spPr>
          <a:xfrm>
            <a:off x="250825" y="225425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Парадокс</a:t>
            </a:r>
          </a:p>
        </p:txBody>
      </p:sp>
      <p:grpSp>
        <p:nvGrpSpPr>
          <p:cNvPr id="1189" name="Группа"/>
          <p:cNvGrpSpPr/>
          <p:nvPr/>
        </p:nvGrpSpPr>
        <p:grpSpPr>
          <a:xfrm>
            <a:off x="4032249" y="2708275"/>
            <a:ext cx="747714" cy="1012825"/>
            <a:chOff x="0" y="0"/>
            <a:chExt cx="747712" cy="1012824"/>
          </a:xfrm>
        </p:grpSpPr>
        <p:sp>
          <p:nvSpPr>
            <p:cNvPr id="1187" name="Овал"/>
            <p:cNvSpPr/>
            <p:nvPr/>
          </p:nvSpPr>
          <p:spPr>
            <a:xfrm>
              <a:off x="234847" y="0"/>
              <a:ext cx="155415" cy="234589"/>
            </a:xfrm>
            <a:prstGeom prst="ellipse">
              <a:avLst/>
            </a:prstGeom>
            <a:solidFill>
              <a:srgbClr val="16C834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  <p:sp>
          <p:nvSpPr>
            <p:cNvPr id="1188" name="Фигура"/>
            <p:cNvSpPr/>
            <p:nvPr/>
          </p:nvSpPr>
          <p:spPr>
            <a:xfrm>
              <a:off x="-1" y="255068"/>
              <a:ext cx="747714" cy="757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54" y="236"/>
                  </a:moveTo>
                  <a:lnTo>
                    <a:pt x="12803" y="0"/>
                  </a:lnTo>
                  <a:lnTo>
                    <a:pt x="16837" y="4599"/>
                  </a:lnTo>
                  <a:lnTo>
                    <a:pt x="19412" y="6125"/>
                  </a:lnTo>
                  <a:lnTo>
                    <a:pt x="19781" y="5104"/>
                  </a:lnTo>
                  <a:lnTo>
                    <a:pt x="20204" y="5781"/>
                  </a:lnTo>
                  <a:lnTo>
                    <a:pt x="20637" y="6394"/>
                  </a:lnTo>
                  <a:lnTo>
                    <a:pt x="21600" y="7211"/>
                  </a:lnTo>
                  <a:lnTo>
                    <a:pt x="20880" y="8672"/>
                  </a:lnTo>
                  <a:lnTo>
                    <a:pt x="19682" y="8973"/>
                  </a:lnTo>
                  <a:lnTo>
                    <a:pt x="18494" y="8146"/>
                  </a:lnTo>
                  <a:lnTo>
                    <a:pt x="16135" y="7651"/>
                  </a:lnTo>
                  <a:lnTo>
                    <a:pt x="15243" y="6910"/>
                  </a:lnTo>
                  <a:lnTo>
                    <a:pt x="13172" y="5104"/>
                  </a:lnTo>
                  <a:lnTo>
                    <a:pt x="12443" y="10714"/>
                  </a:lnTo>
                  <a:lnTo>
                    <a:pt x="12443" y="18870"/>
                  </a:lnTo>
                  <a:lnTo>
                    <a:pt x="13542" y="19881"/>
                  </a:lnTo>
                  <a:lnTo>
                    <a:pt x="9499" y="20396"/>
                  </a:lnTo>
                  <a:lnTo>
                    <a:pt x="9499" y="12240"/>
                  </a:lnTo>
                  <a:lnTo>
                    <a:pt x="8040" y="21417"/>
                  </a:lnTo>
                  <a:lnTo>
                    <a:pt x="2440" y="21600"/>
                  </a:lnTo>
                  <a:lnTo>
                    <a:pt x="2809" y="20375"/>
                  </a:lnTo>
                  <a:lnTo>
                    <a:pt x="5096" y="19881"/>
                  </a:lnTo>
                  <a:lnTo>
                    <a:pt x="6933" y="9682"/>
                  </a:lnTo>
                  <a:lnTo>
                    <a:pt x="5825" y="5610"/>
                  </a:lnTo>
                  <a:lnTo>
                    <a:pt x="3547" y="8253"/>
                  </a:lnTo>
                  <a:lnTo>
                    <a:pt x="2593" y="8973"/>
                  </a:lnTo>
                  <a:lnTo>
                    <a:pt x="1396" y="9887"/>
                  </a:lnTo>
                  <a:lnTo>
                    <a:pt x="324" y="9682"/>
                  </a:lnTo>
                  <a:lnTo>
                    <a:pt x="0" y="8651"/>
                  </a:lnTo>
                  <a:lnTo>
                    <a:pt x="594" y="7931"/>
                  </a:lnTo>
                  <a:lnTo>
                    <a:pt x="1324" y="7211"/>
                  </a:lnTo>
                  <a:lnTo>
                    <a:pt x="1324" y="6598"/>
                  </a:lnTo>
                  <a:lnTo>
                    <a:pt x="1990" y="6813"/>
                  </a:lnTo>
                  <a:lnTo>
                    <a:pt x="2521" y="6125"/>
                  </a:lnTo>
                  <a:lnTo>
                    <a:pt x="6654" y="236"/>
                  </a:lnTo>
                  <a:close/>
                </a:path>
              </a:pathLst>
            </a:custGeom>
            <a:solidFill>
              <a:srgbClr val="16C834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194" name="Группа"/>
          <p:cNvGrpSpPr/>
          <p:nvPr/>
        </p:nvGrpSpPr>
        <p:grpSpPr>
          <a:xfrm>
            <a:off x="5327650" y="1808162"/>
            <a:ext cx="474663" cy="690563"/>
            <a:chOff x="0" y="0"/>
            <a:chExt cx="474662" cy="690562"/>
          </a:xfrm>
        </p:grpSpPr>
        <p:sp>
          <p:nvSpPr>
            <p:cNvPr id="1190" name="Фигура"/>
            <p:cNvSpPr/>
            <p:nvPr/>
          </p:nvSpPr>
          <p:spPr>
            <a:xfrm>
              <a:off x="0" y="229220"/>
              <a:ext cx="268892" cy="461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2" y="0"/>
                  </a:moveTo>
                  <a:lnTo>
                    <a:pt x="0" y="10783"/>
                  </a:lnTo>
                  <a:lnTo>
                    <a:pt x="4818" y="4626"/>
                  </a:lnTo>
                  <a:lnTo>
                    <a:pt x="2382" y="20035"/>
                  </a:lnTo>
                  <a:lnTo>
                    <a:pt x="9582" y="10783"/>
                  </a:lnTo>
                  <a:lnTo>
                    <a:pt x="14400" y="21600"/>
                  </a:lnTo>
                  <a:lnTo>
                    <a:pt x="14400" y="4626"/>
                  </a:lnTo>
                  <a:lnTo>
                    <a:pt x="21600" y="9252"/>
                  </a:lnTo>
                  <a:lnTo>
                    <a:pt x="14400" y="0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191" name="Линия"/>
            <p:cNvSpPr/>
            <p:nvPr/>
          </p:nvSpPr>
          <p:spPr>
            <a:xfrm>
              <a:off x="209558" y="65284"/>
              <a:ext cx="265105" cy="526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8846" y="3213"/>
                  </a:lnTo>
                  <a:lnTo>
                    <a:pt x="17589" y="3570"/>
                  </a:lnTo>
                  <a:lnTo>
                    <a:pt x="20366" y="4820"/>
                  </a:lnTo>
                  <a:lnTo>
                    <a:pt x="21600" y="11782"/>
                  </a:lnTo>
                  <a:lnTo>
                    <a:pt x="19749" y="12139"/>
                  </a:lnTo>
                  <a:lnTo>
                    <a:pt x="17280" y="7974"/>
                  </a:lnTo>
                  <a:lnTo>
                    <a:pt x="17074" y="20469"/>
                  </a:lnTo>
                  <a:lnTo>
                    <a:pt x="12857" y="11782"/>
                  </a:lnTo>
                  <a:lnTo>
                    <a:pt x="8949" y="21600"/>
                  </a:lnTo>
                  <a:lnTo>
                    <a:pt x="7817" y="10056"/>
                  </a:lnTo>
                  <a:lnTo>
                    <a:pt x="6891" y="5712"/>
                  </a:lnTo>
                  <a:lnTo>
                    <a:pt x="309" y="1785"/>
                  </a:lnTo>
                  <a:lnTo>
                    <a:pt x="0" y="179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192" name="Овал"/>
            <p:cNvSpPr/>
            <p:nvPr/>
          </p:nvSpPr>
          <p:spPr>
            <a:xfrm>
              <a:off x="311812" y="-1"/>
              <a:ext cx="118667" cy="130570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  <p:sp>
          <p:nvSpPr>
            <p:cNvPr id="1193" name="Овал"/>
            <p:cNvSpPr/>
            <p:nvPr/>
          </p:nvSpPr>
          <p:spPr>
            <a:xfrm>
              <a:off x="59332" y="65284"/>
              <a:ext cx="119929" cy="130569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</p:grpSp>
      <p:grpSp>
        <p:nvGrpSpPr>
          <p:cNvPr id="1197" name="Группа"/>
          <p:cNvGrpSpPr/>
          <p:nvPr/>
        </p:nvGrpSpPr>
        <p:grpSpPr>
          <a:xfrm>
            <a:off x="2160587" y="3355974"/>
            <a:ext cx="342901" cy="665164"/>
            <a:chOff x="0" y="0"/>
            <a:chExt cx="342900" cy="665162"/>
          </a:xfrm>
        </p:grpSpPr>
        <p:sp>
          <p:nvSpPr>
            <p:cNvPr id="1195" name="Фигура"/>
            <p:cNvSpPr/>
            <p:nvPr/>
          </p:nvSpPr>
          <p:spPr>
            <a:xfrm>
              <a:off x="-1" y="174862"/>
              <a:ext cx="342902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2" y="0"/>
                  </a:moveTo>
                  <a:lnTo>
                    <a:pt x="0" y="10783"/>
                  </a:lnTo>
                  <a:lnTo>
                    <a:pt x="4818" y="4626"/>
                  </a:lnTo>
                  <a:lnTo>
                    <a:pt x="2382" y="20035"/>
                  </a:lnTo>
                  <a:lnTo>
                    <a:pt x="9582" y="10783"/>
                  </a:lnTo>
                  <a:lnTo>
                    <a:pt x="14400" y="21600"/>
                  </a:lnTo>
                  <a:lnTo>
                    <a:pt x="14400" y="4626"/>
                  </a:lnTo>
                  <a:lnTo>
                    <a:pt x="21600" y="9252"/>
                  </a:lnTo>
                  <a:lnTo>
                    <a:pt x="14400" y="0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196" name="Овал"/>
            <p:cNvSpPr/>
            <p:nvPr/>
          </p:nvSpPr>
          <p:spPr>
            <a:xfrm>
              <a:off x="75833" y="-1"/>
              <a:ext cx="153317" cy="138863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</p:grpSp>
      <p:grpSp>
        <p:nvGrpSpPr>
          <p:cNvPr id="1205" name="Группа"/>
          <p:cNvGrpSpPr/>
          <p:nvPr/>
        </p:nvGrpSpPr>
        <p:grpSpPr>
          <a:xfrm>
            <a:off x="6696074" y="2455862"/>
            <a:ext cx="484189" cy="557214"/>
            <a:chOff x="0" y="0"/>
            <a:chExt cx="484187" cy="557212"/>
          </a:xfrm>
        </p:grpSpPr>
        <p:sp>
          <p:nvSpPr>
            <p:cNvPr id="1198" name="Линия"/>
            <p:cNvSpPr/>
            <p:nvPr/>
          </p:nvSpPr>
          <p:spPr>
            <a:xfrm>
              <a:off x="43145" y="18369"/>
              <a:ext cx="419470" cy="55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49" y="21441"/>
                  </a:moveTo>
                  <a:lnTo>
                    <a:pt x="0" y="7147"/>
                  </a:lnTo>
                  <a:lnTo>
                    <a:pt x="7573" y="14453"/>
                  </a:lnTo>
                  <a:lnTo>
                    <a:pt x="12336" y="13024"/>
                  </a:lnTo>
                  <a:lnTo>
                    <a:pt x="21600" y="0"/>
                  </a:lnTo>
                  <a:lnTo>
                    <a:pt x="17290" y="21600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199" name="Овал"/>
            <p:cNvSpPr/>
            <p:nvPr/>
          </p:nvSpPr>
          <p:spPr>
            <a:xfrm>
              <a:off x="189360" y="0"/>
              <a:ext cx="105468" cy="108177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  <p:sp>
          <p:nvSpPr>
            <p:cNvPr id="1200" name="Линия"/>
            <p:cNvSpPr/>
            <p:nvPr/>
          </p:nvSpPr>
          <p:spPr>
            <a:xfrm>
              <a:off x="-1" y="36739"/>
              <a:ext cx="381119" cy="52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9" y="0"/>
                  </a:moveTo>
                  <a:lnTo>
                    <a:pt x="4494" y="3854"/>
                  </a:lnTo>
                  <a:lnTo>
                    <a:pt x="10813" y="6724"/>
                  </a:lnTo>
                  <a:lnTo>
                    <a:pt x="21600" y="3739"/>
                  </a:lnTo>
                  <a:lnTo>
                    <a:pt x="10813" y="9693"/>
                  </a:lnTo>
                  <a:lnTo>
                    <a:pt x="7191" y="13416"/>
                  </a:lnTo>
                  <a:lnTo>
                    <a:pt x="6001" y="21600"/>
                  </a:lnTo>
                  <a:lnTo>
                    <a:pt x="3278" y="13810"/>
                  </a:lnTo>
                  <a:lnTo>
                    <a:pt x="0" y="18615"/>
                  </a:lnTo>
                  <a:lnTo>
                    <a:pt x="79" y="11694"/>
                  </a:lnTo>
                  <a:lnTo>
                    <a:pt x="3675" y="6724"/>
                  </a:lnTo>
                  <a:lnTo>
                    <a:pt x="2274" y="131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201" name="Овал"/>
            <p:cNvSpPr/>
            <p:nvPr/>
          </p:nvSpPr>
          <p:spPr>
            <a:xfrm>
              <a:off x="124642" y="55108"/>
              <a:ext cx="107864" cy="108178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  <p:sp>
          <p:nvSpPr>
            <p:cNvPr id="1202" name="Линия"/>
            <p:cNvSpPr/>
            <p:nvPr/>
          </p:nvSpPr>
          <p:spPr>
            <a:xfrm>
              <a:off x="232505" y="36739"/>
              <a:ext cx="251683" cy="502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" y="5409"/>
                  </a:moveTo>
                  <a:lnTo>
                    <a:pt x="8997" y="10035"/>
                  </a:lnTo>
                  <a:lnTo>
                    <a:pt x="10780" y="15443"/>
                  </a:lnTo>
                  <a:lnTo>
                    <a:pt x="10780" y="21600"/>
                  </a:lnTo>
                  <a:lnTo>
                    <a:pt x="16170" y="14661"/>
                  </a:lnTo>
                  <a:lnTo>
                    <a:pt x="19777" y="20835"/>
                  </a:lnTo>
                  <a:lnTo>
                    <a:pt x="21600" y="10035"/>
                  </a:lnTo>
                  <a:lnTo>
                    <a:pt x="19777" y="7722"/>
                  </a:lnTo>
                  <a:lnTo>
                    <a:pt x="19777" y="0"/>
                  </a:lnTo>
                  <a:lnTo>
                    <a:pt x="16170" y="4643"/>
                  </a:lnTo>
                  <a:lnTo>
                    <a:pt x="10780" y="6956"/>
                  </a:lnTo>
                  <a:lnTo>
                    <a:pt x="0" y="4643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203" name="Овал"/>
            <p:cNvSpPr/>
            <p:nvPr/>
          </p:nvSpPr>
          <p:spPr>
            <a:xfrm rot="20144046">
              <a:off x="273254" y="55108"/>
              <a:ext cx="107864" cy="108178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  <p:sp>
          <p:nvSpPr>
            <p:cNvPr id="1204" name="Линия"/>
            <p:cNvSpPr/>
            <p:nvPr/>
          </p:nvSpPr>
          <p:spPr>
            <a:xfrm>
              <a:off x="167787" y="269421"/>
              <a:ext cx="127041" cy="216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26"/>
                  </a:moveTo>
                  <a:lnTo>
                    <a:pt x="0" y="21600"/>
                  </a:lnTo>
                  <a:lnTo>
                    <a:pt x="10800" y="7226"/>
                  </a:lnTo>
                  <a:lnTo>
                    <a:pt x="21600" y="16200"/>
                  </a:lnTo>
                  <a:lnTo>
                    <a:pt x="21600" y="0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223" name="Группа"/>
          <p:cNvGrpSpPr/>
          <p:nvPr/>
        </p:nvGrpSpPr>
        <p:grpSpPr>
          <a:xfrm>
            <a:off x="2232025" y="2058563"/>
            <a:ext cx="658813" cy="614788"/>
            <a:chOff x="0" y="0"/>
            <a:chExt cx="658812" cy="614786"/>
          </a:xfrm>
        </p:grpSpPr>
        <p:sp>
          <p:nvSpPr>
            <p:cNvPr id="1206" name="Линия"/>
            <p:cNvSpPr/>
            <p:nvPr/>
          </p:nvSpPr>
          <p:spPr>
            <a:xfrm>
              <a:off x="0" y="208078"/>
              <a:ext cx="658813" cy="31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09" y="20231"/>
                  </a:moveTo>
                  <a:lnTo>
                    <a:pt x="5037" y="21600"/>
                  </a:lnTo>
                  <a:lnTo>
                    <a:pt x="0" y="15657"/>
                  </a:lnTo>
                  <a:lnTo>
                    <a:pt x="15843" y="0"/>
                  </a:lnTo>
                  <a:lnTo>
                    <a:pt x="21600" y="4134"/>
                  </a:lnTo>
                  <a:lnTo>
                    <a:pt x="20640" y="5374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207" name="Линия"/>
            <p:cNvSpPr/>
            <p:nvPr/>
          </p:nvSpPr>
          <p:spPr>
            <a:xfrm>
              <a:off x="126232" y="199477"/>
              <a:ext cx="153884" cy="160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1" y="21600"/>
                  </a:moveTo>
                  <a:lnTo>
                    <a:pt x="0" y="12870"/>
                  </a:lnTo>
                  <a:lnTo>
                    <a:pt x="2202" y="9450"/>
                  </a:lnTo>
                  <a:lnTo>
                    <a:pt x="10951" y="8310"/>
                  </a:lnTo>
                  <a:lnTo>
                    <a:pt x="20152" y="0"/>
                  </a:lnTo>
                  <a:lnTo>
                    <a:pt x="21600" y="3420"/>
                  </a:lnTo>
                  <a:lnTo>
                    <a:pt x="13636" y="11160"/>
                  </a:lnTo>
                  <a:lnTo>
                    <a:pt x="13636" y="15840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208" name="Овал"/>
            <p:cNvSpPr/>
            <p:nvPr/>
          </p:nvSpPr>
          <p:spPr>
            <a:xfrm>
              <a:off x="145467" y="183504"/>
              <a:ext cx="58910" cy="70038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209" name="Линия"/>
            <p:cNvSpPr/>
            <p:nvPr/>
          </p:nvSpPr>
          <p:spPr>
            <a:xfrm>
              <a:off x="155085" y="305147"/>
              <a:ext cx="1" cy="4054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0" name="Фигура"/>
            <p:cNvSpPr/>
            <p:nvPr/>
          </p:nvSpPr>
          <p:spPr>
            <a:xfrm rot="16179844" flipH="1">
              <a:off x="226666" y="64693"/>
              <a:ext cx="274007" cy="145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grpSp>
          <p:nvGrpSpPr>
            <p:cNvPr id="1214" name="Группа"/>
            <p:cNvGrpSpPr/>
            <p:nvPr/>
          </p:nvGrpSpPr>
          <p:grpSpPr>
            <a:xfrm>
              <a:off x="333012" y="323578"/>
              <a:ext cx="116616" cy="218714"/>
              <a:chOff x="0" y="0"/>
              <a:chExt cx="116614" cy="218713"/>
            </a:xfrm>
          </p:grpSpPr>
          <p:sp>
            <p:nvSpPr>
              <p:cNvPr id="1211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212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13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218" name="Группа"/>
            <p:cNvGrpSpPr/>
            <p:nvPr/>
          </p:nvGrpSpPr>
          <p:grpSpPr>
            <a:xfrm>
              <a:off x="484491" y="254770"/>
              <a:ext cx="116616" cy="218714"/>
              <a:chOff x="0" y="0"/>
              <a:chExt cx="116614" cy="218713"/>
            </a:xfrm>
          </p:grpSpPr>
          <p:sp>
            <p:nvSpPr>
              <p:cNvPr id="1215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216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17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222" name="Группа"/>
            <p:cNvGrpSpPr/>
            <p:nvPr/>
          </p:nvGrpSpPr>
          <p:grpSpPr>
            <a:xfrm>
              <a:off x="174320" y="396073"/>
              <a:ext cx="116616" cy="218714"/>
              <a:chOff x="0" y="0"/>
              <a:chExt cx="116614" cy="218713"/>
            </a:xfrm>
          </p:grpSpPr>
          <p:sp>
            <p:nvSpPr>
              <p:cNvPr id="1219" name="Овал"/>
              <p:cNvSpPr/>
              <p:nvPr/>
            </p:nvSpPr>
            <p:spPr>
              <a:xfrm>
                <a:off x="48660" y="-1"/>
                <a:ext cx="48662" cy="6076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220" name="Линия"/>
              <p:cNvSpPr/>
              <p:nvPr/>
            </p:nvSpPr>
            <p:spPr>
              <a:xfrm>
                <a:off x="0" y="50489"/>
                <a:ext cx="116615" cy="11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765"/>
                    </a:moveTo>
                    <a:lnTo>
                      <a:pt x="21600" y="3939"/>
                    </a:lnTo>
                    <a:lnTo>
                      <a:pt x="19813" y="1991"/>
                    </a:lnTo>
                    <a:lnTo>
                      <a:pt x="10800" y="5930"/>
                    </a:lnTo>
                    <a:lnTo>
                      <a:pt x="0" y="0"/>
                    </a:lnTo>
                    <a:lnTo>
                      <a:pt x="0" y="5930"/>
                    </a:lnTo>
                    <a:lnTo>
                      <a:pt x="9013" y="9826"/>
                    </a:lnTo>
                    <a:lnTo>
                      <a:pt x="9013" y="19652"/>
                    </a:lnTo>
                    <a:lnTo>
                      <a:pt x="0" y="13765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21" name="Линия"/>
              <p:cNvSpPr/>
              <p:nvPr/>
            </p:nvSpPr>
            <p:spPr>
              <a:xfrm>
                <a:off x="10932" y="91149"/>
                <a:ext cx="96037" cy="12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8587"/>
                    </a:moveTo>
                    <a:lnTo>
                      <a:pt x="21600" y="0"/>
                    </a:lnTo>
                    <a:lnTo>
                      <a:pt x="12873" y="3442"/>
                    </a:lnTo>
                    <a:lnTo>
                      <a:pt x="12873" y="13732"/>
                    </a:lnTo>
                    <a:lnTo>
                      <a:pt x="0" y="9571"/>
                    </a:lnTo>
                    <a:lnTo>
                      <a:pt x="386" y="17855"/>
                    </a:lnTo>
                    <a:lnTo>
                      <a:pt x="12777" y="21600"/>
                    </a:lnTo>
                    <a:lnTo>
                      <a:pt x="21552" y="17855"/>
                    </a:lnTo>
                    <a:lnTo>
                      <a:pt x="21600" y="6847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236" name="Группа"/>
          <p:cNvGrpSpPr/>
          <p:nvPr/>
        </p:nvGrpSpPr>
        <p:grpSpPr>
          <a:xfrm>
            <a:off x="5183187" y="3430291"/>
            <a:ext cx="412751" cy="468610"/>
            <a:chOff x="0" y="0"/>
            <a:chExt cx="412750" cy="468609"/>
          </a:xfrm>
        </p:grpSpPr>
        <p:grpSp>
          <p:nvGrpSpPr>
            <p:cNvPr id="1227" name="Группа"/>
            <p:cNvGrpSpPr/>
            <p:nvPr/>
          </p:nvGrpSpPr>
          <p:grpSpPr>
            <a:xfrm>
              <a:off x="0" y="255604"/>
              <a:ext cx="412750" cy="213006"/>
              <a:chOff x="0" y="0"/>
              <a:chExt cx="412750" cy="213004"/>
            </a:xfrm>
          </p:grpSpPr>
          <p:sp>
            <p:nvSpPr>
              <p:cNvPr id="1224" name="Фигура"/>
              <p:cNvSpPr/>
              <p:nvPr/>
            </p:nvSpPr>
            <p:spPr>
              <a:xfrm>
                <a:off x="0" y="0"/>
                <a:ext cx="412750" cy="2130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1917"/>
                      <a:pt x="0" y="4281"/>
                    </a:cubicBezTo>
                    <a:lnTo>
                      <a:pt x="0" y="17320"/>
                    </a:lnTo>
                    <a:cubicBezTo>
                      <a:pt x="0" y="19684"/>
                      <a:pt x="4835" y="21600"/>
                      <a:pt x="10800" y="21600"/>
                    </a:cubicBezTo>
                    <a:cubicBezTo>
                      <a:pt x="16765" y="21600"/>
                      <a:pt x="21600" y="19684"/>
                      <a:pt x="21600" y="17320"/>
                    </a:cubicBezTo>
                    <a:lnTo>
                      <a:pt x="21600" y="4281"/>
                    </a:lnTo>
                    <a:cubicBezTo>
                      <a:pt x="21600" y="1917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17960" dir="2700000" rotWithShape="0">
                  <a:srgbClr val="000000"/>
                </a:outerShdw>
              </a:effectLst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225" name="Фигура"/>
              <p:cNvSpPr/>
              <p:nvPr/>
            </p:nvSpPr>
            <p:spPr>
              <a:xfrm>
                <a:off x="0" y="-1"/>
                <a:ext cx="412750" cy="84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1"/>
                    </a:cubicBezTo>
                    <a:cubicBezTo>
                      <a:pt x="21600" y="4836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226" name="Линия"/>
              <p:cNvSpPr/>
              <p:nvPr/>
            </p:nvSpPr>
            <p:spPr>
              <a:xfrm>
                <a:off x="0" y="42216"/>
                <a:ext cx="412750" cy="42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  <p:grpSp>
          <p:nvGrpSpPr>
            <p:cNvPr id="1231" name="Группа"/>
            <p:cNvGrpSpPr/>
            <p:nvPr/>
          </p:nvGrpSpPr>
          <p:grpSpPr>
            <a:xfrm>
              <a:off x="0" y="127157"/>
              <a:ext cx="412750" cy="211068"/>
              <a:chOff x="0" y="0"/>
              <a:chExt cx="412750" cy="211067"/>
            </a:xfrm>
          </p:grpSpPr>
          <p:sp>
            <p:nvSpPr>
              <p:cNvPr id="1228" name="Фигура"/>
              <p:cNvSpPr/>
              <p:nvPr/>
            </p:nvSpPr>
            <p:spPr>
              <a:xfrm>
                <a:off x="0" y="0"/>
                <a:ext cx="412750" cy="2110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1917"/>
                      <a:pt x="0" y="4281"/>
                    </a:cubicBezTo>
                    <a:lnTo>
                      <a:pt x="0" y="17320"/>
                    </a:lnTo>
                    <a:cubicBezTo>
                      <a:pt x="0" y="19684"/>
                      <a:pt x="4835" y="21600"/>
                      <a:pt x="10800" y="21600"/>
                    </a:cubicBezTo>
                    <a:cubicBezTo>
                      <a:pt x="16765" y="21600"/>
                      <a:pt x="21600" y="19684"/>
                      <a:pt x="21600" y="17320"/>
                    </a:cubicBezTo>
                    <a:lnTo>
                      <a:pt x="21600" y="4281"/>
                    </a:lnTo>
                    <a:cubicBezTo>
                      <a:pt x="21600" y="1917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17960" dir="2700000" rotWithShape="0">
                  <a:srgbClr val="000000"/>
                </a:outerShdw>
              </a:effectLst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229" name="Фигура"/>
              <p:cNvSpPr/>
              <p:nvPr/>
            </p:nvSpPr>
            <p:spPr>
              <a:xfrm>
                <a:off x="0" y="0"/>
                <a:ext cx="412750" cy="83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1"/>
                    </a:cubicBezTo>
                    <a:cubicBezTo>
                      <a:pt x="21600" y="4836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230" name="Линия"/>
              <p:cNvSpPr/>
              <p:nvPr/>
            </p:nvSpPr>
            <p:spPr>
              <a:xfrm>
                <a:off x="0" y="41832"/>
                <a:ext cx="412750" cy="418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  <p:grpSp>
          <p:nvGrpSpPr>
            <p:cNvPr id="1235" name="Группа"/>
            <p:cNvGrpSpPr/>
            <p:nvPr/>
          </p:nvGrpSpPr>
          <p:grpSpPr>
            <a:xfrm>
              <a:off x="0" y="0"/>
              <a:ext cx="412750" cy="209777"/>
              <a:chOff x="0" y="0"/>
              <a:chExt cx="412750" cy="209776"/>
            </a:xfrm>
          </p:grpSpPr>
          <p:sp>
            <p:nvSpPr>
              <p:cNvPr id="1232" name="Фигура"/>
              <p:cNvSpPr/>
              <p:nvPr/>
            </p:nvSpPr>
            <p:spPr>
              <a:xfrm>
                <a:off x="0" y="0"/>
                <a:ext cx="412750" cy="209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1917"/>
                      <a:pt x="0" y="4281"/>
                    </a:cubicBezTo>
                    <a:lnTo>
                      <a:pt x="0" y="17320"/>
                    </a:lnTo>
                    <a:cubicBezTo>
                      <a:pt x="0" y="19684"/>
                      <a:pt x="4835" y="21600"/>
                      <a:pt x="10800" y="21600"/>
                    </a:cubicBezTo>
                    <a:cubicBezTo>
                      <a:pt x="16765" y="21600"/>
                      <a:pt x="21600" y="19684"/>
                      <a:pt x="21600" y="17320"/>
                    </a:cubicBezTo>
                    <a:lnTo>
                      <a:pt x="21600" y="4281"/>
                    </a:lnTo>
                    <a:cubicBezTo>
                      <a:pt x="21600" y="1917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17960" dir="2700000" rotWithShape="0">
                  <a:srgbClr val="000000"/>
                </a:outerShdw>
              </a:effectLst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233" name="Фигура"/>
              <p:cNvSpPr/>
              <p:nvPr/>
            </p:nvSpPr>
            <p:spPr>
              <a:xfrm>
                <a:off x="0" y="-1"/>
                <a:ext cx="412750" cy="83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1"/>
                    </a:cubicBezTo>
                    <a:cubicBezTo>
                      <a:pt x="21600" y="4836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234" name="Линия"/>
              <p:cNvSpPr/>
              <p:nvPr/>
            </p:nvSpPr>
            <p:spPr>
              <a:xfrm>
                <a:off x="0" y="41576"/>
                <a:ext cx="412750" cy="415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</p:grpSp>
      <p:grpSp>
        <p:nvGrpSpPr>
          <p:cNvPr id="1247" name="Группа"/>
          <p:cNvGrpSpPr/>
          <p:nvPr/>
        </p:nvGrpSpPr>
        <p:grpSpPr>
          <a:xfrm>
            <a:off x="4284662" y="1987550"/>
            <a:ext cx="460001" cy="479845"/>
            <a:chOff x="0" y="0"/>
            <a:chExt cx="459999" cy="479844"/>
          </a:xfrm>
        </p:grpSpPr>
        <p:sp>
          <p:nvSpPr>
            <p:cNvPr id="1237" name="Прямоугольник с закругленными углами"/>
            <p:cNvSpPr/>
            <p:nvPr/>
          </p:nvSpPr>
          <p:spPr>
            <a:xfrm>
              <a:off x="48148" y="0"/>
              <a:ext cx="334632" cy="300046"/>
            </a:xfrm>
            <a:prstGeom prst="roundRect">
              <a:avLst>
                <a:gd name="adj" fmla="val 12698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238" name="Прямоугольник с закругленными углами"/>
            <p:cNvSpPr/>
            <p:nvPr/>
          </p:nvSpPr>
          <p:spPr>
            <a:xfrm>
              <a:off x="80648" y="36890"/>
              <a:ext cx="266021" cy="211509"/>
            </a:xfrm>
            <a:prstGeom prst="roundRect">
              <a:avLst>
                <a:gd name="adj" fmla="val 12009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239" name="Фигура"/>
            <p:cNvSpPr/>
            <p:nvPr/>
          </p:nvSpPr>
          <p:spPr>
            <a:xfrm>
              <a:off x="0" y="338166"/>
              <a:ext cx="358706" cy="126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02" y="0"/>
                  </a:moveTo>
                  <a:lnTo>
                    <a:pt x="0" y="21600"/>
                  </a:lnTo>
                  <a:lnTo>
                    <a:pt x="1629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240" name="Овал"/>
            <p:cNvSpPr/>
            <p:nvPr/>
          </p:nvSpPr>
          <p:spPr>
            <a:xfrm rot="2339117">
              <a:off x="391205" y="388583"/>
              <a:ext cx="46945" cy="86080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241" name="Линия"/>
            <p:cNvSpPr/>
            <p:nvPr/>
          </p:nvSpPr>
          <p:spPr>
            <a:xfrm flipH="1">
              <a:off x="80648" y="359071"/>
              <a:ext cx="52964" cy="7378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2" name="Линия"/>
            <p:cNvSpPr/>
            <p:nvPr/>
          </p:nvSpPr>
          <p:spPr>
            <a:xfrm flipH="1">
              <a:off x="151667" y="359071"/>
              <a:ext cx="52964" cy="7378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3" name="Линия"/>
            <p:cNvSpPr/>
            <p:nvPr/>
          </p:nvSpPr>
          <p:spPr>
            <a:xfrm flipH="1">
              <a:off x="222686" y="359071"/>
              <a:ext cx="52964" cy="7378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4" name="Линия"/>
            <p:cNvSpPr/>
            <p:nvPr/>
          </p:nvSpPr>
          <p:spPr>
            <a:xfrm>
              <a:off x="98704" y="383665"/>
              <a:ext cx="176946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5" name="Линия"/>
            <p:cNvSpPr/>
            <p:nvPr/>
          </p:nvSpPr>
          <p:spPr>
            <a:xfrm>
              <a:off x="80648" y="408258"/>
              <a:ext cx="176946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6" name="Линия"/>
            <p:cNvSpPr/>
            <p:nvPr/>
          </p:nvSpPr>
          <p:spPr>
            <a:xfrm>
              <a:off x="62592" y="432852"/>
              <a:ext cx="176947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62" name="Группа"/>
          <p:cNvGrpSpPr/>
          <p:nvPr/>
        </p:nvGrpSpPr>
        <p:grpSpPr>
          <a:xfrm>
            <a:off x="6696075" y="3500437"/>
            <a:ext cx="576263" cy="576263"/>
            <a:chOff x="0" y="0"/>
            <a:chExt cx="576262" cy="576262"/>
          </a:xfrm>
        </p:grpSpPr>
        <p:sp>
          <p:nvSpPr>
            <p:cNvPr id="1248" name="Прямоугольник с закругленными углами"/>
            <p:cNvSpPr/>
            <p:nvPr/>
          </p:nvSpPr>
          <p:spPr>
            <a:xfrm>
              <a:off x="0" y="0"/>
              <a:ext cx="576263" cy="576263"/>
            </a:xfrm>
            <a:prstGeom prst="roundRect">
              <a:avLst>
                <a:gd name="adj" fmla="val 15427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grpSp>
          <p:nvGrpSpPr>
            <p:cNvPr id="1251" name="Группа"/>
            <p:cNvGrpSpPr/>
            <p:nvPr/>
          </p:nvGrpSpPr>
          <p:grpSpPr>
            <a:xfrm>
              <a:off x="52597" y="309829"/>
              <a:ext cx="114444" cy="221019"/>
              <a:chOff x="0" y="0"/>
              <a:chExt cx="114443" cy="221018"/>
            </a:xfrm>
          </p:grpSpPr>
          <p:sp>
            <p:nvSpPr>
              <p:cNvPr id="1249" name="Фигура"/>
              <p:cNvSpPr/>
              <p:nvPr/>
            </p:nvSpPr>
            <p:spPr>
              <a:xfrm>
                <a:off x="0" y="95720"/>
                <a:ext cx="114444" cy="1252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250" name="Кружок"/>
              <p:cNvSpPr/>
              <p:nvPr/>
            </p:nvSpPr>
            <p:spPr>
              <a:xfrm>
                <a:off x="19050" y="0"/>
                <a:ext cx="82647" cy="88408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  <p:sp>
          <p:nvSpPr>
            <p:cNvPr id="1252" name="Прямоугольник"/>
            <p:cNvSpPr/>
            <p:nvPr/>
          </p:nvSpPr>
          <p:spPr>
            <a:xfrm>
              <a:off x="283796" y="398640"/>
              <a:ext cx="59534" cy="116061"/>
            </a:xfrm>
            <a:prstGeom prst="rect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253" name="Стрелка"/>
            <p:cNvSpPr/>
            <p:nvPr/>
          </p:nvSpPr>
          <p:spPr>
            <a:xfrm>
              <a:off x="206922" y="420338"/>
              <a:ext cx="53177" cy="81748"/>
            </a:xfrm>
            <a:prstGeom prst="rightArrow">
              <a:avLst>
                <a:gd name="adj1" fmla="val 49907"/>
                <a:gd name="adj2" fmla="val 5320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254" name="Прямоугольник"/>
            <p:cNvSpPr/>
            <p:nvPr/>
          </p:nvSpPr>
          <p:spPr>
            <a:xfrm>
              <a:off x="469333" y="391071"/>
              <a:ext cx="54332" cy="114547"/>
            </a:xfrm>
            <a:prstGeom prst="rect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255" name="Стрелка"/>
            <p:cNvSpPr/>
            <p:nvPr/>
          </p:nvSpPr>
          <p:spPr>
            <a:xfrm>
              <a:off x="376275" y="413274"/>
              <a:ext cx="65315" cy="77710"/>
            </a:xfrm>
            <a:prstGeom prst="rightArrow">
              <a:avLst>
                <a:gd name="adj1" fmla="val 49907"/>
                <a:gd name="adj2" fmla="val 5320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256" name="Прямоугольник"/>
            <p:cNvSpPr/>
            <p:nvPr/>
          </p:nvSpPr>
          <p:spPr>
            <a:xfrm rot="16200000">
              <a:off x="284690" y="177847"/>
              <a:ext cx="56012" cy="87857"/>
            </a:xfrm>
            <a:prstGeom prst="rect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257" name="Стрелка"/>
            <p:cNvSpPr/>
            <p:nvPr/>
          </p:nvSpPr>
          <p:spPr>
            <a:xfrm rot="19087595">
              <a:off x="206922" y="257350"/>
              <a:ext cx="60113" cy="74178"/>
            </a:xfrm>
            <a:prstGeom prst="rightArrow">
              <a:avLst>
                <a:gd name="adj1" fmla="val 49907"/>
                <a:gd name="adj2" fmla="val 5320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258" name="Стрелка"/>
            <p:cNvSpPr/>
            <p:nvPr/>
          </p:nvSpPr>
          <p:spPr>
            <a:xfrm rot="19087595">
              <a:off x="367027" y="102940"/>
              <a:ext cx="60113" cy="76196"/>
            </a:xfrm>
            <a:prstGeom prst="rightArrow">
              <a:avLst>
                <a:gd name="adj1" fmla="val 49907"/>
                <a:gd name="adj2" fmla="val 5320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259" name="Прямоугольник"/>
            <p:cNvSpPr/>
            <p:nvPr/>
          </p:nvSpPr>
          <p:spPr>
            <a:xfrm rot="16200000">
              <a:off x="440221" y="41360"/>
              <a:ext cx="68628" cy="79764"/>
            </a:xfrm>
            <a:prstGeom prst="rect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260" name="Стрелка"/>
            <p:cNvSpPr/>
            <p:nvPr/>
          </p:nvSpPr>
          <p:spPr>
            <a:xfrm rot="5224581">
              <a:off x="433675" y="205408"/>
              <a:ext cx="93858" cy="98838"/>
            </a:xfrm>
            <a:prstGeom prst="rightArrow">
              <a:avLst>
                <a:gd name="adj1" fmla="val 49907"/>
                <a:gd name="adj2" fmla="val 5320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261" name="Стрелка"/>
            <p:cNvSpPr/>
            <p:nvPr/>
          </p:nvSpPr>
          <p:spPr>
            <a:xfrm rot="15879792">
              <a:off x="54509" y="136781"/>
              <a:ext cx="93858" cy="98839"/>
            </a:xfrm>
            <a:prstGeom prst="rightArrow">
              <a:avLst>
                <a:gd name="adj1" fmla="val 49907"/>
                <a:gd name="adj2" fmla="val 5320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</p:grpSp>
      <p:grpSp>
        <p:nvGrpSpPr>
          <p:cNvPr id="1273" name="Группа"/>
          <p:cNvGrpSpPr/>
          <p:nvPr/>
        </p:nvGrpSpPr>
        <p:grpSpPr>
          <a:xfrm>
            <a:off x="5832474" y="2563812"/>
            <a:ext cx="574677" cy="384176"/>
            <a:chOff x="0" y="0"/>
            <a:chExt cx="574675" cy="384175"/>
          </a:xfrm>
        </p:grpSpPr>
        <p:sp>
          <p:nvSpPr>
            <p:cNvPr id="1263" name="Фигура"/>
            <p:cNvSpPr/>
            <p:nvPr/>
          </p:nvSpPr>
          <p:spPr>
            <a:xfrm>
              <a:off x="-1" y="-1"/>
              <a:ext cx="488242" cy="384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1" y="0"/>
                  </a:moveTo>
                  <a:lnTo>
                    <a:pt x="0" y="21600"/>
                  </a:lnTo>
                  <a:lnTo>
                    <a:pt x="182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264" name="Прямоугольник"/>
            <p:cNvSpPr/>
            <p:nvPr/>
          </p:nvSpPr>
          <p:spPr>
            <a:xfrm>
              <a:off x="503424" y="-1"/>
              <a:ext cx="71252" cy="19673"/>
            </a:xfrm>
            <a:prstGeom prst="rect">
              <a:avLst/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265" name="Прямоугольник"/>
            <p:cNvSpPr/>
            <p:nvPr/>
          </p:nvSpPr>
          <p:spPr>
            <a:xfrm>
              <a:off x="496416" y="37028"/>
              <a:ext cx="39714" cy="18516"/>
            </a:xfrm>
            <a:prstGeom prst="rect">
              <a:avLst/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266" name="Прямоугольник"/>
            <p:cNvSpPr/>
            <p:nvPr/>
          </p:nvSpPr>
          <p:spPr>
            <a:xfrm>
              <a:off x="488240" y="75214"/>
              <a:ext cx="24529" cy="17359"/>
            </a:xfrm>
            <a:prstGeom prst="rect">
              <a:avLst/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267" name="Фигура"/>
            <p:cNvSpPr/>
            <p:nvPr/>
          </p:nvSpPr>
          <p:spPr>
            <a:xfrm>
              <a:off x="40881" y="27771"/>
              <a:ext cx="408814" cy="302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99" y="0"/>
                  </a:moveTo>
                  <a:lnTo>
                    <a:pt x="0" y="21600"/>
                  </a:lnTo>
                  <a:lnTo>
                    <a:pt x="186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268" name="Овал"/>
            <p:cNvSpPr/>
            <p:nvPr/>
          </p:nvSpPr>
          <p:spPr>
            <a:xfrm rot="1102114">
              <a:off x="165861" y="120343"/>
              <a:ext cx="140166" cy="173575"/>
            </a:xfrm>
            <a:prstGeom prst="ellipse">
              <a:avLst/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269" name="Фигура"/>
            <p:cNvSpPr/>
            <p:nvPr/>
          </p:nvSpPr>
          <p:spPr>
            <a:xfrm>
              <a:off x="226599" y="100672"/>
              <a:ext cx="45554" cy="37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270" name="Овал"/>
            <p:cNvSpPr/>
            <p:nvPr/>
          </p:nvSpPr>
          <p:spPr>
            <a:xfrm rot="1102114">
              <a:off x="179877" y="137701"/>
              <a:ext cx="108629" cy="136545"/>
            </a:xfrm>
            <a:prstGeom prst="ellipse">
              <a:avLst/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271" name="Прямоугольник"/>
            <p:cNvSpPr/>
            <p:nvPr/>
          </p:nvSpPr>
          <p:spPr>
            <a:xfrm>
              <a:off x="226599" y="92572"/>
              <a:ext cx="53731" cy="18515"/>
            </a:xfrm>
            <a:prstGeom prst="roundRect">
              <a:avLst>
                <a:gd name="adj" fmla="val 0"/>
              </a:avLst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272" name="Фигура"/>
            <p:cNvSpPr/>
            <p:nvPr/>
          </p:nvSpPr>
          <p:spPr>
            <a:xfrm rot="1055076">
              <a:off x="231271" y="158530"/>
              <a:ext cx="12850" cy="52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400" y="5400"/>
                  </a:lnTo>
                  <a:lnTo>
                    <a:pt x="5400" y="21600"/>
                  </a:lnTo>
                  <a:lnTo>
                    <a:pt x="16200" y="21600"/>
                  </a:lnTo>
                  <a:lnTo>
                    <a:pt x="16200" y="5400"/>
                  </a:lnTo>
                  <a:lnTo>
                    <a:pt x="21600" y="54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78" name="Группа"/>
          <p:cNvGrpSpPr/>
          <p:nvPr/>
        </p:nvGrpSpPr>
        <p:grpSpPr>
          <a:xfrm>
            <a:off x="3563937" y="1266825"/>
            <a:ext cx="466726" cy="458788"/>
            <a:chOff x="0" y="0"/>
            <a:chExt cx="466725" cy="458787"/>
          </a:xfrm>
        </p:grpSpPr>
        <p:sp>
          <p:nvSpPr>
            <p:cNvPr id="1274" name="Прямоугольник с закругленными углами"/>
            <p:cNvSpPr/>
            <p:nvPr/>
          </p:nvSpPr>
          <p:spPr>
            <a:xfrm>
              <a:off x="0" y="0"/>
              <a:ext cx="466725" cy="458788"/>
            </a:xfrm>
            <a:prstGeom prst="roundRect">
              <a:avLst>
                <a:gd name="adj" fmla="val 11073"/>
              </a:avLst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275" name="Прямоугольник с закругленными углами"/>
            <p:cNvSpPr/>
            <p:nvPr/>
          </p:nvSpPr>
          <p:spPr>
            <a:xfrm>
              <a:off x="40638" y="54473"/>
              <a:ext cx="391606" cy="326842"/>
            </a:xfrm>
            <a:prstGeom prst="roundRect">
              <a:avLst>
                <a:gd name="adj" fmla="val 11657"/>
              </a:avLst>
            </a:prstGeom>
            <a:solidFill>
              <a:srgbClr val="FFD308"/>
            </a:solidFill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276" name="Линия"/>
            <p:cNvSpPr/>
            <p:nvPr/>
          </p:nvSpPr>
          <p:spPr>
            <a:xfrm>
              <a:off x="59110" y="409156"/>
              <a:ext cx="354663" cy="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7" name="Линия"/>
            <p:cNvSpPr/>
            <p:nvPr/>
          </p:nvSpPr>
          <p:spPr>
            <a:xfrm>
              <a:off x="59110" y="433366"/>
              <a:ext cx="354663" cy="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11" name="Группа"/>
          <p:cNvGrpSpPr/>
          <p:nvPr/>
        </p:nvGrpSpPr>
        <p:grpSpPr>
          <a:xfrm>
            <a:off x="2758901" y="2749973"/>
            <a:ext cx="638523" cy="659553"/>
            <a:chOff x="0" y="0"/>
            <a:chExt cx="638522" cy="659551"/>
          </a:xfrm>
        </p:grpSpPr>
        <p:sp>
          <p:nvSpPr>
            <p:cNvPr id="1279" name="Прямоугольник"/>
            <p:cNvSpPr/>
            <p:nvPr/>
          </p:nvSpPr>
          <p:spPr>
            <a:xfrm rot="19293552">
              <a:off x="120823" y="66250"/>
              <a:ext cx="396876" cy="527051"/>
            </a:xfrm>
            <a:prstGeom prst="rect">
              <a:avLst/>
            </a:prstGeom>
            <a:solidFill>
              <a:srgbClr val="FFD308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280" name="Линия"/>
            <p:cNvSpPr/>
            <p:nvPr/>
          </p:nvSpPr>
          <p:spPr>
            <a:xfrm flipV="1">
              <a:off x="60382" y="64993"/>
              <a:ext cx="262909" cy="20868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1" name="Прямоугольник"/>
            <p:cNvSpPr/>
            <p:nvPr/>
          </p:nvSpPr>
          <p:spPr>
            <a:xfrm rot="19293552">
              <a:off x="113429" y="249524"/>
              <a:ext cx="182967" cy="116908"/>
            </a:xfrm>
            <a:prstGeom prst="rect">
              <a:avLst/>
            </a:prstGeom>
            <a:solidFill>
              <a:srgbClr val="FFD308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282" name="Линия"/>
            <p:cNvSpPr/>
            <p:nvPr/>
          </p:nvSpPr>
          <p:spPr>
            <a:xfrm flipV="1">
              <a:off x="263941" y="111448"/>
              <a:ext cx="95365" cy="756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3" name="Линия"/>
            <p:cNvSpPr/>
            <p:nvPr/>
          </p:nvSpPr>
          <p:spPr>
            <a:xfrm flipV="1">
              <a:off x="282011" y="134213"/>
              <a:ext cx="95365" cy="7569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4" name="Линия"/>
            <p:cNvSpPr/>
            <p:nvPr/>
          </p:nvSpPr>
          <p:spPr>
            <a:xfrm flipV="1">
              <a:off x="300081" y="156979"/>
              <a:ext cx="95365" cy="756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5" name="Линия"/>
            <p:cNvSpPr/>
            <p:nvPr/>
          </p:nvSpPr>
          <p:spPr>
            <a:xfrm flipV="1">
              <a:off x="318152" y="179744"/>
              <a:ext cx="95364" cy="7569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6" name="Линия"/>
            <p:cNvSpPr/>
            <p:nvPr/>
          </p:nvSpPr>
          <p:spPr>
            <a:xfrm flipV="1">
              <a:off x="336623" y="203015"/>
              <a:ext cx="95364" cy="7569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292" name="Группа"/>
            <p:cNvGrpSpPr/>
            <p:nvPr/>
          </p:nvGrpSpPr>
          <p:grpSpPr>
            <a:xfrm>
              <a:off x="187676" y="339114"/>
              <a:ext cx="192282" cy="186500"/>
              <a:chOff x="0" y="0"/>
              <a:chExt cx="192280" cy="186499"/>
            </a:xfrm>
          </p:grpSpPr>
          <p:sp>
            <p:nvSpPr>
              <p:cNvPr id="1287" name="Линия"/>
              <p:cNvSpPr/>
              <p:nvPr/>
            </p:nvSpPr>
            <p:spPr>
              <a:xfrm flipV="1">
                <a:off x="-1" y="0"/>
                <a:ext cx="119601" cy="9493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88" name="Линия"/>
              <p:cNvSpPr/>
              <p:nvPr/>
            </p:nvSpPr>
            <p:spPr>
              <a:xfrm flipV="1">
                <a:off x="18070" y="22765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89" name="Линия"/>
              <p:cNvSpPr/>
              <p:nvPr/>
            </p:nvSpPr>
            <p:spPr>
              <a:xfrm flipV="1">
                <a:off x="36140" y="45530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90" name="Линия"/>
              <p:cNvSpPr/>
              <p:nvPr/>
            </p:nvSpPr>
            <p:spPr>
              <a:xfrm flipV="1">
                <a:off x="54210" y="68296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91" name="Линия"/>
              <p:cNvSpPr/>
              <p:nvPr/>
            </p:nvSpPr>
            <p:spPr>
              <a:xfrm flipV="1">
                <a:off x="72681" y="91567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1298" name="Группа"/>
            <p:cNvGrpSpPr/>
            <p:nvPr/>
          </p:nvGrpSpPr>
          <p:grpSpPr>
            <a:xfrm>
              <a:off x="330984" y="225362"/>
              <a:ext cx="192282" cy="186501"/>
              <a:chOff x="0" y="0"/>
              <a:chExt cx="192280" cy="186499"/>
            </a:xfrm>
          </p:grpSpPr>
          <p:sp>
            <p:nvSpPr>
              <p:cNvPr id="1293" name="Линия"/>
              <p:cNvSpPr/>
              <p:nvPr/>
            </p:nvSpPr>
            <p:spPr>
              <a:xfrm flipV="1">
                <a:off x="-1" y="0"/>
                <a:ext cx="119601" cy="9493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94" name="Линия"/>
              <p:cNvSpPr/>
              <p:nvPr/>
            </p:nvSpPr>
            <p:spPr>
              <a:xfrm flipV="1">
                <a:off x="18070" y="22765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95" name="Линия"/>
              <p:cNvSpPr/>
              <p:nvPr/>
            </p:nvSpPr>
            <p:spPr>
              <a:xfrm flipV="1">
                <a:off x="36140" y="45530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96" name="Линия"/>
              <p:cNvSpPr/>
              <p:nvPr/>
            </p:nvSpPr>
            <p:spPr>
              <a:xfrm flipV="1">
                <a:off x="54210" y="68296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297" name="Линия"/>
              <p:cNvSpPr/>
              <p:nvPr/>
            </p:nvSpPr>
            <p:spPr>
              <a:xfrm flipV="1">
                <a:off x="72681" y="91567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1304" name="Группа"/>
            <p:cNvGrpSpPr/>
            <p:nvPr/>
          </p:nvGrpSpPr>
          <p:grpSpPr>
            <a:xfrm>
              <a:off x="422137" y="340201"/>
              <a:ext cx="192282" cy="186501"/>
              <a:chOff x="0" y="0"/>
              <a:chExt cx="192280" cy="186499"/>
            </a:xfrm>
          </p:grpSpPr>
          <p:sp>
            <p:nvSpPr>
              <p:cNvPr id="1299" name="Линия"/>
              <p:cNvSpPr/>
              <p:nvPr/>
            </p:nvSpPr>
            <p:spPr>
              <a:xfrm flipV="1">
                <a:off x="-1" y="0"/>
                <a:ext cx="119601" cy="9493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300" name="Линия"/>
              <p:cNvSpPr/>
              <p:nvPr/>
            </p:nvSpPr>
            <p:spPr>
              <a:xfrm flipV="1">
                <a:off x="18070" y="22765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301" name="Линия"/>
              <p:cNvSpPr/>
              <p:nvPr/>
            </p:nvSpPr>
            <p:spPr>
              <a:xfrm flipV="1">
                <a:off x="36140" y="45530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302" name="Линия"/>
              <p:cNvSpPr/>
              <p:nvPr/>
            </p:nvSpPr>
            <p:spPr>
              <a:xfrm flipV="1">
                <a:off x="54210" y="68296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303" name="Линия"/>
              <p:cNvSpPr/>
              <p:nvPr/>
            </p:nvSpPr>
            <p:spPr>
              <a:xfrm flipV="1">
                <a:off x="72681" y="91567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1310" name="Группа"/>
            <p:cNvGrpSpPr/>
            <p:nvPr/>
          </p:nvGrpSpPr>
          <p:grpSpPr>
            <a:xfrm>
              <a:off x="278829" y="453952"/>
              <a:ext cx="192282" cy="186501"/>
              <a:chOff x="0" y="0"/>
              <a:chExt cx="192280" cy="186499"/>
            </a:xfrm>
          </p:grpSpPr>
          <p:sp>
            <p:nvSpPr>
              <p:cNvPr id="1305" name="Линия"/>
              <p:cNvSpPr/>
              <p:nvPr/>
            </p:nvSpPr>
            <p:spPr>
              <a:xfrm flipV="1">
                <a:off x="-1" y="0"/>
                <a:ext cx="119601" cy="9493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306" name="Линия"/>
              <p:cNvSpPr/>
              <p:nvPr/>
            </p:nvSpPr>
            <p:spPr>
              <a:xfrm flipV="1">
                <a:off x="18070" y="22765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307" name="Линия"/>
              <p:cNvSpPr/>
              <p:nvPr/>
            </p:nvSpPr>
            <p:spPr>
              <a:xfrm flipV="1">
                <a:off x="36140" y="45530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308" name="Линия"/>
              <p:cNvSpPr/>
              <p:nvPr/>
            </p:nvSpPr>
            <p:spPr>
              <a:xfrm flipV="1">
                <a:off x="54210" y="68296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309" name="Линия"/>
              <p:cNvSpPr/>
              <p:nvPr/>
            </p:nvSpPr>
            <p:spPr>
              <a:xfrm flipV="1">
                <a:off x="72681" y="91567"/>
                <a:ext cx="119600" cy="949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grpSp>
        <p:nvGrpSpPr>
          <p:cNvPr id="1318" name="Группа"/>
          <p:cNvGrpSpPr/>
          <p:nvPr/>
        </p:nvGrpSpPr>
        <p:grpSpPr>
          <a:xfrm>
            <a:off x="4916110" y="1206867"/>
            <a:ext cx="381755" cy="543778"/>
            <a:chOff x="0" y="0"/>
            <a:chExt cx="381754" cy="543777"/>
          </a:xfrm>
        </p:grpSpPr>
        <p:sp>
          <p:nvSpPr>
            <p:cNvPr id="1312" name="Прямоугольник с закругленными углами"/>
            <p:cNvSpPr/>
            <p:nvPr/>
          </p:nvSpPr>
          <p:spPr>
            <a:xfrm rot="20807278">
              <a:off x="52764" y="25032"/>
              <a:ext cx="276226" cy="493713"/>
            </a:xfrm>
            <a:prstGeom prst="roundRect">
              <a:avLst>
                <a:gd name="adj" fmla="val 13793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313" name="Прямоугольник с закругленными углами"/>
            <p:cNvSpPr/>
            <p:nvPr/>
          </p:nvSpPr>
          <p:spPr>
            <a:xfrm rot="20807278">
              <a:off x="55599" y="57273"/>
              <a:ext cx="232995" cy="269237"/>
            </a:xfrm>
            <a:prstGeom prst="roundRect">
              <a:avLst>
                <a:gd name="adj" fmla="val 16352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314" name="Линия"/>
            <p:cNvSpPr/>
            <p:nvPr/>
          </p:nvSpPr>
          <p:spPr>
            <a:xfrm flipV="1">
              <a:off x="145997" y="419899"/>
              <a:ext cx="168232" cy="3949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5" name="Линия"/>
            <p:cNvSpPr/>
            <p:nvPr/>
          </p:nvSpPr>
          <p:spPr>
            <a:xfrm>
              <a:off x="176094" y="360263"/>
              <a:ext cx="30785" cy="13112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6" name="Линия"/>
            <p:cNvSpPr/>
            <p:nvPr/>
          </p:nvSpPr>
          <p:spPr>
            <a:xfrm>
              <a:off x="260152" y="340529"/>
              <a:ext cx="30784" cy="13112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7" name="Линия"/>
            <p:cNvSpPr/>
            <p:nvPr/>
          </p:nvSpPr>
          <p:spPr>
            <a:xfrm flipH="1">
              <a:off x="135736" y="376192"/>
              <a:ext cx="168232" cy="3949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326" name="Группа"/>
          <p:cNvGrpSpPr/>
          <p:nvPr/>
        </p:nvGrpSpPr>
        <p:grpSpPr>
          <a:xfrm>
            <a:off x="4751387" y="4184650"/>
            <a:ext cx="479426" cy="501650"/>
            <a:chOff x="0" y="0"/>
            <a:chExt cx="479425" cy="501650"/>
          </a:xfrm>
        </p:grpSpPr>
        <p:sp>
          <p:nvSpPr>
            <p:cNvPr id="1319" name="Прямоугольник с закругленными углами"/>
            <p:cNvSpPr/>
            <p:nvPr/>
          </p:nvSpPr>
          <p:spPr>
            <a:xfrm>
              <a:off x="0" y="0"/>
              <a:ext cx="479425" cy="501650"/>
            </a:xfrm>
            <a:prstGeom prst="roundRect">
              <a:avLst>
                <a:gd name="adj" fmla="val 15894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grpSp>
          <p:nvGrpSpPr>
            <p:cNvPr id="1325" name="Группа"/>
            <p:cNvGrpSpPr/>
            <p:nvPr/>
          </p:nvGrpSpPr>
          <p:grpSpPr>
            <a:xfrm>
              <a:off x="50465" y="54406"/>
              <a:ext cx="379309" cy="378083"/>
              <a:chOff x="0" y="0"/>
              <a:chExt cx="379307" cy="378081"/>
            </a:xfrm>
          </p:grpSpPr>
          <p:sp>
            <p:nvSpPr>
              <p:cNvPr id="1320" name="Овал"/>
              <p:cNvSpPr/>
              <p:nvPr/>
            </p:nvSpPr>
            <p:spPr>
              <a:xfrm>
                <a:off x="0" y="-1"/>
                <a:ext cx="379308" cy="290479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321" name="Линия"/>
              <p:cNvSpPr/>
              <p:nvPr/>
            </p:nvSpPr>
            <p:spPr>
              <a:xfrm>
                <a:off x="0" y="256357"/>
                <a:ext cx="145700" cy="1217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5640"/>
                    </a:moveTo>
                    <a:lnTo>
                      <a:pt x="18185" y="9999"/>
                    </a:lnTo>
                    <a:lnTo>
                      <a:pt x="0" y="21600"/>
                    </a:lnTo>
                    <a:lnTo>
                      <a:pt x="12507" y="6153"/>
                    </a:lnTo>
                    <a:lnTo>
                      <a:pt x="12071" y="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22" name="Линия"/>
              <p:cNvSpPr/>
              <p:nvPr/>
            </p:nvSpPr>
            <p:spPr>
              <a:xfrm>
                <a:off x="75698" y="89448"/>
                <a:ext cx="218958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323" name="Линия"/>
              <p:cNvSpPr/>
              <p:nvPr/>
            </p:nvSpPr>
            <p:spPr>
              <a:xfrm>
                <a:off x="75698" y="154921"/>
                <a:ext cx="218958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324" name="Линия"/>
              <p:cNvSpPr/>
              <p:nvPr/>
            </p:nvSpPr>
            <p:spPr>
              <a:xfrm>
                <a:off x="75698" y="220394"/>
                <a:ext cx="218958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grpSp>
        <p:nvGrpSpPr>
          <p:cNvPr id="1339" name="Группа"/>
          <p:cNvGrpSpPr/>
          <p:nvPr/>
        </p:nvGrpSpPr>
        <p:grpSpPr>
          <a:xfrm>
            <a:off x="3744912" y="4148137"/>
            <a:ext cx="412751" cy="472784"/>
            <a:chOff x="0" y="0"/>
            <a:chExt cx="412750" cy="472782"/>
          </a:xfrm>
        </p:grpSpPr>
        <p:grpSp>
          <p:nvGrpSpPr>
            <p:cNvPr id="1330" name="Группа"/>
            <p:cNvGrpSpPr/>
            <p:nvPr/>
          </p:nvGrpSpPr>
          <p:grpSpPr>
            <a:xfrm>
              <a:off x="0" y="260354"/>
              <a:ext cx="412750" cy="212429"/>
              <a:chOff x="0" y="0"/>
              <a:chExt cx="412750" cy="212428"/>
            </a:xfrm>
          </p:grpSpPr>
          <p:sp>
            <p:nvSpPr>
              <p:cNvPr id="1327" name="Фигура"/>
              <p:cNvSpPr/>
              <p:nvPr/>
            </p:nvSpPr>
            <p:spPr>
              <a:xfrm>
                <a:off x="0" y="0"/>
                <a:ext cx="412750" cy="212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1917"/>
                      <a:pt x="0" y="4281"/>
                    </a:cubicBezTo>
                    <a:lnTo>
                      <a:pt x="0" y="17320"/>
                    </a:lnTo>
                    <a:cubicBezTo>
                      <a:pt x="0" y="19684"/>
                      <a:pt x="4835" y="21600"/>
                      <a:pt x="10800" y="21600"/>
                    </a:cubicBezTo>
                    <a:cubicBezTo>
                      <a:pt x="16765" y="21600"/>
                      <a:pt x="21600" y="19684"/>
                      <a:pt x="21600" y="17320"/>
                    </a:cubicBezTo>
                    <a:lnTo>
                      <a:pt x="21600" y="4281"/>
                    </a:lnTo>
                    <a:cubicBezTo>
                      <a:pt x="21600" y="1917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17960" dir="2700000" rotWithShape="0">
                  <a:srgbClr val="000000"/>
                </a:outerShdw>
              </a:effectLst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328" name="Фигура"/>
              <p:cNvSpPr/>
              <p:nvPr/>
            </p:nvSpPr>
            <p:spPr>
              <a:xfrm>
                <a:off x="0" y="0"/>
                <a:ext cx="412750" cy="841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1"/>
                    </a:cubicBezTo>
                    <a:cubicBezTo>
                      <a:pt x="21600" y="4836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329" name="Линия"/>
              <p:cNvSpPr/>
              <p:nvPr/>
            </p:nvSpPr>
            <p:spPr>
              <a:xfrm>
                <a:off x="0" y="42102"/>
                <a:ext cx="412750" cy="42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  <p:grpSp>
          <p:nvGrpSpPr>
            <p:cNvPr id="1334" name="Группа"/>
            <p:cNvGrpSpPr/>
            <p:nvPr/>
          </p:nvGrpSpPr>
          <p:grpSpPr>
            <a:xfrm>
              <a:off x="0" y="130177"/>
              <a:ext cx="412750" cy="212429"/>
              <a:chOff x="0" y="0"/>
              <a:chExt cx="412750" cy="212428"/>
            </a:xfrm>
          </p:grpSpPr>
          <p:sp>
            <p:nvSpPr>
              <p:cNvPr id="1331" name="Фигура"/>
              <p:cNvSpPr/>
              <p:nvPr/>
            </p:nvSpPr>
            <p:spPr>
              <a:xfrm>
                <a:off x="0" y="0"/>
                <a:ext cx="412750" cy="212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1917"/>
                      <a:pt x="0" y="4281"/>
                    </a:cubicBezTo>
                    <a:lnTo>
                      <a:pt x="0" y="17320"/>
                    </a:lnTo>
                    <a:cubicBezTo>
                      <a:pt x="0" y="19684"/>
                      <a:pt x="4835" y="21600"/>
                      <a:pt x="10800" y="21600"/>
                    </a:cubicBezTo>
                    <a:cubicBezTo>
                      <a:pt x="16765" y="21600"/>
                      <a:pt x="21600" y="19684"/>
                      <a:pt x="21600" y="17320"/>
                    </a:cubicBezTo>
                    <a:lnTo>
                      <a:pt x="21600" y="4281"/>
                    </a:lnTo>
                    <a:cubicBezTo>
                      <a:pt x="21600" y="1917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17960" dir="2700000" rotWithShape="0">
                  <a:srgbClr val="000000"/>
                </a:outerShdw>
              </a:effectLst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332" name="Фигура"/>
              <p:cNvSpPr/>
              <p:nvPr/>
            </p:nvSpPr>
            <p:spPr>
              <a:xfrm>
                <a:off x="0" y="0"/>
                <a:ext cx="412750" cy="841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1"/>
                    </a:cubicBezTo>
                    <a:cubicBezTo>
                      <a:pt x="21600" y="4836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333" name="Линия"/>
              <p:cNvSpPr/>
              <p:nvPr/>
            </p:nvSpPr>
            <p:spPr>
              <a:xfrm>
                <a:off x="0" y="42102"/>
                <a:ext cx="412750" cy="42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  <p:grpSp>
          <p:nvGrpSpPr>
            <p:cNvPr id="1338" name="Группа"/>
            <p:cNvGrpSpPr/>
            <p:nvPr/>
          </p:nvGrpSpPr>
          <p:grpSpPr>
            <a:xfrm>
              <a:off x="0" y="0"/>
              <a:ext cx="412750" cy="212429"/>
              <a:chOff x="0" y="0"/>
              <a:chExt cx="412750" cy="212428"/>
            </a:xfrm>
          </p:grpSpPr>
          <p:sp>
            <p:nvSpPr>
              <p:cNvPr id="1335" name="Фигура"/>
              <p:cNvSpPr/>
              <p:nvPr/>
            </p:nvSpPr>
            <p:spPr>
              <a:xfrm>
                <a:off x="0" y="0"/>
                <a:ext cx="412750" cy="212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1917"/>
                      <a:pt x="0" y="4281"/>
                    </a:cubicBezTo>
                    <a:lnTo>
                      <a:pt x="0" y="17320"/>
                    </a:lnTo>
                    <a:cubicBezTo>
                      <a:pt x="0" y="19684"/>
                      <a:pt x="4835" y="21600"/>
                      <a:pt x="10800" y="21600"/>
                    </a:cubicBezTo>
                    <a:cubicBezTo>
                      <a:pt x="16765" y="21600"/>
                      <a:pt x="21600" y="19684"/>
                      <a:pt x="21600" y="17320"/>
                    </a:cubicBezTo>
                    <a:lnTo>
                      <a:pt x="21600" y="4281"/>
                    </a:lnTo>
                    <a:cubicBezTo>
                      <a:pt x="21600" y="1917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63500" dist="17960" dir="2700000" rotWithShape="0">
                  <a:srgbClr val="000000"/>
                </a:outerShdw>
              </a:effectLst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336" name="Фигура"/>
              <p:cNvSpPr/>
              <p:nvPr/>
            </p:nvSpPr>
            <p:spPr>
              <a:xfrm>
                <a:off x="0" y="0"/>
                <a:ext cx="412750" cy="841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800" y="0"/>
                    </a:lnTo>
                    <a:cubicBezTo>
                      <a:pt x="4835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1"/>
                    </a:cubicBezTo>
                    <a:cubicBezTo>
                      <a:pt x="21600" y="4836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FFD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337" name="Линия"/>
              <p:cNvSpPr/>
              <p:nvPr/>
            </p:nvSpPr>
            <p:spPr>
              <a:xfrm>
                <a:off x="0" y="42102"/>
                <a:ext cx="412750" cy="42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</p:grpSp>
      </p:grpSp>
      <p:grpSp>
        <p:nvGrpSpPr>
          <p:cNvPr id="1348" name="Группа"/>
          <p:cNvGrpSpPr/>
          <p:nvPr/>
        </p:nvGrpSpPr>
        <p:grpSpPr>
          <a:xfrm>
            <a:off x="2808287" y="3751262"/>
            <a:ext cx="592138" cy="603251"/>
            <a:chOff x="0" y="0"/>
            <a:chExt cx="592137" cy="603250"/>
          </a:xfrm>
        </p:grpSpPr>
        <p:sp>
          <p:nvSpPr>
            <p:cNvPr id="1340" name="Прямоугольник с закругленными углами"/>
            <p:cNvSpPr/>
            <p:nvPr/>
          </p:nvSpPr>
          <p:spPr>
            <a:xfrm>
              <a:off x="0" y="0"/>
              <a:ext cx="592138" cy="603250"/>
            </a:xfrm>
            <a:prstGeom prst="roundRect">
              <a:avLst>
                <a:gd name="adj" fmla="val 15013"/>
              </a:avLst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341" name="Фигура"/>
            <p:cNvSpPr/>
            <p:nvPr/>
          </p:nvSpPr>
          <p:spPr>
            <a:xfrm>
              <a:off x="24718" y="304642"/>
              <a:ext cx="309528" cy="243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38" y="12342"/>
                  </a:moveTo>
                  <a:lnTo>
                    <a:pt x="4125" y="12456"/>
                  </a:lnTo>
                  <a:lnTo>
                    <a:pt x="4001" y="12569"/>
                  </a:lnTo>
                  <a:lnTo>
                    <a:pt x="3888" y="12625"/>
                  </a:lnTo>
                  <a:lnTo>
                    <a:pt x="3764" y="12682"/>
                  </a:lnTo>
                  <a:lnTo>
                    <a:pt x="3515" y="12682"/>
                  </a:lnTo>
                  <a:lnTo>
                    <a:pt x="3391" y="12653"/>
                  </a:lnTo>
                  <a:lnTo>
                    <a:pt x="3278" y="12597"/>
                  </a:lnTo>
                  <a:lnTo>
                    <a:pt x="3018" y="12484"/>
                  </a:lnTo>
                  <a:lnTo>
                    <a:pt x="2780" y="12328"/>
                  </a:lnTo>
                  <a:lnTo>
                    <a:pt x="2520" y="12130"/>
                  </a:lnTo>
                  <a:lnTo>
                    <a:pt x="2283" y="11975"/>
                  </a:lnTo>
                  <a:lnTo>
                    <a:pt x="2023" y="11804"/>
                  </a:lnTo>
                  <a:lnTo>
                    <a:pt x="1763" y="11663"/>
                  </a:lnTo>
                  <a:lnTo>
                    <a:pt x="1628" y="11649"/>
                  </a:lnTo>
                  <a:lnTo>
                    <a:pt x="1503" y="11621"/>
                  </a:lnTo>
                  <a:lnTo>
                    <a:pt x="1243" y="11621"/>
                  </a:lnTo>
                  <a:lnTo>
                    <a:pt x="1108" y="11649"/>
                  </a:lnTo>
                  <a:lnTo>
                    <a:pt x="960" y="11719"/>
                  </a:lnTo>
                  <a:lnTo>
                    <a:pt x="824" y="11804"/>
                  </a:lnTo>
                  <a:lnTo>
                    <a:pt x="700" y="11946"/>
                  </a:lnTo>
                  <a:lnTo>
                    <a:pt x="542" y="12074"/>
                  </a:lnTo>
                  <a:lnTo>
                    <a:pt x="418" y="12272"/>
                  </a:lnTo>
                  <a:lnTo>
                    <a:pt x="260" y="12512"/>
                  </a:lnTo>
                  <a:lnTo>
                    <a:pt x="135" y="12782"/>
                  </a:lnTo>
                  <a:lnTo>
                    <a:pt x="68" y="12951"/>
                  </a:lnTo>
                  <a:lnTo>
                    <a:pt x="22" y="13135"/>
                  </a:lnTo>
                  <a:lnTo>
                    <a:pt x="0" y="13375"/>
                  </a:lnTo>
                  <a:lnTo>
                    <a:pt x="0" y="13631"/>
                  </a:lnTo>
                  <a:lnTo>
                    <a:pt x="22" y="13871"/>
                  </a:lnTo>
                  <a:lnTo>
                    <a:pt x="90" y="14140"/>
                  </a:lnTo>
                  <a:lnTo>
                    <a:pt x="181" y="14395"/>
                  </a:lnTo>
                  <a:lnTo>
                    <a:pt x="282" y="14636"/>
                  </a:lnTo>
                  <a:lnTo>
                    <a:pt x="440" y="14848"/>
                  </a:lnTo>
                  <a:lnTo>
                    <a:pt x="610" y="15046"/>
                  </a:lnTo>
                  <a:lnTo>
                    <a:pt x="723" y="15117"/>
                  </a:lnTo>
                  <a:lnTo>
                    <a:pt x="824" y="15202"/>
                  </a:lnTo>
                  <a:lnTo>
                    <a:pt x="937" y="15259"/>
                  </a:lnTo>
                  <a:lnTo>
                    <a:pt x="1074" y="15315"/>
                  </a:lnTo>
                  <a:lnTo>
                    <a:pt x="1198" y="15343"/>
                  </a:lnTo>
                  <a:lnTo>
                    <a:pt x="1345" y="15372"/>
                  </a:lnTo>
                  <a:lnTo>
                    <a:pt x="1673" y="15372"/>
                  </a:lnTo>
                  <a:lnTo>
                    <a:pt x="1854" y="15343"/>
                  </a:lnTo>
                  <a:lnTo>
                    <a:pt x="2023" y="15315"/>
                  </a:lnTo>
                  <a:lnTo>
                    <a:pt x="2215" y="15230"/>
                  </a:lnTo>
                  <a:lnTo>
                    <a:pt x="2418" y="15145"/>
                  </a:lnTo>
                  <a:lnTo>
                    <a:pt x="2735" y="15017"/>
                  </a:lnTo>
                  <a:lnTo>
                    <a:pt x="2996" y="14904"/>
                  </a:lnTo>
                  <a:lnTo>
                    <a:pt x="3255" y="14819"/>
                  </a:lnTo>
                  <a:lnTo>
                    <a:pt x="3504" y="14791"/>
                  </a:lnTo>
                  <a:lnTo>
                    <a:pt x="3606" y="14819"/>
                  </a:lnTo>
                  <a:lnTo>
                    <a:pt x="3719" y="14848"/>
                  </a:lnTo>
                  <a:lnTo>
                    <a:pt x="3798" y="14904"/>
                  </a:lnTo>
                  <a:lnTo>
                    <a:pt x="3911" y="14989"/>
                  </a:lnTo>
                  <a:lnTo>
                    <a:pt x="4001" y="15089"/>
                  </a:lnTo>
                  <a:lnTo>
                    <a:pt x="4080" y="15230"/>
                  </a:lnTo>
                  <a:lnTo>
                    <a:pt x="4170" y="15400"/>
                  </a:lnTo>
                  <a:lnTo>
                    <a:pt x="4238" y="15612"/>
                  </a:lnTo>
                  <a:lnTo>
                    <a:pt x="4317" y="15853"/>
                  </a:lnTo>
                  <a:lnTo>
                    <a:pt x="4385" y="16122"/>
                  </a:lnTo>
                  <a:lnTo>
                    <a:pt x="4430" y="16433"/>
                  </a:lnTo>
                  <a:lnTo>
                    <a:pt x="4498" y="16731"/>
                  </a:lnTo>
                  <a:lnTo>
                    <a:pt x="4543" y="17084"/>
                  </a:lnTo>
                  <a:lnTo>
                    <a:pt x="4566" y="17438"/>
                  </a:lnTo>
                  <a:lnTo>
                    <a:pt x="4577" y="17820"/>
                  </a:lnTo>
                  <a:lnTo>
                    <a:pt x="4577" y="18981"/>
                  </a:lnTo>
                  <a:lnTo>
                    <a:pt x="4543" y="19363"/>
                  </a:lnTo>
                  <a:lnTo>
                    <a:pt x="4498" y="19746"/>
                  </a:lnTo>
                  <a:lnTo>
                    <a:pt x="4453" y="20127"/>
                  </a:lnTo>
                  <a:lnTo>
                    <a:pt x="4362" y="20482"/>
                  </a:lnTo>
                  <a:lnTo>
                    <a:pt x="4283" y="20835"/>
                  </a:lnTo>
                  <a:lnTo>
                    <a:pt x="4193" y="21160"/>
                  </a:lnTo>
                  <a:lnTo>
                    <a:pt x="7663" y="21160"/>
                  </a:lnTo>
                  <a:lnTo>
                    <a:pt x="8013" y="21019"/>
                  </a:lnTo>
                  <a:lnTo>
                    <a:pt x="8296" y="20892"/>
                  </a:lnTo>
                  <a:lnTo>
                    <a:pt x="8556" y="20694"/>
                  </a:lnTo>
                  <a:lnTo>
                    <a:pt x="8793" y="20510"/>
                  </a:lnTo>
                  <a:lnTo>
                    <a:pt x="8963" y="20283"/>
                  </a:lnTo>
                  <a:lnTo>
                    <a:pt x="9144" y="20043"/>
                  </a:lnTo>
                  <a:lnTo>
                    <a:pt x="9246" y="19802"/>
                  </a:lnTo>
                  <a:lnTo>
                    <a:pt x="9336" y="19547"/>
                  </a:lnTo>
                  <a:lnTo>
                    <a:pt x="9404" y="19278"/>
                  </a:lnTo>
                  <a:lnTo>
                    <a:pt x="9427" y="19010"/>
                  </a:lnTo>
                  <a:lnTo>
                    <a:pt x="9427" y="18740"/>
                  </a:lnTo>
                  <a:lnTo>
                    <a:pt x="9381" y="18500"/>
                  </a:lnTo>
                  <a:lnTo>
                    <a:pt x="9314" y="18217"/>
                  </a:lnTo>
                  <a:lnTo>
                    <a:pt x="9201" y="17976"/>
                  </a:lnTo>
                  <a:lnTo>
                    <a:pt x="9099" y="17735"/>
                  </a:lnTo>
                  <a:lnTo>
                    <a:pt x="8918" y="17509"/>
                  </a:lnTo>
                  <a:lnTo>
                    <a:pt x="8770" y="17268"/>
                  </a:lnTo>
                  <a:lnTo>
                    <a:pt x="8635" y="17028"/>
                  </a:lnTo>
                  <a:lnTo>
                    <a:pt x="8556" y="16759"/>
                  </a:lnTo>
                  <a:lnTo>
                    <a:pt x="8465" y="16461"/>
                  </a:lnTo>
                  <a:lnTo>
                    <a:pt x="8443" y="16150"/>
                  </a:lnTo>
                  <a:lnTo>
                    <a:pt x="8443" y="15853"/>
                  </a:lnTo>
                  <a:lnTo>
                    <a:pt x="8465" y="15555"/>
                  </a:lnTo>
                  <a:lnTo>
                    <a:pt x="8533" y="15259"/>
                  </a:lnTo>
                  <a:lnTo>
                    <a:pt x="8635" y="14989"/>
                  </a:lnTo>
                  <a:lnTo>
                    <a:pt x="8770" y="14720"/>
                  </a:lnTo>
                  <a:lnTo>
                    <a:pt x="8862" y="14607"/>
                  </a:lnTo>
                  <a:lnTo>
                    <a:pt x="8963" y="14466"/>
                  </a:lnTo>
                  <a:lnTo>
                    <a:pt x="9054" y="14367"/>
                  </a:lnTo>
                  <a:lnTo>
                    <a:pt x="9178" y="14282"/>
                  </a:lnTo>
                  <a:lnTo>
                    <a:pt x="9291" y="14196"/>
                  </a:lnTo>
                  <a:lnTo>
                    <a:pt x="9427" y="14111"/>
                  </a:lnTo>
                  <a:lnTo>
                    <a:pt x="9573" y="14041"/>
                  </a:lnTo>
                  <a:lnTo>
                    <a:pt x="9720" y="13984"/>
                  </a:lnTo>
                  <a:lnTo>
                    <a:pt x="9878" y="13928"/>
                  </a:lnTo>
                  <a:lnTo>
                    <a:pt x="10048" y="13899"/>
                  </a:lnTo>
                  <a:lnTo>
                    <a:pt x="10251" y="13871"/>
                  </a:lnTo>
                  <a:lnTo>
                    <a:pt x="10658" y="13871"/>
                  </a:lnTo>
                  <a:lnTo>
                    <a:pt x="10851" y="13899"/>
                  </a:lnTo>
                  <a:lnTo>
                    <a:pt x="11032" y="13956"/>
                  </a:lnTo>
                  <a:lnTo>
                    <a:pt x="11201" y="14013"/>
                  </a:lnTo>
                  <a:lnTo>
                    <a:pt x="11348" y="14083"/>
                  </a:lnTo>
                  <a:lnTo>
                    <a:pt x="11506" y="14168"/>
                  </a:lnTo>
                  <a:lnTo>
                    <a:pt x="11630" y="14253"/>
                  </a:lnTo>
                  <a:lnTo>
                    <a:pt x="11743" y="14367"/>
                  </a:lnTo>
                  <a:lnTo>
                    <a:pt x="11856" y="14466"/>
                  </a:lnTo>
                  <a:lnTo>
                    <a:pt x="11936" y="14607"/>
                  </a:lnTo>
                  <a:lnTo>
                    <a:pt x="12026" y="14749"/>
                  </a:lnTo>
                  <a:lnTo>
                    <a:pt x="12094" y="14876"/>
                  </a:lnTo>
                  <a:lnTo>
                    <a:pt x="12195" y="15202"/>
                  </a:lnTo>
                  <a:lnTo>
                    <a:pt x="12263" y="15499"/>
                  </a:lnTo>
                  <a:lnTo>
                    <a:pt x="12286" y="15825"/>
                  </a:lnTo>
                  <a:lnTo>
                    <a:pt x="12286" y="16150"/>
                  </a:lnTo>
                  <a:lnTo>
                    <a:pt x="12241" y="16475"/>
                  </a:lnTo>
                  <a:lnTo>
                    <a:pt x="12173" y="16801"/>
                  </a:lnTo>
                  <a:lnTo>
                    <a:pt x="12094" y="17084"/>
                  </a:lnTo>
                  <a:lnTo>
                    <a:pt x="12003" y="17324"/>
                  </a:lnTo>
                  <a:lnTo>
                    <a:pt x="11879" y="17537"/>
                  </a:lnTo>
                  <a:lnTo>
                    <a:pt x="11743" y="17707"/>
                  </a:lnTo>
                  <a:lnTo>
                    <a:pt x="11608" y="17834"/>
                  </a:lnTo>
                  <a:lnTo>
                    <a:pt x="11484" y="18032"/>
                  </a:lnTo>
                  <a:lnTo>
                    <a:pt x="11393" y="18217"/>
                  </a:lnTo>
                  <a:lnTo>
                    <a:pt x="11314" y="18443"/>
                  </a:lnTo>
                  <a:lnTo>
                    <a:pt x="11246" y="18655"/>
                  </a:lnTo>
                  <a:lnTo>
                    <a:pt x="11201" y="18896"/>
                  </a:lnTo>
                  <a:lnTo>
                    <a:pt x="11179" y="19151"/>
                  </a:lnTo>
                  <a:lnTo>
                    <a:pt x="11179" y="19420"/>
                  </a:lnTo>
                  <a:lnTo>
                    <a:pt x="11224" y="19660"/>
                  </a:lnTo>
                  <a:lnTo>
                    <a:pt x="11292" y="19901"/>
                  </a:lnTo>
                  <a:lnTo>
                    <a:pt x="11371" y="20156"/>
                  </a:lnTo>
                  <a:lnTo>
                    <a:pt x="11506" y="20396"/>
                  </a:lnTo>
                  <a:lnTo>
                    <a:pt x="11676" y="20609"/>
                  </a:lnTo>
                  <a:lnTo>
                    <a:pt x="11879" y="20807"/>
                  </a:lnTo>
                  <a:lnTo>
                    <a:pt x="12116" y="20991"/>
                  </a:lnTo>
                  <a:lnTo>
                    <a:pt x="12399" y="21160"/>
                  </a:lnTo>
                  <a:lnTo>
                    <a:pt x="12523" y="21189"/>
                  </a:lnTo>
                  <a:lnTo>
                    <a:pt x="12852" y="21274"/>
                  </a:lnTo>
                  <a:lnTo>
                    <a:pt x="13326" y="21373"/>
                  </a:lnTo>
                  <a:lnTo>
                    <a:pt x="13959" y="21486"/>
                  </a:lnTo>
                  <a:lnTo>
                    <a:pt x="14309" y="21543"/>
                  </a:lnTo>
                  <a:lnTo>
                    <a:pt x="14648" y="21571"/>
                  </a:lnTo>
                  <a:lnTo>
                    <a:pt x="15022" y="21600"/>
                  </a:lnTo>
                  <a:lnTo>
                    <a:pt x="15779" y="21600"/>
                  </a:lnTo>
                  <a:lnTo>
                    <a:pt x="16174" y="21571"/>
                  </a:lnTo>
                  <a:lnTo>
                    <a:pt x="16513" y="21486"/>
                  </a:lnTo>
                  <a:lnTo>
                    <a:pt x="16887" y="21402"/>
                  </a:lnTo>
                  <a:lnTo>
                    <a:pt x="16819" y="21189"/>
                  </a:lnTo>
                  <a:lnTo>
                    <a:pt x="16774" y="20934"/>
                  </a:lnTo>
                  <a:lnTo>
                    <a:pt x="16740" y="20666"/>
                  </a:lnTo>
                  <a:lnTo>
                    <a:pt x="16717" y="20368"/>
                  </a:lnTo>
                  <a:lnTo>
                    <a:pt x="16695" y="19717"/>
                  </a:lnTo>
                  <a:lnTo>
                    <a:pt x="16695" y="19010"/>
                  </a:lnTo>
                  <a:lnTo>
                    <a:pt x="16717" y="18302"/>
                  </a:lnTo>
                  <a:lnTo>
                    <a:pt x="16751" y="17594"/>
                  </a:lnTo>
                  <a:lnTo>
                    <a:pt x="16819" y="16943"/>
                  </a:lnTo>
                  <a:lnTo>
                    <a:pt x="16887" y="16376"/>
                  </a:lnTo>
                  <a:lnTo>
                    <a:pt x="16932" y="16122"/>
                  </a:lnTo>
                  <a:lnTo>
                    <a:pt x="17000" y="15938"/>
                  </a:lnTo>
                  <a:lnTo>
                    <a:pt x="17079" y="15782"/>
                  </a:lnTo>
                  <a:lnTo>
                    <a:pt x="17192" y="15640"/>
                  </a:lnTo>
                  <a:lnTo>
                    <a:pt x="17316" y="15555"/>
                  </a:lnTo>
                  <a:lnTo>
                    <a:pt x="17451" y="15499"/>
                  </a:lnTo>
                  <a:lnTo>
                    <a:pt x="17598" y="15442"/>
                  </a:lnTo>
                  <a:lnTo>
                    <a:pt x="17756" y="15442"/>
                  </a:lnTo>
                  <a:lnTo>
                    <a:pt x="17903" y="15471"/>
                  </a:lnTo>
                  <a:lnTo>
                    <a:pt x="18062" y="15527"/>
                  </a:lnTo>
                  <a:lnTo>
                    <a:pt x="18231" y="15612"/>
                  </a:lnTo>
                  <a:lnTo>
                    <a:pt x="18378" y="15725"/>
                  </a:lnTo>
                  <a:lnTo>
                    <a:pt x="18559" y="15825"/>
                  </a:lnTo>
                  <a:lnTo>
                    <a:pt x="18706" y="15966"/>
                  </a:lnTo>
                  <a:lnTo>
                    <a:pt x="18865" y="16122"/>
                  </a:lnTo>
                  <a:lnTo>
                    <a:pt x="18989" y="16320"/>
                  </a:lnTo>
                  <a:lnTo>
                    <a:pt x="19124" y="16475"/>
                  </a:lnTo>
                  <a:lnTo>
                    <a:pt x="19294" y="16618"/>
                  </a:lnTo>
                  <a:lnTo>
                    <a:pt x="19463" y="16731"/>
                  </a:lnTo>
                  <a:lnTo>
                    <a:pt x="19667" y="16801"/>
                  </a:lnTo>
                  <a:lnTo>
                    <a:pt x="19859" y="16830"/>
                  </a:lnTo>
                  <a:lnTo>
                    <a:pt x="20051" y="16858"/>
                  </a:lnTo>
                  <a:lnTo>
                    <a:pt x="20265" y="16830"/>
                  </a:lnTo>
                  <a:lnTo>
                    <a:pt x="20469" y="16787"/>
                  </a:lnTo>
                  <a:lnTo>
                    <a:pt x="20662" y="16702"/>
                  </a:lnTo>
                  <a:lnTo>
                    <a:pt x="20854" y="16560"/>
                  </a:lnTo>
                  <a:lnTo>
                    <a:pt x="21035" y="16405"/>
                  </a:lnTo>
                  <a:lnTo>
                    <a:pt x="21182" y="16207"/>
                  </a:lnTo>
                  <a:lnTo>
                    <a:pt x="21340" y="15995"/>
                  </a:lnTo>
                  <a:lnTo>
                    <a:pt x="21441" y="15725"/>
                  </a:lnTo>
                  <a:lnTo>
                    <a:pt x="21532" y="15428"/>
                  </a:lnTo>
                  <a:lnTo>
                    <a:pt x="21600" y="15075"/>
                  </a:lnTo>
                  <a:lnTo>
                    <a:pt x="21600" y="14522"/>
                  </a:lnTo>
                  <a:lnTo>
                    <a:pt x="21577" y="14367"/>
                  </a:lnTo>
                  <a:lnTo>
                    <a:pt x="21532" y="14196"/>
                  </a:lnTo>
                  <a:lnTo>
                    <a:pt x="21487" y="14041"/>
                  </a:lnTo>
                  <a:lnTo>
                    <a:pt x="21419" y="13899"/>
                  </a:lnTo>
                  <a:lnTo>
                    <a:pt x="21351" y="13758"/>
                  </a:lnTo>
                  <a:lnTo>
                    <a:pt x="21204" y="13489"/>
                  </a:lnTo>
                  <a:lnTo>
                    <a:pt x="21035" y="13276"/>
                  </a:lnTo>
                  <a:lnTo>
                    <a:pt x="20809" y="13079"/>
                  </a:lnTo>
                  <a:lnTo>
                    <a:pt x="20593" y="12951"/>
                  </a:lnTo>
                  <a:lnTo>
                    <a:pt x="20356" y="12810"/>
                  </a:lnTo>
                  <a:lnTo>
                    <a:pt x="20119" y="12753"/>
                  </a:lnTo>
                  <a:lnTo>
                    <a:pt x="19881" y="12696"/>
                  </a:lnTo>
                  <a:lnTo>
                    <a:pt x="19644" y="12724"/>
                  </a:lnTo>
                  <a:lnTo>
                    <a:pt x="19429" y="12782"/>
                  </a:lnTo>
                  <a:lnTo>
                    <a:pt x="19226" y="12895"/>
                  </a:lnTo>
                  <a:lnTo>
                    <a:pt x="19147" y="12951"/>
                  </a:lnTo>
                  <a:lnTo>
                    <a:pt x="19057" y="13036"/>
                  </a:lnTo>
                  <a:lnTo>
                    <a:pt x="18989" y="13135"/>
                  </a:lnTo>
                  <a:lnTo>
                    <a:pt x="18910" y="13248"/>
                  </a:lnTo>
                  <a:lnTo>
                    <a:pt x="18774" y="13460"/>
                  </a:lnTo>
                  <a:lnTo>
                    <a:pt x="18626" y="13631"/>
                  </a:lnTo>
                  <a:lnTo>
                    <a:pt x="18468" y="13730"/>
                  </a:lnTo>
                  <a:lnTo>
                    <a:pt x="18299" y="13815"/>
                  </a:lnTo>
                  <a:lnTo>
                    <a:pt x="18141" y="13843"/>
                  </a:lnTo>
                  <a:lnTo>
                    <a:pt x="17971" y="13871"/>
                  </a:lnTo>
                  <a:lnTo>
                    <a:pt x="17802" y="13843"/>
                  </a:lnTo>
                  <a:lnTo>
                    <a:pt x="17644" y="13786"/>
                  </a:lnTo>
                  <a:lnTo>
                    <a:pt x="17497" y="13716"/>
                  </a:lnTo>
                  <a:lnTo>
                    <a:pt x="17339" y="13631"/>
                  </a:lnTo>
                  <a:lnTo>
                    <a:pt x="17214" y="13518"/>
                  </a:lnTo>
                  <a:lnTo>
                    <a:pt x="17101" y="13375"/>
                  </a:lnTo>
                  <a:lnTo>
                    <a:pt x="17022" y="13248"/>
                  </a:lnTo>
                  <a:lnTo>
                    <a:pt x="16932" y="13107"/>
                  </a:lnTo>
                  <a:lnTo>
                    <a:pt x="16887" y="12980"/>
                  </a:lnTo>
                  <a:lnTo>
                    <a:pt x="16887" y="5718"/>
                  </a:lnTo>
                  <a:lnTo>
                    <a:pt x="16671" y="5874"/>
                  </a:lnTo>
                  <a:lnTo>
                    <a:pt x="16411" y="6016"/>
                  </a:lnTo>
                  <a:lnTo>
                    <a:pt x="16151" y="6157"/>
                  </a:lnTo>
                  <a:lnTo>
                    <a:pt x="15846" y="6228"/>
                  </a:lnTo>
                  <a:lnTo>
                    <a:pt x="15541" y="6284"/>
                  </a:lnTo>
                  <a:lnTo>
                    <a:pt x="15214" y="6312"/>
                  </a:lnTo>
                  <a:lnTo>
                    <a:pt x="14863" y="6341"/>
                  </a:lnTo>
                  <a:lnTo>
                    <a:pt x="14546" y="6341"/>
                  </a:lnTo>
                  <a:lnTo>
                    <a:pt x="14196" y="6312"/>
                  </a:lnTo>
                  <a:lnTo>
                    <a:pt x="13846" y="6256"/>
                  </a:lnTo>
                  <a:lnTo>
                    <a:pt x="13518" y="6199"/>
                  </a:lnTo>
                  <a:lnTo>
                    <a:pt x="13202" y="6129"/>
                  </a:lnTo>
                  <a:lnTo>
                    <a:pt x="12897" y="6044"/>
                  </a:lnTo>
                  <a:lnTo>
                    <a:pt x="12613" y="5931"/>
                  </a:lnTo>
                  <a:lnTo>
                    <a:pt x="12353" y="5818"/>
                  </a:lnTo>
                  <a:lnTo>
                    <a:pt x="12116" y="5718"/>
                  </a:lnTo>
                  <a:lnTo>
                    <a:pt x="11936" y="5605"/>
                  </a:lnTo>
                  <a:lnTo>
                    <a:pt x="11789" y="5492"/>
                  </a:lnTo>
                  <a:lnTo>
                    <a:pt x="11653" y="5393"/>
                  </a:lnTo>
                  <a:lnTo>
                    <a:pt x="11551" y="5280"/>
                  </a:lnTo>
                  <a:lnTo>
                    <a:pt x="11461" y="5166"/>
                  </a:lnTo>
                  <a:lnTo>
                    <a:pt x="11393" y="5068"/>
                  </a:lnTo>
                  <a:lnTo>
                    <a:pt x="11371" y="4925"/>
                  </a:lnTo>
                  <a:lnTo>
                    <a:pt x="11348" y="4812"/>
                  </a:lnTo>
                  <a:lnTo>
                    <a:pt x="11348" y="4685"/>
                  </a:lnTo>
                  <a:lnTo>
                    <a:pt x="11371" y="4543"/>
                  </a:lnTo>
                  <a:lnTo>
                    <a:pt x="11438" y="4388"/>
                  </a:lnTo>
                  <a:lnTo>
                    <a:pt x="11506" y="4217"/>
                  </a:lnTo>
                  <a:lnTo>
                    <a:pt x="11698" y="3864"/>
                  </a:lnTo>
                  <a:lnTo>
                    <a:pt x="11981" y="3482"/>
                  </a:lnTo>
                  <a:lnTo>
                    <a:pt x="12139" y="3241"/>
                  </a:lnTo>
                  <a:lnTo>
                    <a:pt x="12241" y="3001"/>
                  </a:lnTo>
                  <a:lnTo>
                    <a:pt x="12331" y="2732"/>
                  </a:lnTo>
                  <a:lnTo>
                    <a:pt x="12399" y="2420"/>
                  </a:lnTo>
                  <a:lnTo>
                    <a:pt x="12433" y="2151"/>
                  </a:lnTo>
                  <a:lnTo>
                    <a:pt x="12433" y="1854"/>
                  </a:lnTo>
                  <a:lnTo>
                    <a:pt x="12399" y="1557"/>
                  </a:lnTo>
                  <a:lnTo>
                    <a:pt x="12331" y="1288"/>
                  </a:lnTo>
                  <a:lnTo>
                    <a:pt x="12241" y="1019"/>
                  </a:lnTo>
                  <a:lnTo>
                    <a:pt x="12094" y="764"/>
                  </a:lnTo>
                  <a:lnTo>
                    <a:pt x="12003" y="665"/>
                  </a:lnTo>
                  <a:lnTo>
                    <a:pt x="11913" y="552"/>
                  </a:lnTo>
                  <a:lnTo>
                    <a:pt x="11811" y="439"/>
                  </a:lnTo>
                  <a:lnTo>
                    <a:pt x="11698" y="353"/>
                  </a:lnTo>
                  <a:lnTo>
                    <a:pt x="11574" y="282"/>
                  </a:lnTo>
                  <a:lnTo>
                    <a:pt x="11438" y="198"/>
                  </a:lnTo>
                  <a:lnTo>
                    <a:pt x="11292" y="141"/>
                  </a:lnTo>
                  <a:lnTo>
                    <a:pt x="11133" y="85"/>
                  </a:lnTo>
                  <a:lnTo>
                    <a:pt x="10964" y="28"/>
                  </a:lnTo>
                  <a:lnTo>
                    <a:pt x="10794" y="0"/>
                  </a:lnTo>
                  <a:lnTo>
                    <a:pt x="10251" y="0"/>
                  </a:lnTo>
                  <a:lnTo>
                    <a:pt x="10070" y="28"/>
                  </a:lnTo>
                  <a:lnTo>
                    <a:pt x="9946" y="56"/>
                  </a:lnTo>
                  <a:lnTo>
                    <a:pt x="9788" y="113"/>
                  </a:lnTo>
                  <a:lnTo>
                    <a:pt x="9686" y="198"/>
                  </a:lnTo>
                  <a:lnTo>
                    <a:pt x="9551" y="254"/>
                  </a:lnTo>
                  <a:lnTo>
                    <a:pt x="9449" y="353"/>
                  </a:lnTo>
                  <a:lnTo>
                    <a:pt x="9359" y="439"/>
                  </a:lnTo>
                  <a:lnTo>
                    <a:pt x="9268" y="552"/>
                  </a:lnTo>
                  <a:lnTo>
                    <a:pt x="9178" y="665"/>
                  </a:lnTo>
                  <a:lnTo>
                    <a:pt x="9122" y="764"/>
                  </a:lnTo>
                  <a:lnTo>
                    <a:pt x="9054" y="905"/>
                  </a:lnTo>
                  <a:lnTo>
                    <a:pt x="8963" y="1175"/>
                  </a:lnTo>
                  <a:lnTo>
                    <a:pt x="8907" y="1472"/>
                  </a:lnTo>
                  <a:lnTo>
                    <a:pt x="8884" y="1769"/>
                  </a:lnTo>
                  <a:lnTo>
                    <a:pt x="8884" y="2095"/>
                  </a:lnTo>
                  <a:lnTo>
                    <a:pt x="8907" y="2420"/>
                  </a:lnTo>
                  <a:lnTo>
                    <a:pt x="8963" y="2732"/>
                  </a:lnTo>
                  <a:lnTo>
                    <a:pt x="9054" y="3057"/>
                  </a:lnTo>
                  <a:lnTo>
                    <a:pt x="9167" y="3354"/>
                  </a:lnTo>
                  <a:lnTo>
                    <a:pt x="9291" y="3624"/>
                  </a:lnTo>
                  <a:lnTo>
                    <a:pt x="9460" y="3864"/>
                  </a:lnTo>
                  <a:lnTo>
                    <a:pt x="9573" y="4062"/>
                  </a:lnTo>
                  <a:lnTo>
                    <a:pt x="9664" y="4247"/>
                  </a:lnTo>
                  <a:lnTo>
                    <a:pt x="9720" y="4445"/>
                  </a:lnTo>
                  <a:lnTo>
                    <a:pt x="9765" y="4628"/>
                  </a:lnTo>
                  <a:lnTo>
                    <a:pt x="9765" y="4812"/>
                  </a:lnTo>
                  <a:lnTo>
                    <a:pt x="9743" y="5010"/>
                  </a:lnTo>
                  <a:lnTo>
                    <a:pt x="9709" y="5195"/>
                  </a:lnTo>
                  <a:lnTo>
                    <a:pt x="9619" y="5364"/>
                  </a:lnTo>
                  <a:lnTo>
                    <a:pt x="9528" y="5492"/>
                  </a:lnTo>
                  <a:lnTo>
                    <a:pt x="9404" y="5605"/>
                  </a:lnTo>
                  <a:lnTo>
                    <a:pt x="9223" y="5689"/>
                  </a:lnTo>
                  <a:lnTo>
                    <a:pt x="9054" y="5746"/>
                  </a:lnTo>
                  <a:lnTo>
                    <a:pt x="8839" y="5746"/>
                  </a:lnTo>
                  <a:lnTo>
                    <a:pt x="8578" y="5718"/>
                  </a:lnTo>
                  <a:lnTo>
                    <a:pt x="8318" y="5633"/>
                  </a:lnTo>
                  <a:lnTo>
                    <a:pt x="8013" y="5492"/>
                  </a:lnTo>
                  <a:lnTo>
                    <a:pt x="7833" y="5421"/>
                  </a:lnTo>
                  <a:lnTo>
                    <a:pt x="7641" y="5364"/>
                  </a:lnTo>
                  <a:lnTo>
                    <a:pt x="7426" y="5308"/>
                  </a:lnTo>
                  <a:lnTo>
                    <a:pt x="7234" y="5280"/>
                  </a:lnTo>
                  <a:lnTo>
                    <a:pt x="6747" y="5280"/>
                  </a:lnTo>
                  <a:lnTo>
                    <a:pt x="6273" y="5308"/>
                  </a:lnTo>
                  <a:lnTo>
                    <a:pt x="5776" y="5364"/>
                  </a:lnTo>
                  <a:lnTo>
                    <a:pt x="5256" y="5477"/>
                  </a:lnTo>
                  <a:lnTo>
                    <a:pt x="4735" y="5576"/>
                  </a:lnTo>
                  <a:lnTo>
                    <a:pt x="4238" y="5718"/>
                  </a:lnTo>
                  <a:lnTo>
                    <a:pt x="4193" y="5874"/>
                  </a:lnTo>
                  <a:lnTo>
                    <a:pt x="4193" y="6525"/>
                  </a:lnTo>
                  <a:lnTo>
                    <a:pt x="4216" y="6935"/>
                  </a:lnTo>
                  <a:lnTo>
                    <a:pt x="4306" y="7912"/>
                  </a:lnTo>
                  <a:lnTo>
                    <a:pt x="4385" y="9002"/>
                  </a:lnTo>
                  <a:lnTo>
                    <a:pt x="4430" y="9554"/>
                  </a:lnTo>
                  <a:lnTo>
                    <a:pt x="4453" y="10092"/>
                  </a:lnTo>
                  <a:lnTo>
                    <a:pt x="4475" y="10616"/>
                  </a:lnTo>
                  <a:lnTo>
                    <a:pt x="4498" y="11068"/>
                  </a:lnTo>
                  <a:lnTo>
                    <a:pt x="4475" y="11507"/>
                  </a:lnTo>
                  <a:lnTo>
                    <a:pt x="4430" y="11861"/>
                  </a:lnTo>
                  <a:lnTo>
                    <a:pt x="4385" y="12017"/>
                  </a:lnTo>
                  <a:lnTo>
                    <a:pt x="4340" y="12159"/>
                  </a:lnTo>
                  <a:lnTo>
                    <a:pt x="4306" y="12272"/>
                  </a:lnTo>
                  <a:lnTo>
                    <a:pt x="4238" y="12342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grpSp>
          <p:nvGrpSpPr>
            <p:cNvPr id="1347" name="Группа"/>
            <p:cNvGrpSpPr/>
            <p:nvPr/>
          </p:nvGrpSpPr>
          <p:grpSpPr>
            <a:xfrm>
              <a:off x="247747" y="38415"/>
              <a:ext cx="306481" cy="338542"/>
              <a:chOff x="0" y="0"/>
              <a:chExt cx="306480" cy="338540"/>
            </a:xfrm>
          </p:grpSpPr>
          <p:sp>
            <p:nvSpPr>
              <p:cNvPr id="1342" name="Овал"/>
              <p:cNvSpPr/>
              <p:nvPr/>
            </p:nvSpPr>
            <p:spPr>
              <a:xfrm>
                <a:off x="0" y="0"/>
                <a:ext cx="306481" cy="338541"/>
              </a:xfrm>
              <a:prstGeom prst="ellipse">
                <a:avLst/>
              </a:pr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spcBef>
                    <a:spcPts val="400"/>
                  </a:spcBef>
                  <a:defRPr sz="1000" b="1"/>
                </a:pPr>
                <a:endParaRPr/>
              </a:p>
            </p:txBody>
          </p:sp>
          <p:sp>
            <p:nvSpPr>
              <p:cNvPr id="1343" name="Линия"/>
              <p:cNvSpPr/>
              <p:nvPr/>
            </p:nvSpPr>
            <p:spPr>
              <a:xfrm>
                <a:off x="37458" y="8586"/>
                <a:ext cx="267888" cy="3127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82" y="0"/>
                    </a:moveTo>
                    <a:lnTo>
                      <a:pt x="9900" y="4193"/>
                    </a:lnTo>
                    <a:lnTo>
                      <a:pt x="8045" y="3598"/>
                    </a:lnTo>
                    <a:lnTo>
                      <a:pt x="6191" y="4801"/>
                    </a:lnTo>
                    <a:lnTo>
                      <a:pt x="6191" y="5992"/>
                    </a:lnTo>
                    <a:lnTo>
                      <a:pt x="8045" y="4801"/>
                    </a:lnTo>
                    <a:lnTo>
                      <a:pt x="8045" y="5992"/>
                    </a:lnTo>
                    <a:lnTo>
                      <a:pt x="5577" y="6600"/>
                    </a:lnTo>
                    <a:lnTo>
                      <a:pt x="4950" y="6600"/>
                    </a:lnTo>
                    <a:lnTo>
                      <a:pt x="4336" y="7791"/>
                    </a:lnTo>
                    <a:lnTo>
                      <a:pt x="2482" y="7196"/>
                    </a:lnTo>
                    <a:lnTo>
                      <a:pt x="2482" y="8994"/>
                    </a:lnTo>
                    <a:lnTo>
                      <a:pt x="4336" y="8994"/>
                    </a:lnTo>
                    <a:lnTo>
                      <a:pt x="6191" y="7791"/>
                    </a:lnTo>
                    <a:lnTo>
                      <a:pt x="6805" y="8399"/>
                    </a:lnTo>
                    <a:lnTo>
                      <a:pt x="6805" y="9603"/>
                    </a:lnTo>
                    <a:lnTo>
                      <a:pt x="7432" y="8399"/>
                    </a:lnTo>
                    <a:lnTo>
                      <a:pt x="7432" y="7791"/>
                    </a:lnTo>
                    <a:lnTo>
                      <a:pt x="9900" y="9603"/>
                    </a:lnTo>
                    <a:lnTo>
                      <a:pt x="9900" y="10793"/>
                    </a:lnTo>
                    <a:lnTo>
                      <a:pt x="6805" y="10793"/>
                    </a:lnTo>
                    <a:lnTo>
                      <a:pt x="4336" y="9603"/>
                    </a:lnTo>
                    <a:lnTo>
                      <a:pt x="1855" y="9603"/>
                    </a:lnTo>
                    <a:lnTo>
                      <a:pt x="0" y="13796"/>
                    </a:lnTo>
                    <a:lnTo>
                      <a:pt x="2482" y="15595"/>
                    </a:lnTo>
                    <a:lnTo>
                      <a:pt x="4950" y="16190"/>
                    </a:lnTo>
                    <a:lnTo>
                      <a:pt x="7432" y="21600"/>
                    </a:lnTo>
                    <a:lnTo>
                      <a:pt x="9900" y="21600"/>
                    </a:lnTo>
                    <a:lnTo>
                      <a:pt x="11755" y="19193"/>
                    </a:lnTo>
                    <a:lnTo>
                      <a:pt x="12382" y="15595"/>
                    </a:lnTo>
                    <a:lnTo>
                      <a:pt x="14236" y="14391"/>
                    </a:lnTo>
                    <a:lnTo>
                      <a:pt x="11755" y="11997"/>
                    </a:lnTo>
                    <a:lnTo>
                      <a:pt x="14850" y="13796"/>
                    </a:lnTo>
                    <a:lnTo>
                      <a:pt x="15464" y="11402"/>
                    </a:lnTo>
                    <a:lnTo>
                      <a:pt x="16705" y="11402"/>
                    </a:lnTo>
                    <a:lnTo>
                      <a:pt x="19186" y="13796"/>
                    </a:lnTo>
                    <a:lnTo>
                      <a:pt x="19200" y="10582"/>
                    </a:lnTo>
                    <a:lnTo>
                      <a:pt x="21600" y="12698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44" name="Линия"/>
              <p:cNvSpPr/>
              <p:nvPr/>
            </p:nvSpPr>
            <p:spPr>
              <a:xfrm>
                <a:off x="37458" y="1226"/>
                <a:ext cx="103297" cy="601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9362" y="12185"/>
                    </a:lnTo>
                    <a:lnTo>
                      <a:pt x="6466" y="18485"/>
                    </a:lnTo>
                    <a:lnTo>
                      <a:pt x="9699" y="9000"/>
                    </a:lnTo>
                    <a:lnTo>
                      <a:pt x="3233" y="21600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45" name="Треугольник"/>
              <p:cNvSpPr/>
              <p:nvPr/>
            </p:nvSpPr>
            <p:spPr>
              <a:xfrm>
                <a:off x="83998" y="69915"/>
                <a:ext cx="14757" cy="25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46" name="Фигура"/>
              <p:cNvSpPr/>
              <p:nvPr/>
            </p:nvSpPr>
            <p:spPr>
              <a:xfrm>
                <a:off x="183888" y="277210"/>
                <a:ext cx="30649" cy="25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7147"/>
                    </a:moveTo>
                    <a:lnTo>
                      <a:pt x="0" y="21600"/>
                    </a:lnTo>
                    <a:lnTo>
                      <a:pt x="5459" y="21600"/>
                    </a:lnTo>
                    <a:lnTo>
                      <a:pt x="21600" y="0"/>
                    </a:lnTo>
                    <a:lnTo>
                      <a:pt x="16141" y="0"/>
                    </a:lnTo>
                    <a:lnTo>
                      <a:pt x="10800" y="7147"/>
                    </a:lnTo>
                    <a:close/>
                  </a:path>
                </a:pathLst>
              </a:custGeom>
              <a:solidFill>
                <a:srgbClr val="FFD308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351" name="Группа"/>
          <p:cNvGrpSpPr/>
          <p:nvPr/>
        </p:nvGrpSpPr>
        <p:grpSpPr>
          <a:xfrm>
            <a:off x="3384549" y="1916112"/>
            <a:ext cx="342902" cy="665164"/>
            <a:chOff x="0" y="0"/>
            <a:chExt cx="342900" cy="665162"/>
          </a:xfrm>
        </p:grpSpPr>
        <p:sp>
          <p:nvSpPr>
            <p:cNvPr id="1349" name="Фигура"/>
            <p:cNvSpPr/>
            <p:nvPr/>
          </p:nvSpPr>
          <p:spPr>
            <a:xfrm>
              <a:off x="-1" y="174862"/>
              <a:ext cx="342902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2" y="0"/>
                  </a:moveTo>
                  <a:lnTo>
                    <a:pt x="0" y="10783"/>
                  </a:lnTo>
                  <a:lnTo>
                    <a:pt x="4818" y="4626"/>
                  </a:lnTo>
                  <a:lnTo>
                    <a:pt x="2382" y="20035"/>
                  </a:lnTo>
                  <a:lnTo>
                    <a:pt x="9582" y="10783"/>
                  </a:lnTo>
                  <a:lnTo>
                    <a:pt x="14400" y="21600"/>
                  </a:lnTo>
                  <a:lnTo>
                    <a:pt x="14400" y="4626"/>
                  </a:lnTo>
                  <a:lnTo>
                    <a:pt x="21600" y="9252"/>
                  </a:lnTo>
                  <a:lnTo>
                    <a:pt x="14400" y="0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350" name="Овал"/>
            <p:cNvSpPr/>
            <p:nvPr/>
          </p:nvSpPr>
          <p:spPr>
            <a:xfrm>
              <a:off x="75833" y="-1"/>
              <a:ext cx="153317" cy="138863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b="1"/>
              </a:pPr>
              <a:endParaRPr/>
            </a:p>
          </p:txBody>
        </p:sp>
      </p:grpSp>
      <p:sp>
        <p:nvSpPr>
          <p:cNvPr id="1352" name="На фоне уверенного роста потребительского спроса бизнес и рынок испытывают серьезные проблемы."/>
          <p:cNvSpPr txBox="1"/>
          <p:nvPr/>
        </p:nvSpPr>
        <p:spPr>
          <a:xfrm>
            <a:off x="736600" y="5364162"/>
            <a:ext cx="793908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600"/>
              </a:spcBef>
            </a:pPr>
            <a:r>
              <a:rPr sz="1800"/>
              <a:t>На фоне уверенного </a:t>
            </a:r>
            <a:r>
              <a:rPr sz="2600" b="1"/>
              <a:t>роста</a:t>
            </a:r>
            <a:r>
              <a:rPr sz="1800"/>
              <a:t> потребительского спроса бизнес и рынок испытывают серьезные проблемы.</a:t>
            </a:r>
          </a:p>
        </p:txBody>
      </p:sp>
      <p:grpSp>
        <p:nvGrpSpPr>
          <p:cNvPr id="1355" name="Группа"/>
          <p:cNvGrpSpPr/>
          <p:nvPr/>
        </p:nvGrpSpPr>
        <p:grpSpPr>
          <a:xfrm>
            <a:off x="6013450" y="3355975"/>
            <a:ext cx="306388" cy="652463"/>
            <a:chOff x="0" y="0"/>
            <a:chExt cx="306387" cy="652462"/>
          </a:xfrm>
        </p:grpSpPr>
        <p:sp>
          <p:nvSpPr>
            <p:cNvPr id="1353" name="Линия"/>
            <p:cNvSpPr/>
            <p:nvPr/>
          </p:nvSpPr>
          <p:spPr>
            <a:xfrm>
              <a:off x="0" y="168749"/>
              <a:ext cx="306388" cy="483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9" y="1964"/>
                  </a:moveTo>
                  <a:lnTo>
                    <a:pt x="15858" y="0"/>
                  </a:lnTo>
                  <a:lnTo>
                    <a:pt x="5332" y="25"/>
                  </a:lnTo>
                  <a:lnTo>
                    <a:pt x="2461" y="1522"/>
                  </a:lnTo>
                  <a:lnTo>
                    <a:pt x="0" y="5105"/>
                  </a:lnTo>
                  <a:lnTo>
                    <a:pt x="3008" y="10604"/>
                  </a:lnTo>
                  <a:lnTo>
                    <a:pt x="4648" y="9033"/>
                  </a:lnTo>
                  <a:lnTo>
                    <a:pt x="2187" y="5695"/>
                  </a:lnTo>
                  <a:lnTo>
                    <a:pt x="6015" y="3731"/>
                  </a:lnTo>
                  <a:lnTo>
                    <a:pt x="6562" y="17476"/>
                  </a:lnTo>
                  <a:lnTo>
                    <a:pt x="3828" y="20029"/>
                  </a:lnTo>
                  <a:lnTo>
                    <a:pt x="8749" y="19636"/>
                  </a:lnTo>
                  <a:lnTo>
                    <a:pt x="10253" y="9990"/>
                  </a:lnTo>
                  <a:lnTo>
                    <a:pt x="11757" y="20422"/>
                  </a:lnTo>
                  <a:lnTo>
                    <a:pt x="17499" y="21600"/>
                  </a:lnTo>
                  <a:lnTo>
                    <a:pt x="14218" y="18655"/>
                  </a:lnTo>
                  <a:lnTo>
                    <a:pt x="15448" y="7879"/>
                  </a:lnTo>
                  <a:lnTo>
                    <a:pt x="16405" y="2602"/>
                  </a:lnTo>
                  <a:lnTo>
                    <a:pt x="18046" y="5891"/>
                  </a:lnTo>
                  <a:lnTo>
                    <a:pt x="16405" y="7855"/>
                  </a:lnTo>
                  <a:lnTo>
                    <a:pt x="17499" y="9425"/>
                  </a:lnTo>
                  <a:lnTo>
                    <a:pt x="21600" y="6873"/>
                  </a:lnTo>
                </a:path>
              </a:pathLst>
            </a:cu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354" name="Кружок"/>
            <p:cNvSpPr/>
            <p:nvPr/>
          </p:nvSpPr>
          <p:spPr>
            <a:xfrm flipH="1">
              <a:off x="69325" y="0"/>
              <a:ext cx="141559" cy="145664"/>
            </a:xfrm>
            <a:prstGeom prst="ellipse">
              <a:avLst/>
            </a:prstGeom>
            <a:solidFill>
              <a:srgbClr val="FFD308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Что делать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Что делать?</a:t>
            </a:r>
          </a:p>
        </p:txBody>
      </p:sp>
      <p:sp>
        <p:nvSpPr>
          <p:cNvPr id="1358" name="- Оптимизация издержек"/>
          <p:cNvSpPr txBox="1"/>
          <p:nvPr/>
        </p:nvSpPr>
        <p:spPr>
          <a:xfrm>
            <a:off x="348064" y="768683"/>
            <a:ext cx="383563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 anchor="ctr">
            <a:spAutoFit/>
          </a:bodyPr>
          <a:lstStyle>
            <a:lvl1pPr>
              <a:defRPr b="1"/>
            </a:lvl1pPr>
          </a:lstStyle>
          <a:p>
            <a:r>
              <a:t>- Оптимизация издержек</a:t>
            </a:r>
          </a:p>
        </p:txBody>
      </p:sp>
      <p:sp>
        <p:nvSpPr>
          <p:cNvPr id="1359" name="Ключевыми факторами при этом являются виртуализация производственной архитектуры."/>
          <p:cNvSpPr txBox="1"/>
          <p:nvPr/>
        </p:nvSpPr>
        <p:spPr>
          <a:xfrm>
            <a:off x="528445" y="1213411"/>
            <a:ext cx="8603252" cy="83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 anchor="ctr">
            <a:spAutoFit/>
          </a:bodyPr>
          <a:lstStyle/>
          <a:p>
            <a:r>
              <a:rPr dirty="0"/>
              <a:t>Ключевыми факторами при этом являются виртуализация </a:t>
            </a:r>
            <a:endParaRPr lang="ru-RU" dirty="0" smtClean="0"/>
          </a:p>
          <a:p>
            <a:r>
              <a:rPr dirty="0" smtClean="0"/>
              <a:t>производственной </a:t>
            </a:r>
            <a:r>
              <a:rPr dirty="0"/>
              <a:t>архитектуры.</a:t>
            </a:r>
          </a:p>
        </p:txBody>
      </p:sp>
      <p:sp>
        <p:nvSpPr>
          <p:cNvPr id="1360" name="- Ценообразование"/>
          <p:cNvSpPr txBox="1"/>
          <p:nvPr/>
        </p:nvSpPr>
        <p:spPr>
          <a:xfrm>
            <a:off x="361686" y="2060387"/>
            <a:ext cx="301648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 anchor="ctr">
            <a:spAutoFit/>
          </a:bodyPr>
          <a:lstStyle>
            <a:lvl1pPr>
              <a:defRPr b="1"/>
            </a:lvl1pPr>
          </a:lstStyle>
          <a:p>
            <a:r>
              <a:t>- Ценообразование</a:t>
            </a:r>
          </a:p>
        </p:txBody>
      </p:sp>
      <p:sp>
        <p:nvSpPr>
          <p:cNvPr id="1361" name="Дифференцированное ценообразование и ограничения по использованию, установление цены на основе воспринимаемой потребителем ценности."/>
          <p:cNvSpPr txBox="1"/>
          <p:nvPr/>
        </p:nvSpPr>
        <p:spPr>
          <a:xfrm>
            <a:off x="542187" y="2548346"/>
            <a:ext cx="8234561" cy="1202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 anchor="ctr">
            <a:spAutoFit/>
          </a:bodyPr>
          <a:lstStyle/>
          <a:p>
            <a:r>
              <a:rPr dirty="0"/>
              <a:t>Дифференцированное ценообразование и ограничения </a:t>
            </a:r>
            <a:endParaRPr lang="ru-RU" dirty="0" smtClean="0"/>
          </a:p>
          <a:p>
            <a:r>
              <a:rPr dirty="0" smtClean="0"/>
              <a:t>по </a:t>
            </a:r>
            <a:r>
              <a:rPr dirty="0"/>
              <a:t>использованию, установление цены на </a:t>
            </a:r>
            <a:r>
              <a:rPr dirty="0" smtClean="0"/>
              <a:t>основе</a:t>
            </a:r>
            <a:endParaRPr lang="ru-RU" dirty="0" smtClean="0"/>
          </a:p>
          <a:p>
            <a:r>
              <a:rPr dirty="0" smtClean="0"/>
              <a:t> </a:t>
            </a:r>
            <a:r>
              <a:rPr dirty="0"/>
              <a:t>воспринимаемой потребителем ценности.</a:t>
            </a:r>
          </a:p>
        </p:txBody>
      </p:sp>
      <p:sp>
        <p:nvSpPr>
          <p:cNvPr id="1362" name="- Возможности, генерируемые сетью"/>
          <p:cNvSpPr txBox="1"/>
          <p:nvPr/>
        </p:nvSpPr>
        <p:spPr>
          <a:xfrm>
            <a:off x="361686" y="3768912"/>
            <a:ext cx="570893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 anchor="ctr">
            <a:spAutoFit/>
          </a:bodyPr>
          <a:lstStyle>
            <a:lvl1pPr>
              <a:defRPr b="1"/>
            </a:lvl1pPr>
          </a:lstStyle>
          <a:p>
            <a:r>
              <a:t>- Возможности, генерируемые сетью</a:t>
            </a:r>
          </a:p>
        </p:txBody>
      </p:sp>
      <p:sp>
        <p:nvSpPr>
          <p:cNvPr id="1363" name="Качество обслуживания (QoS), политики, интерфейсы прикладного программирования API, данные и аналитика, информационная безопасность."/>
          <p:cNvSpPr txBox="1"/>
          <p:nvPr/>
        </p:nvSpPr>
        <p:spPr>
          <a:xfrm>
            <a:off x="554887" y="4201190"/>
            <a:ext cx="8553559" cy="1202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 anchor="ctr">
            <a:spAutoFit/>
          </a:bodyPr>
          <a:lstStyle/>
          <a:p>
            <a:r>
              <a:rPr dirty="0"/>
              <a:t>Качество обслуживания (QoS), политики, </a:t>
            </a:r>
            <a:r>
              <a:rPr dirty="0" smtClean="0"/>
              <a:t>интерфейсы</a:t>
            </a:r>
            <a:endParaRPr lang="ru-RU" dirty="0" smtClean="0"/>
          </a:p>
          <a:p>
            <a:r>
              <a:rPr dirty="0" smtClean="0"/>
              <a:t> </a:t>
            </a:r>
            <a:r>
              <a:rPr dirty="0"/>
              <a:t>прикладного программирования API, данные и аналитика</a:t>
            </a:r>
            <a:r>
              <a:rPr dirty="0" smtClean="0"/>
              <a:t>,</a:t>
            </a:r>
            <a:endParaRPr lang="ru-RU" dirty="0" smtClean="0"/>
          </a:p>
          <a:p>
            <a:r>
              <a:rPr dirty="0" smtClean="0"/>
              <a:t> </a:t>
            </a:r>
            <a:r>
              <a:rPr dirty="0"/>
              <a:t>информационная безопасность.</a:t>
            </a:r>
          </a:p>
        </p:txBody>
      </p:sp>
      <p:sp>
        <p:nvSpPr>
          <p:cNvPr id="1364" name="- Новые решения и сервисы"/>
          <p:cNvSpPr txBox="1"/>
          <p:nvPr/>
        </p:nvSpPr>
        <p:spPr>
          <a:xfrm>
            <a:off x="374386" y="5393894"/>
            <a:ext cx="441576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 anchor="ctr">
            <a:spAutoFit/>
          </a:bodyPr>
          <a:lstStyle>
            <a:lvl1pPr>
              <a:defRPr b="1"/>
            </a:lvl1pPr>
          </a:lstStyle>
          <a:p>
            <a:r>
              <a:t>- Новые решения и сервисы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Прямоугольник с закругленными углами"/>
          <p:cNvSpPr/>
          <p:nvPr/>
        </p:nvSpPr>
        <p:spPr>
          <a:xfrm>
            <a:off x="287337" y="4724400"/>
            <a:ext cx="4321176" cy="1260475"/>
          </a:xfrm>
          <a:prstGeom prst="roundRect">
            <a:avLst>
              <a:gd name="adj" fmla="val 16121"/>
            </a:avLst>
          </a:prstGeom>
          <a:solidFill>
            <a:srgbClr val="FFD308"/>
          </a:soli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367" name="Планирование сети радиодоступа"/>
          <p:cNvSpPr txBox="1">
            <a:spLocks noGrp="1"/>
          </p:cNvSpPr>
          <p:nvPr>
            <p:ph type="title"/>
          </p:nvPr>
        </p:nvSpPr>
        <p:spPr>
          <a:xfrm>
            <a:off x="255587" y="225425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Планирование сети радиодоступа</a:t>
            </a:r>
          </a:p>
        </p:txBody>
      </p:sp>
      <p:grpSp>
        <p:nvGrpSpPr>
          <p:cNvPr id="1375" name="Группа"/>
          <p:cNvGrpSpPr/>
          <p:nvPr/>
        </p:nvGrpSpPr>
        <p:grpSpPr>
          <a:xfrm>
            <a:off x="3563937" y="1254229"/>
            <a:ext cx="4484530" cy="4076597"/>
            <a:chOff x="0" y="0"/>
            <a:chExt cx="4484529" cy="4076595"/>
          </a:xfrm>
        </p:grpSpPr>
        <p:sp>
          <p:nvSpPr>
            <p:cNvPr id="1368" name="Линия"/>
            <p:cNvSpPr/>
            <p:nvPr/>
          </p:nvSpPr>
          <p:spPr>
            <a:xfrm>
              <a:off x="1903166" y="732316"/>
              <a:ext cx="2581364" cy="3344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2" h="21383" extrusionOk="0">
                  <a:moveTo>
                    <a:pt x="235" y="9182"/>
                  </a:moveTo>
                  <a:cubicBezTo>
                    <a:pt x="-11" y="10126"/>
                    <a:pt x="-244" y="11070"/>
                    <a:pt x="532" y="11486"/>
                  </a:cubicBezTo>
                  <a:cubicBezTo>
                    <a:pt x="1308" y="11903"/>
                    <a:pt x="3416" y="11598"/>
                    <a:pt x="4930" y="11710"/>
                  </a:cubicBezTo>
                  <a:cubicBezTo>
                    <a:pt x="6443" y="11821"/>
                    <a:pt x="7788" y="11791"/>
                    <a:pt x="9625" y="12177"/>
                  </a:cubicBezTo>
                  <a:cubicBezTo>
                    <a:pt x="11461" y="12562"/>
                    <a:pt x="15251" y="14887"/>
                    <a:pt x="15937" y="14044"/>
                  </a:cubicBezTo>
                  <a:cubicBezTo>
                    <a:pt x="16622" y="13202"/>
                    <a:pt x="14501" y="8492"/>
                    <a:pt x="13738" y="7112"/>
                  </a:cubicBezTo>
                  <a:cubicBezTo>
                    <a:pt x="12975" y="5731"/>
                    <a:pt x="12173" y="6381"/>
                    <a:pt x="11384" y="5731"/>
                  </a:cubicBezTo>
                  <a:cubicBezTo>
                    <a:pt x="10595" y="5081"/>
                    <a:pt x="9237" y="3650"/>
                    <a:pt x="9043" y="3194"/>
                  </a:cubicBezTo>
                  <a:cubicBezTo>
                    <a:pt x="8849" y="2737"/>
                    <a:pt x="9819" y="2859"/>
                    <a:pt x="10207" y="2970"/>
                  </a:cubicBezTo>
                  <a:cubicBezTo>
                    <a:pt x="10595" y="3082"/>
                    <a:pt x="11578" y="4269"/>
                    <a:pt x="11384" y="3884"/>
                  </a:cubicBezTo>
                  <a:cubicBezTo>
                    <a:pt x="11190" y="3498"/>
                    <a:pt x="8797" y="1275"/>
                    <a:pt x="9043" y="666"/>
                  </a:cubicBezTo>
                  <a:cubicBezTo>
                    <a:pt x="9288" y="57"/>
                    <a:pt x="11785" y="-217"/>
                    <a:pt x="12858" y="199"/>
                  </a:cubicBezTo>
                  <a:cubicBezTo>
                    <a:pt x="13932" y="615"/>
                    <a:pt x="14915" y="2239"/>
                    <a:pt x="15497" y="3194"/>
                  </a:cubicBezTo>
                  <a:cubicBezTo>
                    <a:pt x="16079" y="4148"/>
                    <a:pt x="15497" y="4269"/>
                    <a:pt x="16376" y="5954"/>
                  </a:cubicBezTo>
                  <a:cubicBezTo>
                    <a:pt x="17256" y="7639"/>
                    <a:pt x="20192" y="11365"/>
                    <a:pt x="20774" y="13324"/>
                  </a:cubicBezTo>
                  <a:cubicBezTo>
                    <a:pt x="21356" y="15283"/>
                    <a:pt x="20903" y="16846"/>
                    <a:pt x="19894" y="17698"/>
                  </a:cubicBezTo>
                  <a:cubicBezTo>
                    <a:pt x="18886" y="18551"/>
                    <a:pt x="16907" y="18500"/>
                    <a:pt x="14695" y="18429"/>
                  </a:cubicBezTo>
                  <a:cubicBezTo>
                    <a:pt x="12483" y="18358"/>
                    <a:pt x="8396" y="16805"/>
                    <a:pt x="6624" y="17292"/>
                  </a:cubicBezTo>
                  <a:cubicBezTo>
                    <a:pt x="4852" y="17780"/>
                    <a:pt x="4580" y="20530"/>
                    <a:pt x="4050" y="21383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369" name="Линия"/>
            <p:cNvSpPr/>
            <p:nvPr/>
          </p:nvSpPr>
          <p:spPr>
            <a:xfrm>
              <a:off x="0" y="2211283"/>
              <a:ext cx="1480866" cy="971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600" extrusionOk="0">
                  <a:moveTo>
                    <a:pt x="21325" y="0"/>
                  </a:moveTo>
                  <a:cubicBezTo>
                    <a:pt x="21462" y="2012"/>
                    <a:pt x="21600" y="4024"/>
                    <a:pt x="19261" y="5612"/>
                  </a:cubicBezTo>
                  <a:cubicBezTo>
                    <a:pt x="16922" y="7200"/>
                    <a:pt x="10502" y="6953"/>
                    <a:pt x="7292" y="9600"/>
                  </a:cubicBezTo>
                  <a:cubicBezTo>
                    <a:pt x="4082" y="12247"/>
                    <a:pt x="2041" y="16906"/>
                    <a:pt x="0" y="21600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370" name="Овал"/>
            <p:cNvSpPr/>
            <p:nvPr/>
          </p:nvSpPr>
          <p:spPr>
            <a:xfrm>
              <a:off x="1044575" y="266595"/>
              <a:ext cx="1296988" cy="1979614"/>
            </a:xfrm>
            <a:prstGeom prst="ellipse">
              <a:avLst/>
            </a:prstGeom>
            <a:solidFill>
              <a:srgbClr val="FFFFFF"/>
            </a:solidFill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371" name="Линия"/>
            <p:cNvSpPr/>
            <p:nvPr/>
          </p:nvSpPr>
          <p:spPr>
            <a:xfrm>
              <a:off x="1370012" y="1720745"/>
              <a:ext cx="596901" cy="128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0" extrusionOk="0">
                  <a:moveTo>
                    <a:pt x="0" y="2107"/>
                  </a:moveTo>
                  <a:cubicBezTo>
                    <a:pt x="1436" y="5268"/>
                    <a:pt x="5457" y="21600"/>
                    <a:pt x="9077" y="21337"/>
                  </a:cubicBezTo>
                  <a:cubicBezTo>
                    <a:pt x="12696" y="21073"/>
                    <a:pt x="19015" y="4478"/>
                    <a:pt x="21600" y="0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372" name="Линия"/>
            <p:cNvSpPr/>
            <p:nvPr/>
          </p:nvSpPr>
          <p:spPr>
            <a:xfrm>
              <a:off x="1268412" y="877746"/>
              <a:ext cx="698501" cy="69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1" extrusionOk="0">
                  <a:moveTo>
                    <a:pt x="0" y="17291"/>
                  </a:moveTo>
                  <a:cubicBezTo>
                    <a:pt x="1816" y="14891"/>
                    <a:pt x="7315" y="-469"/>
                    <a:pt x="10898" y="11"/>
                  </a:cubicBezTo>
                  <a:cubicBezTo>
                    <a:pt x="14482" y="491"/>
                    <a:pt x="19391" y="16811"/>
                    <a:pt x="21600" y="21131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373" name="Линия"/>
            <p:cNvSpPr/>
            <p:nvPr/>
          </p:nvSpPr>
          <p:spPr>
            <a:xfrm>
              <a:off x="1476600" y="806345"/>
              <a:ext cx="180751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4" h="21600" extrusionOk="0">
                  <a:moveTo>
                    <a:pt x="20494" y="0"/>
                  </a:moveTo>
                  <a:cubicBezTo>
                    <a:pt x="10954" y="5835"/>
                    <a:pt x="1414" y="11670"/>
                    <a:pt x="154" y="15260"/>
                  </a:cubicBezTo>
                  <a:cubicBezTo>
                    <a:pt x="-1106" y="18851"/>
                    <a:pt x="5554" y="20197"/>
                    <a:pt x="12394" y="21600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374" name="hi"/>
            <p:cNvSpPr txBox="1"/>
            <p:nvPr/>
          </p:nvSpPr>
          <p:spPr>
            <a:xfrm rot="20698004">
              <a:off x="2413000" y="50695"/>
              <a:ext cx="4667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4500">
                  <a:ln w="28575"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pPr>
                <a:defRPr sz="3000">
                  <a:ln>
                    <a:noFill/>
                  </a:ln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r>
                <a:rPr sz="4500">
                  <a:ln w="28575"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hi</a:t>
              </a:r>
            </a:p>
          </p:txBody>
        </p:sp>
      </p:grpSp>
      <p:sp>
        <p:nvSpPr>
          <p:cNvPr id="1376" name="Открыта заявка"/>
          <p:cNvSpPr txBox="1"/>
          <p:nvPr/>
        </p:nvSpPr>
        <p:spPr>
          <a:xfrm>
            <a:off x="468312" y="5048250"/>
            <a:ext cx="3640473" cy="550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1100"/>
              </a:spcBef>
              <a:defRPr sz="3200" b="1" i="1"/>
            </a:lvl1pPr>
          </a:lstStyle>
          <a:p>
            <a:pPr>
              <a:defRPr sz="2400" b="0" i="0"/>
            </a:pPr>
            <a:r>
              <a:rPr sz="3200" b="1" i="1"/>
              <a:t>Открыта заявка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Прямоугольник с закругленными углами"/>
          <p:cNvSpPr/>
          <p:nvPr/>
        </p:nvSpPr>
        <p:spPr>
          <a:xfrm>
            <a:off x="250825" y="4941887"/>
            <a:ext cx="4321175" cy="1260476"/>
          </a:xfrm>
          <a:prstGeom prst="roundRect">
            <a:avLst>
              <a:gd name="adj" fmla="val 16121"/>
            </a:avLst>
          </a:prstGeom>
          <a:solidFill>
            <a:srgbClr val="FFD308"/>
          </a:soli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grpSp>
        <p:nvGrpSpPr>
          <p:cNvPr id="1386" name="Группа"/>
          <p:cNvGrpSpPr/>
          <p:nvPr/>
        </p:nvGrpSpPr>
        <p:grpSpPr>
          <a:xfrm>
            <a:off x="3527424" y="1025080"/>
            <a:ext cx="3648028" cy="4119579"/>
            <a:chOff x="0" y="0"/>
            <a:chExt cx="3648026" cy="4119577"/>
          </a:xfrm>
        </p:grpSpPr>
        <p:sp>
          <p:nvSpPr>
            <p:cNvPr id="1379" name="Линия"/>
            <p:cNvSpPr/>
            <p:nvPr/>
          </p:nvSpPr>
          <p:spPr>
            <a:xfrm>
              <a:off x="0" y="2437256"/>
              <a:ext cx="1480866" cy="971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600" extrusionOk="0">
                  <a:moveTo>
                    <a:pt x="21325" y="0"/>
                  </a:moveTo>
                  <a:cubicBezTo>
                    <a:pt x="21462" y="2012"/>
                    <a:pt x="21600" y="4024"/>
                    <a:pt x="19261" y="5612"/>
                  </a:cubicBezTo>
                  <a:cubicBezTo>
                    <a:pt x="16922" y="7200"/>
                    <a:pt x="10502" y="6953"/>
                    <a:pt x="7292" y="9600"/>
                  </a:cubicBezTo>
                  <a:cubicBezTo>
                    <a:pt x="4082" y="12247"/>
                    <a:pt x="2041" y="16906"/>
                    <a:pt x="0" y="21600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380" name="Овал"/>
            <p:cNvSpPr/>
            <p:nvPr/>
          </p:nvSpPr>
          <p:spPr>
            <a:xfrm>
              <a:off x="1044575" y="492569"/>
              <a:ext cx="1296988" cy="1979613"/>
            </a:xfrm>
            <a:prstGeom prst="ellipse">
              <a:avLst/>
            </a:prstGeom>
            <a:solidFill>
              <a:srgbClr val="FFFFFF"/>
            </a:solidFill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381" name="Линия"/>
            <p:cNvSpPr/>
            <p:nvPr/>
          </p:nvSpPr>
          <p:spPr>
            <a:xfrm>
              <a:off x="1476600" y="1032319"/>
              <a:ext cx="180751" cy="611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4" h="21600" extrusionOk="0">
                  <a:moveTo>
                    <a:pt x="20494" y="0"/>
                  </a:moveTo>
                  <a:cubicBezTo>
                    <a:pt x="10954" y="5835"/>
                    <a:pt x="1414" y="11670"/>
                    <a:pt x="154" y="15260"/>
                  </a:cubicBezTo>
                  <a:cubicBezTo>
                    <a:pt x="-1106" y="18851"/>
                    <a:pt x="5554" y="20197"/>
                    <a:pt x="12394" y="21600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382" name="Линия"/>
            <p:cNvSpPr/>
            <p:nvPr/>
          </p:nvSpPr>
          <p:spPr>
            <a:xfrm>
              <a:off x="1285022" y="2400744"/>
              <a:ext cx="1980343" cy="1718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3" h="21203" extrusionOk="0">
                  <a:moveTo>
                    <a:pt x="6937" y="0"/>
                  </a:moveTo>
                  <a:cubicBezTo>
                    <a:pt x="7171" y="607"/>
                    <a:pt x="7120" y="2918"/>
                    <a:pt x="8372" y="3662"/>
                  </a:cubicBezTo>
                  <a:cubicBezTo>
                    <a:pt x="9624" y="4406"/>
                    <a:pt x="12495" y="2350"/>
                    <a:pt x="14515" y="4445"/>
                  </a:cubicBezTo>
                  <a:cubicBezTo>
                    <a:pt x="16535" y="6541"/>
                    <a:pt x="19740" y="13434"/>
                    <a:pt x="20524" y="16195"/>
                  </a:cubicBezTo>
                  <a:cubicBezTo>
                    <a:pt x="21309" y="18956"/>
                    <a:pt x="20441" y="20503"/>
                    <a:pt x="19189" y="21052"/>
                  </a:cubicBezTo>
                  <a:cubicBezTo>
                    <a:pt x="17937" y="21600"/>
                    <a:pt x="15183" y="20562"/>
                    <a:pt x="13046" y="19485"/>
                  </a:cubicBezTo>
                  <a:cubicBezTo>
                    <a:pt x="10910" y="18408"/>
                    <a:pt x="7972" y="15549"/>
                    <a:pt x="6369" y="14628"/>
                  </a:cubicBezTo>
                  <a:cubicBezTo>
                    <a:pt x="4767" y="13708"/>
                    <a:pt x="4299" y="14393"/>
                    <a:pt x="3431" y="14002"/>
                  </a:cubicBezTo>
                  <a:cubicBezTo>
                    <a:pt x="2563" y="13610"/>
                    <a:pt x="1712" y="13042"/>
                    <a:pt x="1161" y="12279"/>
                  </a:cubicBezTo>
                  <a:cubicBezTo>
                    <a:pt x="610" y="11515"/>
                    <a:pt x="-291" y="10496"/>
                    <a:pt x="93" y="9459"/>
                  </a:cubicBezTo>
                  <a:cubicBezTo>
                    <a:pt x="477" y="8421"/>
                    <a:pt x="2246" y="6012"/>
                    <a:pt x="3431" y="6012"/>
                  </a:cubicBezTo>
                  <a:cubicBezTo>
                    <a:pt x="4617" y="6012"/>
                    <a:pt x="6720" y="9282"/>
                    <a:pt x="7171" y="9459"/>
                  </a:cubicBezTo>
                  <a:cubicBezTo>
                    <a:pt x="7621" y="9635"/>
                    <a:pt x="6353" y="7872"/>
                    <a:pt x="6102" y="7109"/>
                  </a:cubicBezTo>
                  <a:cubicBezTo>
                    <a:pt x="5852" y="6345"/>
                    <a:pt x="5518" y="5248"/>
                    <a:pt x="5702" y="4915"/>
                  </a:cubicBezTo>
                  <a:cubicBezTo>
                    <a:pt x="5885" y="4582"/>
                    <a:pt x="6570" y="4034"/>
                    <a:pt x="7171" y="5072"/>
                  </a:cubicBezTo>
                  <a:cubicBezTo>
                    <a:pt x="7771" y="6110"/>
                    <a:pt x="8039" y="9635"/>
                    <a:pt x="9307" y="11182"/>
                  </a:cubicBezTo>
                  <a:cubicBezTo>
                    <a:pt x="10576" y="12729"/>
                    <a:pt x="14131" y="13904"/>
                    <a:pt x="14782" y="14315"/>
                  </a:cubicBezTo>
                  <a:cubicBezTo>
                    <a:pt x="15433" y="14726"/>
                    <a:pt x="13447" y="13786"/>
                    <a:pt x="13180" y="13688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383" name="Линия"/>
            <p:cNvSpPr/>
            <p:nvPr/>
          </p:nvSpPr>
          <p:spPr>
            <a:xfrm>
              <a:off x="1331912" y="1109662"/>
              <a:ext cx="609601" cy="63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34" extrusionOk="0">
                  <a:moveTo>
                    <a:pt x="0" y="20234"/>
                  </a:moveTo>
                  <a:cubicBezTo>
                    <a:pt x="1575" y="16718"/>
                    <a:pt x="5850" y="1648"/>
                    <a:pt x="9450" y="141"/>
                  </a:cubicBezTo>
                  <a:cubicBezTo>
                    <a:pt x="13050" y="-1366"/>
                    <a:pt x="19069" y="9685"/>
                    <a:pt x="21600" y="12197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384" name="mhmn"/>
            <p:cNvSpPr txBox="1"/>
            <p:nvPr/>
          </p:nvSpPr>
          <p:spPr>
            <a:xfrm rot="20667605">
              <a:off x="2224087" y="171894"/>
              <a:ext cx="1366839" cy="612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4800">
                  <a:ln w="28575"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pPr>
                <a:defRPr sz="3200">
                  <a:ln>
                    <a:noFill/>
                  </a:ln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r>
                <a:rPr sz="4800">
                  <a:ln w="28575"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mhmn</a:t>
              </a:r>
            </a:p>
          </p:txBody>
        </p:sp>
        <p:sp>
          <p:nvSpPr>
            <p:cNvPr id="1385" name="Линия"/>
            <p:cNvSpPr/>
            <p:nvPr/>
          </p:nvSpPr>
          <p:spPr>
            <a:xfrm>
              <a:off x="1384769" y="1821306"/>
              <a:ext cx="556744" cy="272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1" h="20022" extrusionOk="0">
                  <a:moveTo>
                    <a:pt x="20641" y="0"/>
                  </a:moveTo>
                  <a:cubicBezTo>
                    <a:pt x="18522" y="3152"/>
                    <a:pt x="11048" y="15762"/>
                    <a:pt x="7928" y="18681"/>
                  </a:cubicBezTo>
                  <a:cubicBezTo>
                    <a:pt x="4809" y="21600"/>
                    <a:pt x="2984" y="19031"/>
                    <a:pt x="1807" y="17747"/>
                  </a:cubicBezTo>
                  <a:cubicBezTo>
                    <a:pt x="630" y="16463"/>
                    <a:pt x="-959" y="11909"/>
                    <a:pt x="748" y="10858"/>
                  </a:cubicBezTo>
                  <a:cubicBezTo>
                    <a:pt x="2455" y="9808"/>
                    <a:pt x="9812" y="11209"/>
                    <a:pt x="12166" y="11209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387" name="Планирование сети радиодоступа"/>
          <p:cNvSpPr txBox="1">
            <a:spLocks noGrp="1"/>
          </p:cNvSpPr>
          <p:nvPr>
            <p:ph type="title"/>
          </p:nvPr>
        </p:nvSpPr>
        <p:spPr>
          <a:xfrm>
            <a:off x="254000" y="225425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Планирование сети радиодоступа</a:t>
            </a:r>
          </a:p>
        </p:txBody>
      </p:sp>
      <p:sp>
        <p:nvSpPr>
          <p:cNvPr id="1388" name="Выявление требований"/>
          <p:cNvSpPr txBox="1"/>
          <p:nvPr/>
        </p:nvSpPr>
        <p:spPr>
          <a:xfrm>
            <a:off x="539750" y="5122862"/>
            <a:ext cx="3241675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1100"/>
              </a:spcBef>
              <a:defRPr sz="3200" b="1" i="1"/>
            </a:lvl1pPr>
          </a:lstStyle>
          <a:p>
            <a:pPr>
              <a:defRPr sz="2400" b="0" i="0"/>
            </a:pPr>
            <a:r>
              <a:rPr sz="3200" b="1" i="1"/>
              <a:t>Выявление требований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Прямоугольник с закругленными углами"/>
          <p:cNvSpPr/>
          <p:nvPr/>
        </p:nvSpPr>
        <p:spPr>
          <a:xfrm>
            <a:off x="250825" y="4905375"/>
            <a:ext cx="4321175" cy="1260475"/>
          </a:xfrm>
          <a:prstGeom prst="roundRect">
            <a:avLst>
              <a:gd name="adj" fmla="val 16121"/>
            </a:avLst>
          </a:prstGeom>
          <a:solidFill>
            <a:srgbClr val="FFD308"/>
          </a:soli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grpSp>
        <p:nvGrpSpPr>
          <p:cNvPr id="1400" name="Группа"/>
          <p:cNvGrpSpPr/>
          <p:nvPr/>
        </p:nvGrpSpPr>
        <p:grpSpPr>
          <a:xfrm>
            <a:off x="3563937" y="977785"/>
            <a:ext cx="4192058" cy="4280015"/>
            <a:chOff x="0" y="0"/>
            <a:chExt cx="4192056" cy="4280014"/>
          </a:xfrm>
        </p:grpSpPr>
        <p:sp>
          <p:nvSpPr>
            <p:cNvPr id="1391" name="Линия"/>
            <p:cNvSpPr/>
            <p:nvPr/>
          </p:nvSpPr>
          <p:spPr>
            <a:xfrm>
              <a:off x="0" y="2487726"/>
              <a:ext cx="1480866" cy="971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600" extrusionOk="0">
                  <a:moveTo>
                    <a:pt x="21325" y="0"/>
                  </a:moveTo>
                  <a:cubicBezTo>
                    <a:pt x="21462" y="2012"/>
                    <a:pt x="21600" y="4024"/>
                    <a:pt x="19261" y="5612"/>
                  </a:cubicBezTo>
                  <a:cubicBezTo>
                    <a:pt x="16922" y="7200"/>
                    <a:pt x="10502" y="6953"/>
                    <a:pt x="7292" y="9600"/>
                  </a:cubicBezTo>
                  <a:cubicBezTo>
                    <a:pt x="4082" y="12247"/>
                    <a:pt x="2041" y="16906"/>
                    <a:pt x="0" y="21600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392" name="Овал"/>
            <p:cNvSpPr/>
            <p:nvPr/>
          </p:nvSpPr>
          <p:spPr>
            <a:xfrm rot="21448607">
              <a:off x="1044575" y="543038"/>
              <a:ext cx="1296988" cy="1979614"/>
            </a:xfrm>
            <a:prstGeom prst="ellipse">
              <a:avLst/>
            </a:prstGeom>
            <a:solidFill>
              <a:srgbClr val="FFFFFF"/>
            </a:solidFill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393" name="Линия"/>
            <p:cNvSpPr/>
            <p:nvPr/>
          </p:nvSpPr>
          <p:spPr>
            <a:xfrm>
              <a:off x="1476600" y="1082789"/>
              <a:ext cx="180751" cy="611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4" h="21600" extrusionOk="0">
                  <a:moveTo>
                    <a:pt x="20494" y="0"/>
                  </a:moveTo>
                  <a:cubicBezTo>
                    <a:pt x="10954" y="5835"/>
                    <a:pt x="1414" y="11670"/>
                    <a:pt x="154" y="15260"/>
                  </a:cubicBezTo>
                  <a:cubicBezTo>
                    <a:pt x="-1106" y="18851"/>
                    <a:pt x="5554" y="20197"/>
                    <a:pt x="12394" y="21600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394" name="Линия"/>
            <p:cNvSpPr/>
            <p:nvPr/>
          </p:nvSpPr>
          <p:spPr>
            <a:xfrm>
              <a:off x="1725357" y="1160576"/>
              <a:ext cx="266956" cy="120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6" h="19694" extrusionOk="0">
                  <a:moveTo>
                    <a:pt x="20996" y="0"/>
                  </a:moveTo>
                  <a:cubicBezTo>
                    <a:pt x="17375" y="3123"/>
                    <a:pt x="645" y="15875"/>
                    <a:pt x="20" y="18737"/>
                  </a:cubicBezTo>
                  <a:cubicBezTo>
                    <a:pt x="-604" y="21600"/>
                    <a:pt x="13505" y="17176"/>
                    <a:pt x="17001" y="16655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395" name="Линия"/>
            <p:cNvSpPr/>
            <p:nvPr/>
          </p:nvSpPr>
          <p:spPr>
            <a:xfrm>
              <a:off x="1433512" y="1863547"/>
              <a:ext cx="635001" cy="224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060" extrusionOk="0">
                  <a:moveTo>
                    <a:pt x="0" y="19060"/>
                  </a:moveTo>
                  <a:cubicBezTo>
                    <a:pt x="1566" y="18655"/>
                    <a:pt x="6966" y="20005"/>
                    <a:pt x="9504" y="16900"/>
                  </a:cubicBezTo>
                  <a:cubicBezTo>
                    <a:pt x="12042" y="13795"/>
                    <a:pt x="13122" y="2995"/>
                    <a:pt x="15120" y="700"/>
                  </a:cubicBezTo>
                  <a:cubicBezTo>
                    <a:pt x="17118" y="-1595"/>
                    <a:pt x="20250" y="2455"/>
                    <a:pt x="21600" y="2860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396" name="Линия"/>
            <p:cNvSpPr/>
            <p:nvPr/>
          </p:nvSpPr>
          <p:spPr>
            <a:xfrm>
              <a:off x="1225550" y="1119301"/>
              <a:ext cx="258853" cy="17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19838" extrusionOk="0">
                  <a:moveTo>
                    <a:pt x="0" y="0"/>
                  </a:moveTo>
                  <a:cubicBezTo>
                    <a:pt x="3513" y="3295"/>
                    <a:pt x="20819" y="17207"/>
                    <a:pt x="21210" y="19403"/>
                  </a:cubicBezTo>
                  <a:cubicBezTo>
                    <a:pt x="21600" y="21600"/>
                    <a:pt x="6376" y="14827"/>
                    <a:pt x="2472" y="13546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397" name="Линия"/>
            <p:cNvSpPr/>
            <p:nvPr/>
          </p:nvSpPr>
          <p:spPr>
            <a:xfrm>
              <a:off x="1907598" y="772825"/>
              <a:ext cx="1946241" cy="350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2" h="21399" extrusionOk="0">
                  <a:moveTo>
                    <a:pt x="124" y="10638"/>
                  </a:moveTo>
                  <a:cubicBezTo>
                    <a:pt x="158" y="11238"/>
                    <a:pt x="-363" y="11800"/>
                    <a:pt x="510" y="12178"/>
                  </a:cubicBezTo>
                  <a:cubicBezTo>
                    <a:pt x="1384" y="12556"/>
                    <a:pt x="3870" y="12991"/>
                    <a:pt x="5314" y="12924"/>
                  </a:cubicBezTo>
                  <a:cubicBezTo>
                    <a:pt x="6759" y="12856"/>
                    <a:pt x="7666" y="11984"/>
                    <a:pt x="9211" y="11761"/>
                  </a:cubicBezTo>
                  <a:cubicBezTo>
                    <a:pt x="10756" y="11539"/>
                    <a:pt x="14787" y="12546"/>
                    <a:pt x="14586" y="11606"/>
                  </a:cubicBezTo>
                  <a:cubicBezTo>
                    <a:pt x="14384" y="10667"/>
                    <a:pt x="9396" y="7306"/>
                    <a:pt x="8002" y="6105"/>
                  </a:cubicBezTo>
                  <a:cubicBezTo>
                    <a:pt x="6607" y="4904"/>
                    <a:pt x="7095" y="4826"/>
                    <a:pt x="6272" y="4381"/>
                  </a:cubicBezTo>
                  <a:cubicBezTo>
                    <a:pt x="5449" y="3935"/>
                    <a:pt x="3601" y="3761"/>
                    <a:pt x="3047" y="3451"/>
                  </a:cubicBezTo>
                  <a:cubicBezTo>
                    <a:pt x="2492" y="3141"/>
                    <a:pt x="2694" y="2647"/>
                    <a:pt x="2912" y="2521"/>
                  </a:cubicBezTo>
                  <a:cubicBezTo>
                    <a:pt x="3131" y="2395"/>
                    <a:pt x="3937" y="2637"/>
                    <a:pt x="4390" y="2676"/>
                  </a:cubicBezTo>
                  <a:cubicBezTo>
                    <a:pt x="4844" y="2715"/>
                    <a:pt x="5532" y="2840"/>
                    <a:pt x="5600" y="2753"/>
                  </a:cubicBezTo>
                  <a:cubicBezTo>
                    <a:pt x="5667" y="2666"/>
                    <a:pt x="5180" y="2376"/>
                    <a:pt x="4793" y="2133"/>
                  </a:cubicBezTo>
                  <a:cubicBezTo>
                    <a:pt x="4407" y="1891"/>
                    <a:pt x="3802" y="1591"/>
                    <a:pt x="3315" y="1281"/>
                  </a:cubicBezTo>
                  <a:cubicBezTo>
                    <a:pt x="2828" y="971"/>
                    <a:pt x="1720" y="448"/>
                    <a:pt x="1837" y="274"/>
                  </a:cubicBezTo>
                  <a:cubicBezTo>
                    <a:pt x="1955" y="99"/>
                    <a:pt x="2761" y="-201"/>
                    <a:pt x="3987" y="196"/>
                  </a:cubicBezTo>
                  <a:cubicBezTo>
                    <a:pt x="5213" y="593"/>
                    <a:pt x="8220" y="1891"/>
                    <a:pt x="9228" y="2676"/>
                  </a:cubicBezTo>
                  <a:cubicBezTo>
                    <a:pt x="10235" y="3460"/>
                    <a:pt x="8153" y="3402"/>
                    <a:pt x="10034" y="4923"/>
                  </a:cubicBezTo>
                  <a:cubicBezTo>
                    <a:pt x="11915" y="6444"/>
                    <a:pt x="19793" y="9998"/>
                    <a:pt x="20515" y="11819"/>
                  </a:cubicBezTo>
                  <a:cubicBezTo>
                    <a:pt x="21237" y="13640"/>
                    <a:pt x="16736" y="14948"/>
                    <a:pt x="14334" y="15849"/>
                  </a:cubicBezTo>
                  <a:cubicBezTo>
                    <a:pt x="11932" y="16750"/>
                    <a:pt x="8186" y="16323"/>
                    <a:pt x="6137" y="17244"/>
                  </a:cubicBezTo>
                  <a:cubicBezTo>
                    <a:pt x="4088" y="18164"/>
                    <a:pt x="2895" y="20537"/>
                    <a:pt x="2039" y="21399"/>
                  </a:cubicBezTo>
                </a:path>
              </a:pathLst>
            </a:custGeom>
            <a:solidFill>
              <a:srgbClr val="FFFFFF"/>
            </a:solidFill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398" name="hmmn"/>
            <p:cNvSpPr txBox="1"/>
            <p:nvPr/>
          </p:nvSpPr>
          <p:spPr>
            <a:xfrm rot="20736819">
              <a:off x="2592387" y="182676"/>
              <a:ext cx="1547813" cy="612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4800">
                  <a:ln w="28575"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pPr>
                <a:defRPr sz="3200">
                  <a:ln>
                    <a:noFill/>
                  </a:ln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r>
                <a:rPr sz="4800">
                  <a:ln w="28575"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hmmn</a:t>
              </a:r>
            </a:p>
          </p:txBody>
        </p:sp>
        <p:sp>
          <p:nvSpPr>
            <p:cNvPr id="1399" name="Линия"/>
            <p:cNvSpPr/>
            <p:nvPr/>
          </p:nvSpPr>
          <p:spPr>
            <a:xfrm>
              <a:off x="1368425" y="1011351"/>
              <a:ext cx="647700" cy="207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61" extrusionOk="0">
                  <a:moveTo>
                    <a:pt x="0" y="0"/>
                  </a:moveTo>
                  <a:cubicBezTo>
                    <a:pt x="1951" y="9889"/>
                    <a:pt x="3949" y="19778"/>
                    <a:pt x="7565" y="20689"/>
                  </a:cubicBezTo>
                  <a:cubicBezTo>
                    <a:pt x="11181" y="21600"/>
                    <a:pt x="16367" y="13663"/>
                    <a:pt x="21600" y="5855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401" name="Планирование сети радиодоступа"/>
          <p:cNvSpPr txBox="1">
            <a:spLocks noGrp="1"/>
          </p:cNvSpPr>
          <p:nvPr>
            <p:ph type="title"/>
          </p:nvPr>
        </p:nvSpPr>
        <p:spPr>
          <a:xfrm>
            <a:off x="254000" y="225425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Планирование сети радиодоступа</a:t>
            </a:r>
          </a:p>
        </p:txBody>
      </p:sp>
      <p:sp>
        <p:nvSpPr>
          <p:cNvPr id="1402" name="Оценка бюджета, емкости, покрытия"/>
          <p:cNvSpPr txBox="1"/>
          <p:nvPr/>
        </p:nvSpPr>
        <p:spPr>
          <a:xfrm>
            <a:off x="261937" y="5011737"/>
            <a:ext cx="4502846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1100"/>
              </a:spcBef>
              <a:defRPr sz="3200" b="1" i="1"/>
            </a:lvl1pPr>
          </a:lstStyle>
          <a:p>
            <a:pPr>
              <a:defRPr sz="2400" b="0" i="0"/>
            </a:pPr>
            <a:r>
              <a:rPr sz="3200" b="1" i="1"/>
              <a:t>Оценка бюджета, емкости, покрытия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Оценка энергетического бюджета"/>
          <p:cNvSpPr txBox="1">
            <a:spLocks noGrp="1"/>
          </p:cNvSpPr>
          <p:nvPr>
            <p:ph type="title"/>
          </p:nvPr>
        </p:nvSpPr>
        <p:spPr>
          <a:xfrm>
            <a:off x="254000" y="288925"/>
            <a:ext cx="8634413" cy="971550"/>
          </a:xfrm>
          <a:prstGeom prst="rect">
            <a:avLst/>
          </a:prstGeom>
        </p:spPr>
        <p:txBody>
          <a:bodyPr/>
          <a:lstStyle/>
          <a:p>
            <a:r>
              <a:t>Оценка энергетического бюджета</a:t>
            </a:r>
          </a:p>
        </p:txBody>
      </p:sp>
      <p:pic>
        <p:nvPicPr>
          <p:cNvPr id="1405" name="Снимок экрана 2014-10-29 в 15.15.28.png" descr="Снимок экрана 2014-10-29 в 15.15.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5475" y="1213455"/>
            <a:ext cx="6553050" cy="51952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Модель COST 231 - H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Модель COST 231 - Hata</a:t>
            </a:r>
          </a:p>
        </p:txBody>
      </p:sp>
      <p:sp>
        <p:nvSpPr>
          <p:cNvPr id="1410" name="3GPP TS 25.996 v9.0.0"/>
          <p:cNvSpPr txBox="1"/>
          <p:nvPr/>
        </p:nvSpPr>
        <p:spPr>
          <a:xfrm>
            <a:off x="249902" y="812303"/>
            <a:ext cx="286929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 anchor="ctr">
            <a:spAutoFit/>
          </a:bodyPr>
          <a:lstStyle>
            <a:lvl1pPr defTabSz="457200">
              <a:defRPr sz="2000" b="1"/>
            </a:lvl1pPr>
          </a:lstStyle>
          <a:p>
            <a:r>
              <a:t>3GPP TS 25.996 v9.0.0 </a:t>
            </a:r>
          </a:p>
        </p:txBody>
      </p:sp>
      <p:pic>
        <p:nvPicPr>
          <p:cNvPr id="1411" name="Снимок экрана 2014-10-29 в 15.18.20.png" descr="Снимок экрана 2014-10-29 в 15.18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719" y="1338322"/>
            <a:ext cx="7328364" cy="4935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Моделировани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Моделирование</a:t>
            </a:r>
          </a:p>
        </p:txBody>
      </p:sp>
      <p:pic>
        <p:nvPicPr>
          <p:cNvPr id="1414" name="Снимок экрана 2014-10-29 в 15.15.43.png" descr="Снимок экрана 2014-10-29 в 15.15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5068" y="971159"/>
            <a:ext cx="5053864" cy="5680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Основы сотовой связ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Основы сотовой связи</a:t>
            </a:r>
          </a:p>
        </p:txBody>
      </p:sp>
      <p:pic>
        <p:nvPicPr>
          <p:cNvPr id="222" name="sotovaya-svyaz-1.jpg" descr="sotovaya-svyaz-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7567" y="813444"/>
            <a:ext cx="6135760" cy="5415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Расчет числа БС 2600 МГц (800 МГц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Расчет числа БС 2600 МГц (800 МГц)</a:t>
            </a:r>
          </a:p>
        </p:txBody>
      </p:sp>
      <p:pic>
        <p:nvPicPr>
          <p:cNvPr id="1417" name="Снимок экрана 2014-10-29 в 15.15.56.png" descr="Снимок экрана 2014-10-29 в 15.15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208" y="1087105"/>
            <a:ext cx="8309262" cy="4981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Моделирование покрыти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Моделирование покрытия</a:t>
            </a:r>
          </a:p>
        </p:txBody>
      </p:sp>
      <p:pic>
        <p:nvPicPr>
          <p:cNvPr id="1420" name="Снимок экрана 2014-10-29 в 15.16.04.png" descr="Снимок экрана 2014-10-29 в 15.16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7780" y="1356344"/>
            <a:ext cx="8468440" cy="4217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Софт для моделирования/тестирования"/>
          <p:cNvSpPr txBox="1">
            <a:spLocks noGrp="1"/>
          </p:cNvSpPr>
          <p:nvPr>
            <p:ph type="title"/>
          </p:nvPr>
        </p:nvSpPr>
        <p:spPr>
          <a:xfrm>
            <a:off x="255587" y="225425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Софт для моделирования/тестирования</a:t>
            </a:r>
          </a:p>
        </p:txBody>
      </p:sp>
      <p:sp>
        <p:nvSpPr>
          <p:cNvPr id="1423" name="Прямоугольник с закругленными углами"/>
          <p:cNvSpPr/>
          <p:nvPr/>
        </p:nvSpPr>
        <p:spPr>
          <a:xfrm>
            <a:off x="1403350" y="1089025"/>
            <a:ext cx="2844800" cy="1403350"/>
          </a:xfrm>
          <a:prstGeom prst="roundRect">
            <a:avLst>
              <a:gd name="adj" fmla="val 16290"/>
            </a:avLst>
          </a:prstGeom>
          <a:solidFill>
            <a:srgbClr val="FFD70D"/>
          </a:solidFill>
          <a:ln w="19050">
            <a:solidFill>
              <a:srgbClr val="FFD308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424" name="Прямоугольник с закругленными углами"/>
          <p:cNvSpPr/>
          <p:nvPr/>
        </p:nvSpPr>
        <p:spPr>
          <a:xfrm>
            <a:off x="935037" y="2744787"/>
            <a:ext cx="2844801" cy="1403351"/>
          </a:xfrm>
          <a:prstGeom prst="roundRect">
            <a:avLst>
              <a:gd name="adj" fmla="val 16290"/>
            </a:avLst>
          </a:prstGeom>
          <a:solidFill>
            <a:srgbClr val="FFAF00"/>
          </a:soli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425" name="Прямоугольник с закругленными углами"/>
          <p:cNvSpPr/>
          <p:nvPr/>
        </p:nvSpPr>
        <p:spPr>
          <a:xfrm>
            <a:off x="503237" y="4437062"/>
            <a:ext cx="2844801" cy="1403351"/>
          </a:xfrm>
          <a:prstGeom prst="roundRect">
            <a:avLst>
              <a:gd name="adj" fmla="val 16290"/>
            </a:avLst>
          </a:prstGeom>
          <a:solidFill>
            <a:srgbClr val="7F22A2"/>
          </a:solidFill>
          <a:ln w="19050">
            <a:solidFill>
              <a:srgbClr val="7F22A2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426" name="LTE System Toolbox R2014a"/>
          <p:cNvSpPr txBox="1"/>
          <p:nvPr/>
        </p:nvSpPr>
        <p:spPr>
          <a:xfrm>
            <a:off x="1458943" y="1179593"/>
            <a:ext cx="2733614" cy="1222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algn="ctr" defTabSz="762000">
              <a:lnSpc>
                <a:spcPct val="90000"/>
              </a:lnSpc>
              <a:spcBef>
                <a:spcPts val="1000"/>
              </a:spcBef>
              <a:defRPr sz="2800" b="1" i="1"/>
            </a:lvl1pPr>
          </a:lstStyle>
          <a:p>
            <a:r>
              <a:t>LTE System Toolbox R2014a</a:t>
            </a:r>
          </a:p>
        </p:txBody>
      </p:sp>
      <p:sp>
        <p:nvSpPr>
          <p:cNvPr id="1427" name="Amari software/…"/>
          <p:cNvSpPr txBox="1"/>
          <p:nvPr/>
        </p:nvSpPr>
        <p:spPr>
          <a:xfrm>
            <a:off x="968951" y="2970314"/>
            <a:ext cx="2872967" cy="983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1000"/>
              </a:spcBef>
            </a:pPr>
            <a:r>
              <a:rPr sz="2800" b="1" i="1"/>
              <a:t>Amari software/</a:t>
            </a:r>
          </a:p>
          <a:p>
            <a:pPr defTabSz="762000">
              <a:lnSpc>
                <a:spcPct val="90000"/>
              </a:lnSpc>
              <a:spcBef>
                <a:spcPts val="1000"/>
              </a:spcBef>
            </a:pPr>
            <a:r>
              <a:rPr sz="2800" b="1" i="1"/>
              <a:t>    SEAMCAT</a:t>
            </a:r>
          </a:p>
        </p:txBody>
      </p:sp>
      <p:sp>
        <p:nvSpPr>
          <p:cNvPr id="1428" name="Lte planner"/>
          <p:cNvSpPr txBox="1"/>
          <p:nvPr/>
        </p:nvSpPr>
        <p:spPr>
          <a:xfrm>
            <a:off x="800100" y="4893519"/>
            <a:ext cx="2555875" cy="488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1000"/>
              </a:spcBef>
              <a:defRPr sz="2800" b="1" i="1">
                <a:solidFill>
                  <a:srgbClr val="FFFFFF"/>
                </a:solidFill>
              </a:defRPr>
            </a:lvl1pPr>
          </a:lstStyle>
          <a:p>
            <a:pPr>
              <a:defRPr sz="2400" b="0" i="0">
                <a:solidFill>
                  <a:srgbClr val="000000"/>
                </a:solidFill>
              </a:defRPr>
            </a:pPr>
            <a:r>
              <a:rPr sz="2800" b="1" i="1">
                <a:solidFill>
                  <a:srgbClr val="FFFFFF"/>
                </a:solidFill>
              </a:rPr>
              <a:t>Lte planner</a:t>
            </a:r>
          </a:p>
        </p:txBody>
      </p:sp>
      <p:sp>
        <p:nvSpPr>
          <p:cNvPr id="1429" name="Планирование РЧ блоков"/>
          <p:cNvSpPr txBox="1"/>
          <p:nvPr/>
        </p:nvSpPr>
        <p:spPr>
          <a:xfrm>
            <a:off x="3527425" y="4905375"/>
            <a:ext cx="516731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Планирование РЧ блоков</a:t>
            </a:r>
          </a:p>
        </p:txBody>
      </p:sp>
      <p:sp>
        <p:nvSpPr>
          <p:cNvPr id="1430" name="Симуляция БС на ПК"/>
          <p:cNvSpPr txBox="1"/>
          <p:nvPr/>
        </p:nvSpPr>
        <p:spPr>
          <a:xfrm>
            <a:off x="4067175" y="3105150"/>
            <a:ext cx="4249738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Симуляция БС на ПК</a:t>
            </a:r>
          </a:p>
        </p:txBody>
      </p:sp>
      <p:sp>
        <p:nvSpPr>
          <p:cNvPr id="1431" name="Симуляция/…"/>
          <p:cNvSpPr txBox="1"/>
          <p:nvPr/>
        </p:nvSpPr>
        <p:spPr>
          <a:xfrm>
            <a:off x="4392612" y="1304925"/>
            <a:ext cx="3060701" cy="675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600"/>
              </a:spcBef>
              <a:defRPr sz="1800"/>
            </a:pPr>
            <a:r>
              <a:t>Симуляция/</a:t>
            </a:r>
          </a:p>
          <a:p>
            <a:pPr defTabSz="762000">
              <a:lnSpc>
                <a:spcPct val="90000"/>
              </a:lnSpc>
              <a:spcBef>
                <a:spcPts val="600"/>
              </a:spcBef>
              <a:defRPr sz="1800"/>
            </a:pPr>
            <a:r>
              <a:t>верификация</a:t>
            </a:r>
          </a:p>
        </p:txBody>
      </p:sp>
      <p:sp>
        <p:nvSpPr>
          <p:cNvPr id="1432" name="Фигура"/>
          <p:cNvSpPr/>
          <p:nvPr/>
        </p:nvSpPr>
        <p:spPr>
          <a:xfrm>
            <a:off x="6293376" y="1316624"/>
            <a:ext cx="1756739" cy="3280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57" h="21164" extrusionOk="0">
                <a:moveTo>
                  <a:pt x="15058" y="2767"/>
                </a:moveTo>
                <a:cubicBezTo>
                  <a:pt x="18156" y="4326"/>
                  <a:pt x="20843" y="6724"/>
                  <a:pt x="20144" y="9388"/>
                </a:cubicBezTo>
                <a:cubicBezTo>
                  <a:pt x="19446" y="12052"/>
                  <a:pt x="11762" y="17065"/>
                  <a:pt x="10813" y="18782"/>
                </a:cubicBezTo>
                <a:cubicBezTo>
                  <a:pt x="9864" y="20499"/>
                  <a:pt x="15112" y="19295"/>
                  <a:pt x="14467" y="19680"/>
                </a:cubicBezTo>
                <a:cubicBezTo>
                  <a:pt x="13822" y="20065"/>
                  <a:pt x="8109" y="21525"/>
                  <a:pt x="6891" y="21081"/>
                </a:cubicBezTo>
                <a:cubicBezTo>
                  <a:pt x="5673" y="20637"/>
                  <a:pt x="6765" y="17509"/>
                  <a:pt x="7142" y="16996"/>
                </a:cubicBezTo>
                <a:cubicBezTo>
                  <a:pt x="7518" y="16483"/>
                  <a:pt x="7733" y="18890"/>
                  <a:pt x="9112" y="18002"/>
                </a:cubicBezTo>
                <a:cubicBezTo>
                  <a:pt x="10491" y="17114"/>
                  <a:pt x="14521" y="13463"/>
                  <a:pt x="15416" y="11687"/>
                </a:cubicBezTo>
                <a:cubicBezTo>
                  <a:pt x="16312" y="9911"/>
                  <a:pt x="15649" y="8589"/>
                  <a:pt x="14467" y="7365"/>
                </a:cubicBezTo>
                <a:cubicBezTo>
                  <a:pt x="13285" y="6142"/>
                  <a:pt x="10562" y="5036"/>
                  <a:pt x="8324" y="4346"/>
                </a:cubicBezTo>
                <a:cubicBezTo>
                  <a:pt x="6085" y="3655"/>
                  <a:pt x="2144" y="3961"/>
                  <a:pt x="1016" y="3240"/>
                </a:cubicBezTo>
                <a:cubicBezTo>
                  <a:pt x="-112" y="2520"/>
                  <a:pt x="-757" y="83"/>
                  <a:pt x="1589" y="4"/>
                </a:cubicBezTo>
                <a:cubicBezTo>
                  <a:pt x="3936" y="-75"/>
                  <a:pt x="11959" y="1208"/>
                  <a:pt x="15058" y="2767"/>
                </a:cubicBezTo>
                <a:close/>
              </a:path>
            </a:pathLst>
          </a:custGeom>
          <a:solidFill>
            <a:srgbClr val="16C834"/>
          </a:solidFill>
          <a:ln w="19050">
            <a:solidFill>
              <a:srgbClr val="16C834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433" name="Комплекс…"/>
          <p:cNvSpPr txBox="1"/>
          <p:nvPr/>
        </p:nvSpPr>
        <p:spPr>
          <a:xfrm>
            <a:off x="7559675" y="1052512"/>
            <a:ext cx="1619250" cy="675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600"/>
              </a:spcBef>
            </a:pPr>
            <a:r>
              <a:rPr sz="1800"/>
              <a:t>Комплекс</a:t>
            </a:r>
          </a:p>
          <a:p>
            <a:pPr defTabSz="762000">
              <a:lnSpc>
                <a:spcPct val="90000"/>
              </a:lnSpc>
              <a:spcBef>
                <a:spcPts val="600"/>
              </a:spcBef>
            </a:pPr>
            <a:r>
              <a:rPr sz="1800"/>
              <a:t>софта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4" name="Группа"/>
          <p:cNvGrpSpPr/>
          <p:nvPr/>
        </p:nvGrpSpPr>
        <p:grpSpPr>
          <a:xfrm>
            <a:off x="3563937" y="1175074"/>
            <a:ext cx="5298544" cy="4258032"/>
            <a:chOff x="0" y="0"/>
            <a:chExt cx="5298542" cy="4258031"/>
          </a:xfrm>
        </p:grpSpPr>
        <p:sp>
          <p:nvSpPr>
            <p:cNvPr id="1435" name="Линия"/>
            <p:cNvSpPr/>
            <p:nvPr/>
          </p:nvSpPr>
          <p:spPr>
            <a:xfrm>
              <a:off x="0" y="2290438"/>
              <a:ext cx="1480866" cy="971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600" extrusionOk="0">
                  <a:moveTo>
                    <a:pt x="21325" y="0"/>
                  </a:moveTo>
                  <a:cubicBezTo>
                    <a:pt x="21462" y="2012"/>
                    <a:pt x="21600" y="4024"/>
                    <a:pt x="19261" y="5612"/>
                  </a:cubicBezTo>
                  <a:cubicBezTo>
                    <a:pt x="16922" y="7200"/>
                    <a:pt x="10502" y="6953"/>
                    <a:pt x="7292" y="9600"/>
                  </a:cubicBezTo>
                  <a:cubicBezTo>
                    <a:pt x="4082" y="12247"/>
                    <a:pt x="2041" y="16906"/>
                    <a:pt x="0" y="21600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36" name="Овал"/>
            <p:cNvSpPr/>
            <p:nvPr/>
          </p:nvSpPr>
          <p:spPr>
            <a:xfrm rot="21448607">
              <a:off x="1044575" y="345750"/>
              <a:ext cx="1296988" cy="1979614"/>
            </a:xfrm>
            <a:prstGeom prst="ellipse">
              <a:avLst/>
            </a:prstGeom>
            <a:solidFill>
              <a:srgbClr val="FFFFFF"/>
            </a:solidFill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37" name="Линия"/>
            <p:cNvSpPr/>
            <p:nvPr/>
          </p:nvSpPr>
          <p:spPr>
            <a:xfrm>
              <a:off x="1476600" y="885500"/>
              <a:ext cx="180751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4" h="21600" extrusionOk="0">
                  <a:moveTo>
                    <a:pt x="20494" y="0"/>
                  </a:moveTo>
                  <a:cubicBezTo>
                    <a:pt x="10954" y="5835"/>
                    <a:pt x="1414" y="11670"/>
                    <a:pt x="154" y="15260"/>
                  </a:cubicBezTo>
                  <a:cubicBezTo>
                    <a:pt x="-1106" y="18851"/>
                    <a:pt x="5554" y="20197"/>
                    <a:pt x="12394" y="21600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38" name="huh"/>
            <p:cNvSpPr txBox="1"/>
            <p:nvPr/>
          </p:nvSpPr>
          <p:spPr>
            <a:xfrm rot="20736819">
              <a:off x="2449512" y="93338"/>
              <a:ext cx="828676" cy="612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4800">
                  <a:ln w="28575"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pPr>
                <a:defRPr sz="3200">
                  <a:ln>
                    <a:noFill/>
                  </a:ln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r>
                <a:rPr sz="4800">
                  <a:ln w="28575"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huh</a:t>
              </a:r>
            </a:p>
          </p:txBody>
        </p:sp>
        <p:sp>
          <p:nvSpPr>
            <p:cNvPr id="1439" name="Линия"/>
            <p:cNvSpPr/>
            <p:nvPr/>
          </p:nvSpPr>
          <p:spPr>
            <a:xfrm>
              <a:off x="1870589" y="2326950"/>
              <a:ext cx="3427954" cy="1931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8" h="20953" extrusionOk="0">
                  <a:moveTo>
                    <a:pt x="16" y="0"/>
                  </a:moveTo>
                  <a:cubicBezTo>
                    <a:pt x="-23" y="1361"/>
                    <a:pt x="-53" y="2343"/>
                    <a:pt x="687" y="3118"/>
                  </a:cubicBezTo>
                  <a:cubicBezTo>
                    <a:pt x="1426" y="3893"/>
                    <a:pt x="3202" y="3617"/>
                    <a:pt x="4464" y="4633"/>
                  </a:cubicBezTo>
                  <a:cubicBezTo>
                    <a:pt x="5727" y="5650"/>
                    <a:pt x="7186" y="7596"/>
                    <a:pt x="8252" y="9181"/>
                  </a:cubicBezTo>
                  <a:cubicBezTo>
                    <a:pt x="9317" y="10766"/>
                    <a:pt x="9721" y="14193"/>
                    <a:pt x="10855" y="14142"/>
                  </a:cubicBezTo>
                  <a:cubicBezTo>
                    <a:pt x="11990" y="14090"/>
                    <a:pt x="14278" y="10404"/>
                    <a:pt x="15037" y="8905"/>
                  </a:cubicBezTo>
                  <a:cubicBezTo>
                    <a:pt x="15797" y="7407"/>
                    <a:pt x="15402" y="6167"/>
                    <a:pt x="15432" y="5185"/>
                  </a:cubicBezTo>
                  <a:cubicBezTo>
                    <a:pt x="15462" y="4203"/>
                    <a:pt x="15146" y="3445"/>
                    <a:pt x="15195" y="2980"/>
                  </a:cubicBezTo>
                  <a:cubicBezTo>
                    <a:pt x="15245" y="2515"/>
                    <a:pt x="15481" y="2067"/>
                    <a:pt x="15748" y="2429"/>
                  </a:cubicBezTo>
                  <a:cubicBezTo>
                    <a:pt x="16014" y="2790"/>
                    <a:pt x="16300" y="5254"/>
                    <a:pt x="16773" y="5185"/>
                  </a:cubicBezTo>
                  <a:cubicBezTo>
                    <a:pt x="17247" y="5116"/>
                    <a:pt x="17908" y="2584"/>
                    <a:pt x="18588" y="2015"/>
                  </a:cubicBezTo>
                  <a:cubicBezTo>
                    <a:pt x="19269" y="1447"/>
                    <a:pt x="20482" y="689"/>
                    <a:pt x="20876" y="1740"/>
                  </a:cubicBezTo>
                  <a:cubicBezTo>
                    <a:pt x="21271" y="2790"/>
                    <a:pt x="21547" y="6769"/>
                    <a:pt x="20955" y="8354"/>
                  </a:cubicBezTo>
                  <a:cubicBezTo>
                    <a:pt x="20363" y="9939"/>
                    <a:pt x="19022" y="9164"/>
                    <a:pt x="17326" y="11248"/>
                  </a:cubicBezTo>
                  <a:cubicBezTo>
                    <a:pt x="15629" y="13332"/>
                    <a:pt x="12946" y="20188"/>
                    <a:pt x="10777" y="20894"/>
                  </a:cubicBezTo>
                  <a:cubicBezTo>
                    <a:pt x="8607" y="21600"/>
                    <a:pt x="5687" y="15744"/>
                    <a:pt x="4306" y="15520"/>
                  </a:cubicBezTo>
                  <a:cubicBezTo>
                    <a:pt x="2926" y="15296"/>
                    <a:pt x="2857" y="18706"/>
                    <a:pt x="2472" y="19533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40" name="Линия"/>
            <p:cNvSpPr/>
            <p:nvPr/>
          </p:nvSpPr>
          <p:spPr>
            <a:xfrm>
              <a:off x="1217612" y="734294"/>
              <a:ext cx="863601" cy="178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3" extrusionOk="0">
                  <a:moveTo>
                    <a:pt x="0" y="14815"/>
                  </a:moveTo>
                  <a:cubicBezTo>
                    <a:pt x="1946" y="12415"/>
                    <a:pt x="8140" y="-877"/>
                    <a:pt x="11753" y="46"/>
                  </a:cubicBezTo>
                  <a:cubicBezTo>
                    <a:pt x="15366" y="969"/>
                    <a:pt x="19535" y="16477"/>
                    <a:pt x="21600" y="20723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41" name="Линия"/>
            <p:cNvSpPr/>
            <p:nvPr/>
          </p:nvSpPr>
          <p:spPr>
            <a:xfrm>
              <a:off x="1471446" y="1720374"/>
              <a:ext cx="444667" cy="253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0513" extrusionOk="0">
                  <a:moveTo>
                    <a:pt x="21531" y="18912"/>
                  </a:moveTo>
                  <a:cubicBezTo>
                    <a:pt x="20532" y="16726"/>
                    <a:pt x="17303" y="8626"/>
                    <a:pt x="15382" y="5541"/>
                  </a:cubicBezTo>
                  <a:cubicBezTo>
                    <a:pt x="13460" y="2455"/>
                    <a:pt x="11999" y="1041"/>
                    <a:pt x="9847" y="398"/>
                  </a:cubicBezTo>
                  <a:cubicBezTo>
                    <a:pt x="7695" y="-245"/>
                    <a:pt x="4082" y="-245"/>
                    <a:pt x="2468" y="1426"/>
                  </a:cubicBezTo>
                  <a:cubicBezTo>
                    <a:pt x="853" y="3098"/>
                    <a:pt x="85" y="7598"/>
                    <a:pt x="8" y="10684"/>
                  </a:cubicBezTo>
                  <a:cubicBezTo>
                    <a:pt x="-69" y="13769"/>
                    <a:pt x="392" y="18526"/>
                    <a:pt x="2006" y="19941"/>
                  </a:cubicBezTo>
                  <a:cubicBezTo>
                    <a:pt x="3621" y="21355"/>
                    <a:pt x="7695" y="19812"/>
                    <a:pt x="9847" y="18912"/>
                  </a:cubicBezTo>
                  <a:cubicBezTo>
                    <a:pt x="11999" y="18012"/>
                    <a:pt x="13767" y="15698"/>
                    <a:pt x="14767" y="14798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42" name="Линия"/>
            <p:cNvSpPr/>
            <p:nvPr/>
          </p:nvSpPr>
          <p:spPr>
            <a:xfrm>
              <a:off x="1728787" y="920847"/>
              <a:ext cx="144463" cy="72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60" extrusionOk="0">
                  <a:moveTo>
                    <a:pt x="0" y="10462"/>
                  </a:moveTo>
                  <a:cubicBezTo>
                    <a:pt x="5400" y="4291"/>
                    <a:pt x="10800" y="-1440"/>
                    <a:pt x="14453" y="323"/>
                  </a:cubicBezTo>
                  <a:cubicBezTo>
                    <a:pt x="18106" y="2087"/>
                    <a:pt x="19853" y="10903"/>
                    <a:pt x="21600" y="20160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43" name="Линия"/>
            <p:cNvSpPr/>
            <p:nvPr/>
          </p:nvSpPr>
          <p:spPr>
            <a:xfrm>
              <a:off x="1296987" y="913170"/>
              <a:ext cx="200026" cy="80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28" extrusionOk="0">
                  <a:moveTo>
                    <a:pt x="21600" y="12191"/>
                  </a:moveTo>
                  <a:cubicBezTo>
                    <a:pt x="19575" y="10181"/>
                    <a:pt x="13365" y="-1372"/>
                    <a:pt x="9720" y="135"/>
                  </a:cubicBezTo>
                  <a:cubicBezTo>
                    <a:pt x="6075" y="1642"/>
                    <a:pt x="2025" y="16209"/>
                    <a:pt x="0" y="20228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445" name="Планирование сети радиодоступа"/>
          <p:cNvSpPr txBox="1">
            <a:spLocks noGrp="1"/>
          </p:cNvSpPr>
          <p:nvPr>
            <p:ph type="title"/>
          </p:nvPr>
        </p:nvSpPr>
        <p:spPr>
          <a:xfrm>
            <a:off x="254000" y="225425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Планирование сети радиодоступа</a:t>
            </a:r>
          </a:p>
        </p:txBody>
      </p:sp>
      <p:sp>
        <p:nvSpPr>
          <p:cNvPr id="1446" name="Прямоугольник с закругленными углами"/>
          <p:cNvSpPr/>
          <p:nvPr/>
        </p:nvSpPr>
        <p:spPr>
          <a:xfrm>
            <a:off x="250825" y="4941887"/>
            <a:ext cx="4321175" cy="1260476"/>
          </a:xfrm>
          <a:prstGeom prst="roundRect">
            <a:avLst>
              <a:gd name="adj" fmla="val 16121"/>
            </a:avLst>
          </a:prstGeom>
          <a:solidFill>
            <a:srgbClr val="FFD308"/>
          </a:soli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447" name="Что-то пошло не так…"/>
          <p:cNvSpPr txBox="1"/>
          <p:nvPr/>
        </p:nvSpPr>
        <p:spPr>
          <a:xfrm>
            <a:off x="431800" y="5049837"/>
            <a:ext cx="352901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1100"/>
              </a:spcBef>
              <a:defRPr sz="3200" b="1" i="1"/>
            </a:lvl1pPr>
          </a:lstStyle>
          <a:p>
            <a:pPr>
              <a:defRPr sz="2400" b="0" i="0"/>
            </a:pPr>
            <a:r>
              <a:rPr sz="3200" b="1" i="1"/>
              <a:t>Что-то пошло не так…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Прямоугольник с закругленными углами"/>
          <p:cNvSpPr/>
          <p:nvPr/>
        </p:nvSpPr>
        <p:spPr>
          <a:xfrm>
            <a:off x="358775" y="4556994"/>
            <a:ext cx="4321175" cy="1572344"/>
          </a:xfrm>
          <a:prstGeom prst="roundRect">
            <a:avLst>
              <a:gd name="adj" fmla="val 12923"/>
            </a:avLst>
          </a:prstGeom>
          <a:solidFill>
            <a:srgbClr val="FFD308"/>
          </a:soli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grpSp>
        <p:nvGrpSpPr>
          <p:cNvPr id="1462" name="Группа"/>
          <p:cNvGrpSpPr/>
          <p:nvPr/>
        </p:nvGrpSpPr>
        <p:grpSpPr>
          <a:xfrm>
            <a:off x="3563937" y="1306990"/>
            <a:ext cx="3607663" cy="4156857"/>
            <a:chOff x="0" y="0"/>
            <a:chExt cx="3607661" cy="4156855"/>
          </a:xfrm>
        </p:grpSpPr>
        <p:sp>
          <p:nvSpPr>
            <p:cNvPr id="1450" name="Линия"/>
            <p:cNvSpPr/>
            <p:nvPr/>
          </p:nvSpPr>
          <p:spPr>
            <a:xfrm>
              <a:off x="0" y="2156934"/>
              <a:ext cx="1480866" cy="971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600" extrusionOk="0">
                  <a:moveTo>
                    <a:pt x="21325" y="0"/>
                  </a:moveTo>
                  <a:cubicBezTo>
                    <a:pt x="21462" y="2012"/>
                    <a:pt x="21600" y="4024"/>
                    <a:pt x="19261" y="5612"/>
                  </a:cubicBezTo>
                  <a:cubicBezTo>
                    <a:pt x="16922" y="7200"/>
                    <a:pt x="10502" y="6953"/>
                    <a:pt x="7292" y="9600"/>
                  </a:cubicBezTo>
                  <a:cubicBezTo>
                    <a:pt x="4082" y="12247"/>
                    <a:pt x="2041" y="16906"/>
                    <a:pt x="0" y="21600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51" name="Овал"/>
            <p:cNvSpPr/>
            <p:nvPr/>
          </p:nvSpPr>
          <p:spPr>
            <a:xfrm rot="21448607">
              <a:off x="1044575" y="212246"/>
              <a:ext cx="1296988" cy="1979614"/>
            </a:xfrm>
            <a:prstGeom prst="ellipse">
              <a:avLst/>
            </a:prstGeom>
            <a:solidFill>
              <a:srgbClr val="FFFFFF"/>
            </a:solidFill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52" name="Линия"/>
            <p:cNvSpPr/>
            <p:nvPr/>
          </p:nvSpPr>
          <p:spPr>
            <a:xfrm>
              <a:off x="1476600" y="751996"/>
              <a:ext cx="180751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4" h="21600" extrusionOk="0">
                  <a:moveTo>
                    <a:pt x="20494" y="0"/>
                  </a:moveTo>
                  <a:cubicBezTo>
                    <a:pt x="10954" y="5835"/>
                    <a:pt x="1414" y="11670"/>
                    <a:pt x="154" y="15260"/>
                  </a:cubicBezTo>
                  <a:cubicBezTo>
                    <a:pt x="-1106" y="18851"/>
                    <a:pt x="5554" y="20197"/>
                    <a:pt x="12394" y="21600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53" name="Линия"/>
            <p:cNvSpPr/>
            <p:nvPr/>
          </p:nvSpPr>
          <p:spPr>
            <a:xfrm>
              <a:off x="1243012" y="829784"/>
              <a:ext cx="216564" cy="131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6" h="19669" extrusionOk="0">
                  <a:moveTo>
                    <a:pt x="0" y="0"/>
                  </a:moveTo>
                  <a:cubicBezTo>
                    <a:pt x="3474" y="3086"/>
                    <a:pt x="19485" y="16378"/>
                    <a:pt x="20543" y="18989"/>
                  </a:cubicBezTo>
                  <a:cubicBezTo>
                    <a:pt x="21600" y="21600"/>
                    <a:pt x="9063" y="15903"/>
                    <a:pt x="6042" y="15191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54" name="oh !"/>
            <p:cNvSpPr txBox="1"/>
            <p:nvPr/>
          </p:nvSpPr>
          <p:spPr>
            <a:xfrm rot="20736819">
              <a:off x="2370137" y="142396"/>
              <a:ext cx="1201739" cy="43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3400">
                  <a:ln w="28575"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pPr>
                <a:defRPr sz="2300">
                  <a:ln>
                    <a:noFill/>
                  </a:ln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r>
                <a:rPr sz="3400">
                  <a:ln w="28575"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oh !</a:t>
              </a:r>
            </a:p>
          </p:txBody>
        </p:sp>
        <p:sp>
          <p:nvSpPr>
            <p:cNvPr id="1455" name="Линия"/>
            <p:cNvSpPr/>
            <p:nvPr/>
          </p:nvSpPr>
          <p:spPr>
            <a:xfrm>
              <a:off x="1368425" y="680559"/>
              <a:ext cx="649288" cy="150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11" extrusionOk="0">
                  <a:moveTo>
                    <a:pt x="0" y="0"/>
                  </a:moveTo>
                  <a:cubicBezTo>
                    <a:pt x="1267" y="3456"/>
                    <a:pt x="4067" y="19008"/>
                    <a:pt x="7658" y="20304"/>
                  </a:cubicBezTo>
                  <a:cubicBezTo>
                    <a:pt x="11249" y="21600"/>
                    <a:pt x="18695" y="10800"/>
                    <a:pt x="21600" y="8208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56" name="Линия"/>
            <p:cNvSpPr/>
            <p:nvPr/>
          </p:nvSpPr>
          <p:spPr>
            <a:xfrm>
              <a:off x="1343250" y="1332847"/>
              <a:ext cx="1673988" cy="2824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1" h="20320" extrusionOk="0">
                  <a:moveTo>
                    <a:pt x="12800" y="12646"/>
                  </a:moveTo>
                  <a:cubicBezTo>
                    <a:pt x="11754" y="11640"/>
                    <a:pt x="7750" y="8122"/>
                    <a:pt x="6645" y="6706"/>
                  </a:cubicBezTo>
                  <a:cubicBezTo>
                    <a:pt x="5540" y="5289"/>
                    <a:pt x="6073" y="4718"/>
                    <a:pt x="6132" y="4113"/>
                  </a:cubicBezTo>
                  <a:cubicBezTo>
                    <a:pt x="6191" y="3508"/>
                    <a:pt x="6685" y="3382"/>
                    <a:pt x="6961" y="3051"/>
                  </a:cubicBezTo>
                  <a:cubicBezTo>
                    <a:pt x="7237" y="2719"/>
                    <a:pt x="7750" y="2400"/>
                    <a:pt x="7750" y="2137"/>
                  </a:cubicBezTo>
                  <a:cubicBezTo>
                    <a:pt x="7750" y="1874"/>
                    <a:pt x="7414" y="1509"/>
                    <a:pt x="6961" y="1497"/>
                  </a:cubicBezTo>
                  <a:cubicBezTo>
                    <a:pt x="6507" y="1486"/>
                    <a:pt x="5442" y="2240"/>
                    <a:pt x="5067" y="2045"/>
                  </a:cubicBezTo>
                  <a:cubicBezTo>
                    <a:pt x="4692" y="1851"/>
                    <a:pt x="5462" y="629"/>
                    <a:pt x="4751" y="309"/>
                  </a:cubicBezTo>
                  <a:cubicBezTo>
                    <a:pt x="4041" y="-11"/>
                    <a:pt x="1595" y="-102"/>
                    <a:pt x="806" y="126"/>
                  </a:cubicBezTo>
                  <a:cubicBezTo>
                    <a:pt x="17" y="355"/>
                    <a:pt x="-42" y="1040"/>
                    <a:pt x="17" y="1680"/>
                  </a:cubicBezTo>
                  <a:cubicBezTo>
                    <a:pt x="76" y="2320"/>
                    <a:pt x="589" y="3176"/>
                    <a:pt x="1122" y="3964"/>
                  </a:cubicBezTo>
                  <a:cubicBezTo>
                    <a:pt x="1654" y="4753"/>
                    <a:pt x="1516" y="3747"/>
                    <a:pt x="3173" y="6432"/>
                  </a:cubicBezTo>
                  <a:cubicBezTo>
                    <a:pt x="4830" y="9116"/>
                    <a:pt x="8243" y="18597"/>
                    <a:pt x="11064" y="20047"/>
                  </a:cubicBezTo>
                  <a:cubicBezTo>
                    <a:pt x="13885" y="21498"/>
                    <a:pt x="18560" y="16746"/>
                    <a:pt x="20059" y="15113"/>
                  </a:cubicBezTo>
                  <a:cubicBezTo>
                    <a:pt x="21558" y="13479"/>
                    <a:pt x="20374" y="11332"/>
                    <a:pt x="20059" y="10270"/>
                  </a:cubicBezTo>
                  <a:cubicBezTo>
                    <a:pt x="19743" y="9207"/>
                    <a:pt x="19191" y="9207"/>
                    <a:pt x="18165" y="8716"/>
                  </a:cubicBezTo>
                  <a:cubicBezTo>
                    <a:pt x="17139" y="8225"/>
                    <a:pt x="15344" y="7528"/>
                    <a:pt x="13904" y="7345"/>
                  </a:cubicBezTo>
                  <a:cubicBezTo>
                    <a:pt x="12464" y="7163"/>
                    <a:pt x="10452" y="7882"/>
                    <a:pt x="9486" y="7620"/>
                  </a:cubicBezTo>
                  <a:cubicBezTo>
                    <a:pt x="8519" y="7357"/>
                    <a:pt x="8361" y="6169"/>
                    <a:pt x="8065" y="5792"/>
                  </a:cubicBezTo>
                </a:path>
              </a:pathLst>
            </a:custGeom>
            <a:solidFill>
              <a:srgbClr val="FFFFFF"/>
            </a:solidFill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57" name="Линия"/>
            <p:cNvSpPr/>
            <p:nvPr/>
          </p:nvSpPr>
          <p:spPr>
            <a:xfrm>
              <a:off x="1684875" y="918684"/>
              <a:ext cx="294738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2" h="21221" extrusionOk="0">
                  <a:moveTo>
                    <a:pt x="20152" y="0"/>
                  </a:moveTo>
                  <a:cubicBezTo>
                    <a:pt x="17004" y="3032"/>
                    <a:pt x="1808" y="14779"/>
                    <a:pt x="180" y="18189"/>
                  </a:cubicBezTo>
                  <a:cubicBezTo>
                    <a:pt x="-1448" y="21600"/>
                    <a:pt x="8429" y="20463"/>
                    <a:pt x="10600" y="21221"/>
                  </a:cubicBez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58" name="Фигура"/>
            <p:cNvSpPr/>
            <p:nvPr/>
          </p:nvSpPr>
          <p:spPr>
            <a:xfrm>
              <a:off x="477268" y="694433"/>
              <a:ext cx="231397" cy="155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2" h="18672" extrusionOk="0">
                  <a:moveTo>
                    <a:pt x="19673" y="3664"/>
                  </a:moveTo>
                  <a:cubicBezTo>
                    <a:pt x="18511" y="2233"/>
                    <a:pt x="7053" y="-1671"/>
                    <a:pt x="3879" y="801"/>
                  </a:cubicBezTo>
                  <a:cubicBezTo>
                    <a:pt x="705" y="3274"/>
                    <a:pt x="-766" y="17066"/>
                    <a:pt x="395" y="18498"/>
                  </a:cubicBezTo>
                  <a:cubicBezTo>
                    <a:pt x="1557" y="19929"/>
                    <a:pt x="7982" y="12122"/>
                    <a:pt x="10924" y="9649"/>
                  </a:cubicBezTo>
                  <a:cubicBezTo>
                    <a:pt x="13866" y="7177"/>
                    <a:pt x="20834" y="5095"/>
                    <a:pt x="19673" y="3664"/>
                  </a:cubicBez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59" name="Фигура"/>
            <p:cNvSpPr/>
            <p:nvPr/>
          </p:nvSpPr>
          <p:spPr>
            <a:xfrm rot="1087467">
              <a:off x="300443" y="1153761"/>
              <a:ext cx="177498" cy="251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68" h="20246" extrusionOk="0">
                  <a:moveTo>
                    <a:pt x="11193" y="2388"/>
                  </a:moveTo>
                  <a:cubicBezTo>
                    <a:pt x="8422" y="4959"/>
                    <a:pt x="-1115" y="13102"/>
                    <a:pt x="108" y="16016"/>
                  </a:cubicBezTo>
                  <a:cubicBezTo>
                    <a:pt x="1330" y="18930"/>
                    <a:pt x="16736" y="21159"/>
                    <a:pt x="18610" y="19873"/>
                  </a:cubicBezTo>
                  <a:cubicBezTo>
                    <a:pt x="20485" y="18588"/>
                    <a:pt x="11519" y="11473"/>
                    <a:pt x="11193" y="8216"/>
                  </a:cubicBezTo>
                  <a:cubicBezTo>
                    <a:pt x="10867" y="4959"/>
                    <a:pt x="16410" y="1445"/>
                    <a:pt x="16736" y="502"/>
                  </a:cubicBezTo>
                  <a:cubicBezTo>
                    <a:pt x="17062" y="-441"/>
                    <a:pt x="13964" y="-184"/>
                    <a:pt x="11193" y="2388"/>
                  </a:cubicBez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60" name="Фигура"/>
            <p:cNvSpPr/>
            <p:nvPr/>
          </p:nvSpPr>
          <p:spPr>
            <a:xfrm>
              <a:off x="2512335" y="840483"/>
              <a:ext cx="253119" cy="216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93" h="18678" extrusionOk="0">
                  <a:moveTo>
                    <a:pt x="197" y="9218"/>
                  </a:moveTo>
                  <a:cubicBezTo>
                    <a:pt x="1581" y="7309"/>
                    <a:pt x="13766" y="-1331"/>
                    <a:pt x="16904" y="176"/>
                  </a:cubicBezTo>
                  <a:cubicBezTo>
                    <a:pt x="20043" y="1683"/>
                    <a:pt x="20412" y="16451"/>
                    <a:pt x="19027" y="18360"/>
                  </a:cubicBezTo>
                  <a:cubicBezTo>
                    <a:pt x="17643" y="20269"/>
                    <a:pt x="12104" y="13036"/>
                    <a:pt x="8597" y="11529"/>
                  </a:cubicBezTo>
                  <a:cubicBezTo>
                    <a:pt x="5089" y="10022"/>
                    <a:pt x="-1188" y="11127"/>
                    <a:pt x="197" y="9218"/>
                  </a:cubicBez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61" name="Фигура"/>
            <p:cNvSpPr/>
            <p:nvPr/>
          </p:nvSpPr>
          <p:spPr>
            <a:xfrm>
              <a:off x="2808092" y="1207970"/>
              <a:ext cx="228759" cy="229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6" h="18816" extrusionOk="0">
                  <a:moveTo>
                    <a:pt x="16" y="4004"/>
                  </a:moveTo>
                  <a:cubicBezTo>
                    <a:pt x="560" y="1011"/>
                    <a:pt x="15911" y="-1461"/>
                    <a:pt x="18492" y="1011"/>
                  </a:cubicBezTo>
                  <a:cubicBezTo>
                    <a:pt x="21073" y="3484"/>
                    <a:pt x="18628" y="17276"/>
                    <a:pt x="15503" y="18708"/>
                  </a:cubicBezTo>
                  <a:cubicBezTo>
                    <a:pt x="12379" y="20139"/>
                    <a:pt x="-527" y="6997"/>
                    <a:pt x="16" y="4004"/>
                  </a:cubicBezTo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463" name="Планирование сети радиодоступа"/>
          <p:cNvSpPr txBox="1">
            <a:spLocks noGrp="1"/>
          </p:cNvSpPr>
          <p:nvPr>
            <p:ph type="title"/>
          </p:nvPr>
        </p:nvSpPr>
        <p:spPr>
          <a:xfrm>
            <a:off x="254000" y="225425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Планирование сети радиодоступа</a:t>
            </a:r>
          </a:p>
        </p:txBody>
      </p:sp>
      <p:sp>
        <p:nvSpPr>
          <p:cNvPr id="1464" name="if( condition &gt; a )…"/>
          <p:cNvSpPr txBox="1"/>
          <p:nvPr/>
        </p:nvSpPr>
        <p:spPr>
          <a:xfrm>
            <a:off x="503237" y="4556125"/>
            <a:ext cx="3960813" cy="155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1100"/>
              </a:spcBef>
              <a:defRPr sz="1300"/>
            </a:pPr>
            <a:r>
              <a:rPr b="1" i="1"/>
              <a:t>if( condition &gt; a )</a:t>
            </a:r>
          </a:p>
          <a:p>
            <a:pPr defTabSz="762000">
              <a:lnSpc>
                <a:spcPct val="90000"/>
              </a:lnSpc>
              <a:spcBef>
                <a:spcPts val="1100"/>
              </a:spcBef>
              <a:defRPr sz="1300"/>
            </a:pPr>
            <a:r>
              <a:rPr b="1" i="1"/>
              <a:t>   {           NSLog(@«everything is cool" );  }</a:t>
            </a:r>
          </a:p>
          <a:p>
            <a:pPr defTabSz="762000">
              <a:lnSpc>
                <a:spcPct val="90000"/>
              </a:lnSpc>
              <a:spcBef>
                <a:spcPts val="1100"/>
              </a:spcBef>
              <a:defRPr sz="1300"/>
            </a:pPr>
            <a:r>
              <a:rPr b="1" i="1"/>
              <a:t>   else</a:t>
            </a:r>
          </a:p>
          <a:p>
            <a:pPr defTabSz="762000">
              <a:lnSpc>
                <a:spcPct val="90000"/>
              </a:lnSpc>
              <a:spcBef>
                <a:spcPts val="1100"/>
              </a:spcBef>
              <a:defRPr sz="1300"/>
            </a:pPr>
            <a:r>
              <a:rPr b="1" i="1"/>
              <a:t>   {          NSLog(@«very-very bad(« );   }</a:t>
            </a:r>
          </a:p>
          <a:p>
            <a:pPr defTabSz="762000">
              <a:lnSpc>
                <a:spcPct val="90000"/>
              </a:lnSpc>
              <a:spcBef>
                <a:spcPts val="1100"/>
              </a:spcBef>
              <a:defRPr sz="1300"/>
            </a:pPr>
            <a:r>
              <a:rPr b="1" i="1"/>
              <a:t>   return 0;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3" name="Группа"/>
          <p:cNvGrpSpPr/>
          <p:nvPr/>
        </p:nvGrpSpPr>
        <p:grpSpPr>
          <a:xfrm>
            <a:off x="1008062" y="4497911"/>
            <a:ext cx="1071567" cy="948802"/>
            <a:chOff x="0" y="0"/>
            <a:chExt cx="1071566" cy="948800"/>
          </a:xfrm>
        </p:grpSpPr>
        <p:sp>
          <p:nvSpPr>
            <p:cNvPr id="1466" name="Линия"/>
            <p:cNvSpPr/>
            <p:nvPr/>
          </p:nvSpPr>
          <p:spPr>
            <a:xfrm>
              <a:off x="454756" y="170754"/>
              <a:ext cx="616811" cy="778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2" h="21383" extrusionOk="0">
                  <a:moveTo>
                    <a:pt x="235" y="9182"/>
                  </a:moveTo>
                  <a:cubicBezTo>
                    <a:pt x="-11" y="10126"/>
                    <a:pt x="-244" y="11070"/>
                    <a:pt x="532" y="11486"/>
                  </a:cubicBezTo>
                  <a:cubicBezTo>
                    <a:pt x="1308" y="11903"/>
                    <a:pt x="3416" y="11598"/>
                    <a:pt x="4930" y="11710"/>
                  </a:cubicBezTo>
                  <a:cubicBezTo>
                    <a:pt x="6443" y="11821"/>
                    <a:pt x="7788" y="11791"/>
                    <a:pt x="9625" y="12177"/>
                  </a:cubicBezTo>
                  <a:cubicBezTo>
                    <a:pt x="11461" y="12562"/>
                    <a:pt x="15251" y="14887"/>
                    <a:pt x="15937" y="14044"/>
                  </a:cubicBezTo>
                  <a:cubicBezTo>
                    <a:pt x="16622" y="13202"/>
                    <a:pt x="14501" y="8492"/>
                    <a:pt x="13738" y="7112"/>
                  </a:cubicBezTo>
                  <a:cubicBezTo>
                    <a:pt x="12975" y="5731"/>
                    <a:pt x="12173" y="6381"/>
                    <a:pt x="11384" y="5731"/>
                  </a:cubicBezTo>
                  <a:cubicBezTo>
                    <a:pt x="10595" y="5081"/>
                    <a:pt x="9237" y="3650"/>
                    <a:pt x="9043" y="3194"/>
                  </a:cubicBezTo>
                  <a:cubicBezTo>
                    <a:pt x="8849" y="2737"/>
                    <a:pt x="9819" y="2859"/>
                    <a:pt x="10207" y="2970"/>
                  </a:cubicBezTo>
                  <a:cubicBezTo>
                    <a:pt x="10595" y="3082"/>
                    <a:pt x="11578" y="4269"/>
                    <a:pt x="11384" y="3884"/>
                  </a:cubicBezTo>
                  <a:cubicBezTo>
                    <a:pt x="11190" y="3498"/>
                    <a:pt x="8797" y="1275"/>
                    <a:pt x="9043" y="666"/>
                  </a:cubicBezTo>
                  <a:cubicBezTo>
                    <a:pt x="9288" y="57"/>
                    <a:pt x="11785" y="-217"/>
                    <a:pt x="12858" y="199"/>
                  </a:cubicBezTo>
                  <a:cubicBezTo>
                    <a:pt x="13932" y="615"/>
                    <a:pt x="14915" y="2239"/>
                    <a:pt x="15497" y="3194"/>
                  </a:cubicBezTo>
                  <a:cubicBezTo>
                    <a:pt x="16079" y="4148"/>
                    <a:pt x="15497" y="4269"/>
                    <a:pt x="16376" y="5954"/>
                  </a:cubicBezTo>
                  <a:cubicBezTo>
                    <a:pt x="17256" y="7639"/>
                    <a:pt x="20192" y="11365"/>
                    <a:pt x="20774" y="13324"/>
                  </a:cubicBezTo>
                  <a:cubicBezTo>
                    <a:pt x="21356" y="15283"/>
                    <a:pt x="20903" y="16846"/>
                    <a:pt x="19894" y="17698"/>
                  </a:cubicBezTo>
                  <a:cubicBezTo>
                    <a:pt x="18886" y="18551"/>
                    <a:pt x="16907" y="18500"/>
                    <a:pt x="14695" y="18429"/>
                  </a:cubicBezTo>
                  <a:cubicBezTo>
                    <a:pt x="12483" y="18358"/>
                    <a:pt x="8396" y="16805"/>
                    <a:pt x="6624" y="17292"/>
                  </a:cubicBezTo>
                  <a:cubicBezTo>
                    <a:pt x="4852" y="17780"/>
                    <a:pt x="4580" y="20530"/>
                    <a:pt x="4050" y="21383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67" name="Линия"/>
            <p:cNvSpPr/>
            <p:nvPr/>
          </p:nvSpPr>
          <p:spPr>
            <a:xfrm>
              <a:off x="0" y="514835"/>
              <a:ext cx="353849" cy="226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600" extrusionOk="0">
                  <a:moveTo>
                    <a:pt x="21325" y="0"/>
                  </a:moveTo>
                  <a:cubicBezTo>
                    <a:pt x="21462" y="2012"/>
                    <a:pt x="21600" y="4024"/>
                    <a:pt x="19261" y="5612"/>
                  </a:cubicBezTo>
                  <a:cubicBezTo>
                    <a:pt x="16922" y="7200"/>
                    <a:pt x="10502" y="6953"/>
                    <a:pt x="7292" y="9600"/>
                  </a:cubicBezTo>
                  <a:cubicBezTo>
                    <a:pt x="4082" y="12247"/>
                    <a:pt x="2041" y="16906"/>
                    <a:pt x="0" y="2160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68" name="Овал"/>
            <p:cNvSpPr/>
            <p:nvPr/>
          </p:nvSpPr>
          <p:spPr>
            <a:xfrm>
              <a:off x="249598" y="62404"/>
              <a:ext cx="309913" cy="46055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69" name="Линия"/>
            <p:cNvSpPr/>
            <p:nvPr/>
          </p:nvSpPr>
          <p:spPr>
            <a:xfrm>
              <a:off x="327360" y="400712"/>
              <a:ext cx="142629" cy="29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0" extrusionOk="0">
                  <a:moveTo>
                    <a:pt x="0" y="2107"/>
                  </a:moveTo>
                  <a:cubicBezTo>
                    <a:pt x="1436" y="5268"/>
                    <a:pt x="5457" y="21600"/>
                    <a:pt x="9077" y="21337"/>
                  </a:cubicBezTo>
                  <a:cubicBezTo>
                    <a:pt x="12696" y="21073"/>
                    <a:pt x="19015" y="4478"/>
                    <a:pt x="21600" y="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70" name="Линия"/>
            <p:cNvSpPr/>
            <p:nvPr/>
          </p:nvSpPr>
          <p:spPr>
            <a:xfrm>
              <a:off x="303083" y="204588"/>
              <a:ext cx="166906" cy="16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1" extrusionOk="0">
                  <a:moveTo>
                    <a:pt x="0" y="17291"/>
                  </a:moveTo>
                  <a:cubicBezTo>
                    <a:pt x="1816" y="14891"/>
                    <a:pt x="7315" y="-469"/>
                    <a:pt x="10898" y="11"/>
                  </a:cubicBezTo>
                  <a:cubicBezTo>
                    <a:pt x="14482" y="491"/>
                    <a:pt x="19391" y="16811"/>
                    <a:pt x="21600" y="21131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71" name="Линия"/>
            <p:cNvSpPr/>
            <p:nvPr/>
          </p:nvSpPr>
          <p:spPr>
            <a:xfrm>
              <a:off x="352829" y="187977"/>
              <a:ext cx="43191" cy="142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4" h="21600" extrusionOk="0">
                  <a:moveTo>
                    <a:pt x="20494" y="0"/>
                  </a:moveTo>
                  <a:cubicBezTo>
                    <a:pt x="10954" y="5835"/>
                    <a:pt x="1414" y="11670"/>
                    <a:pt x="154" y="15260"/>
                  </a:cubicBezTo>
                  <a:cubicBezTo>
                    <a:pt x="-1106" y="18851"/>
                    <a:pt x="5554" y="20197"/>
                    <a:pt x="12394" y="2160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72" name="hi"/>
            <p:cNvSpPr txBox="1"/>
            <p:nvPr/>
          </p:nvSpPr>
          <p:spPr>
            <a:xfrm rot="20698004">
              <a:off x="576579" y="12175"/>
              <a:ext cx="111524" cy="1336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000">
                  <a:ln w="9525"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pPr>
                <a:defRPr sz="700">
                  <a:ln>
                    <a:noFill/>
                  </a:ln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r>
                <a:rPr sz="1000">
                  <a:ln w="9525"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hi</a:t>
              </a:r>
            </a:p>
          </p:txBody>
        </p:sp>
      </p:grpSp>
      <p:grpSp>
        <p:nvGrpSpPr>
          <p:cNvPr id="1481" name="Группа"/>
          <p:cNvGrpSpPr/>
          <p:nvPr/>
        </p:nvGrpSpPr>
        <p:grpSpPr>
          <a:xfrm>
            <a:off x="2303462" y="3641795"/>
            <a:ext cx="842228" cy="968670"/>
            <a:chOff x="0" y="0"/>
            <a:chExt cx="842227" cy="968668"/>
          </a:xfrm>
        </p:grpSpPr>
        <p:sp>
          <p:nvSpPr>
            <p:cNvPr id="1474" name="Линия"/>
            <p:cNvSpPr/>
            <p:nvPr/>
          </p:nvSpPr>
          <p:spPr>
            <a:xfrm>
              <a:off x="0" y="572749"/>
              <a:ext cx="341739" cy="228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600" extrusionOk="0">
                  <a:moveTo>
                    <a:pt x="21325" y="0"/>
                  </a:moveTo>
                  <a:cubicBezTo>
                    <a:pt x="21462" y="2012"/>
                    <a:pt x="21600" y="4024"/>
                    <a:pt x="19261" y="5612"/>
                  </a:cubicBezTo>
                  <a:cubicBezTo>
                    <a:pt x="16922" y="7200"/>
                    <a:pt x="10502" y="6953"/>
                    <a:pt x="7292" y="9600"/>
                  </a:cubicBezTo>
                  <a:cubicBezTo>
                    <a:pt x="4082" y="12247"/>
                    <a:pt x="2041" y="16906"/>
                    <a:pt x="0" y="2160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75" name="Овал"/>
            <p:cNvSpPr/>
            <p:nvPr/>
          </p:nvSpPr>
          <p:spPr>
            <a:xfrm>
              <a:off x="241055" y="115084"/>
              <a:ext cx="299306" cy="465885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76" name="Линия"/>
            <p:cNvSpPr/>
            <p:nvPr/>
          </p:nvSpPr>
          <p:spPr>
            <a:xfrm>
              <a:off x="340753" y="242110"/>
              <a:ext cx="41713" cy="143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4" h="21600" extrusionOk="0">
                  <a:moveTo>
                    <a:pt x="20494" y="0"/>
                  </a:moveTo>
                  <a:cubicBezTo>
                    <a:pt x="10954" y="5835"/>
                    <a:pt x="1414" y="11670"/>
                    <a:pt x="154" y="15260"/>
                  </a:cubicBezTo>
                  <a:cubicBezTo>
                    <a:pt x="-1106" y="18851"/>
                    <a:pt x="5554" y="20197"/>
                    <a:pt x="12394" y="2160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77" name="Линия"/>
            <p:cNvSpPr/>
            <p:nvPr/>
          </p:nvSpPr>
          <p:spPr>
            <a:xfrm>
              <a:off x="296543" y="564156"/>
              <a:ext cx="457003" cy="404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3" h="21203" extrusionOk="0">
                  <a:moveTo>
                    <a:pt x="6937" y="0"/>
                  </a:moveTo>
                  <a:cubicBezTo>
                    <a:pt x="7171" y="607"/>
                    <a:pt x="7120" y="2918"/>
                    <a:pt x="8372" y="3662"/>
                  </a:cubicBezTo>
                  <a:cubicBezTo>
                    <a:pt x="9624" y="4406"/>
                    <a:pt x="12495" y="2350"/>
                    <a:pt x="14515" y="4445"/>
                  </a:cubicBezTo>
                  <a:cubicBezTo>
                    <a:pt x="16535" y="6541"/>
                    <a:pt x="19740" y="13434"/>
                    <a:pt x="20524" y="16195"/>
                  </a:cubicBezTo>
                  <a:cubicBezTo>
                    <a:pt x="21309" y="18956"/>
                    <a:pt x="20441" y="20503"/>
                    <a:pt x="19189" y="21052"/>
                  </a:cubicBezTo>
                  <a:cubicBezTo>
                    <a:pt x="17937" y="21600"/>
                    <a:pt x="15183" y="20562"/>
                    <a:pt x="13046" y="19485"/>
                  </a:cubicBezTo>
                  <a:cubicBezTo>
                    <a:pt x="10910" y="18408"/>
                    <a:pt x="7972" y="15549"/>
                    <a:pt x="6369" y="14628"/>
                  </a:cubicBezTo>
                  <a:cubicBezTo>
                    <a:pt x="4767" y="13708"/>
                    <a:pt x="4299" y="14393"/>
                    <a:pt x="3431" y="14002"/>
                  </a:cubicBezTo>
                  <a:cubicBezTo>
                    <a:pt x="2563" y="13610"/>
                    <a:pt x="1712" y="13042"/>
                    <a:pt x="1161" y="12279"/>
                  </a:cubicBezTo>
                  <a:cubicBezTo>
                    <a:pt x="610" y="11515"/>
                    <a:pt x="-291" y="10496"/>
                    <a:pt x="93" y="9459"/>
                  </a:cubicBezTo>
                  <a:cubicBezTo>
                    <a:pt x="477" y="8421"/>
                    <a:pt x="2246" y="6012"/>
                    <a:pt x="3431" y="6012"/>
                  </a:cubicBezTo>
                  <a:cubicBezTo>
                    <a:pt x="4617" y="6012"/>
                    <a:pt x="6720" y="9282"/>
                    <a:pt x="7171" y="9459"/>
                  </a:cubicBezTo>
                  <a:cubicBezTo>
                    <a:pt x="7621" y="9635"/>
                    <a:pt x="6353" y="7872"/>
                    <a:pt x="6102" y="7109"/>
                  </a:cubicBezTo>
                  <a:cubicBezTo>
                    <a:pt x="5852" y="6345"/>
                    <a:pt x="5518" y="5248"/>
                    <a:pt x="5702" y="4915"/>
                  </a:cubicBezTo>
                  <a:cubicBezTo>
                    <a:pt x="5885" y="4582"/>
                    <a:pt x="6570" y="4034"/>
                    <a:pt x="7171" y="5072"/>
                  </a:cubicBezTo>
                  <a:cubicBezTo>
                    <a:pt x="7771" y="6110"/>
                    <a:pt x="8039" y="9635"/>
                    <a:pt x="9307" y="11182"/>
                  </a:cubicBezTo>
                  <a:cubicBezTo>
                    <a:pt x="10576" y="12729"/>
                    <a:pt x="14131" y="13904"/>
                    <a:pt x="14782" y="14315"/>
                  </a:cubicBezTo>
                  <a:cubicBezTo>
                    <a:pt x="15433" y="14726"/>
                    <a:pt x="13447" y="13786"/>
                    <a:pt x="13180" y="13688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78" name="Линия"/>
            <p:cNvSpPr/>
            <p:nvPr/>
          </p:nvSpPr>
          <p:spPr>
            <a:xfrm>
              <a:off x="307364" y="260312"/>
              <a:ext cx="140678" cy="15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34" extrusionOk="0">
                  <a:moveTo>
                    <a:pt x="0" y="20234"/>
                  </a:moveTo>
                  <a:cubicBezTo>
                    <a:pt x="1575" y="16718"/>
                    <a:pt x="5850" y="1648"/>
                    <a:pt x="9450" y="141"/>
                  </a:cubicBezTo>
                  <a:cubicBezTo>
                    <a:pt x="13050" y="-1366"/>
                    <a:pt x="19069" y="9685"/>
                    <a:pt x="21600" y="12197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79" name="mhmn"/>
            <p:cNvSpPr txBox="1"/>
            <p:nvPr/>
          </p:nvSpPr>
          <p:spPr>
            <a:xfrm rot="20667605">
              <a:off x="513250" y="39616"/>
              <a:ext cx="315426" cy="144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100">
                  <a:ln w="9525"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pPr>
                <a:defRPr sz="700">
                  <a:ln>
                    <a:noFill/>
                  </a:ln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r>
                <a:rPr sz="1100">
                  <a:ln w="9525"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mhmn</a:t>
              </a:r>
            </a:p>
          </p:txBody>
        </p:sp>
        <p:sp>
          <p:nvSpPr>
            <p:cNvPr id="1480" name="Линия"/>
            <p:cNvSpPr/>
            <p:nvPr/>
          </p:nvSpPr>
          <p:spPr>
            <a:xfrm>
              <a:off x="319562" y="427791"/>
              <a:ext cx="128480" cy="64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1" h="20022" extrusionOk="0">
                  <a:moveTo>
                    <a:pt x="20641" y="0"/>
                  </a:moveTo>
                  <a:cubicBezTo>
                    <a:pt x="18522" y="3152"/>
                    <a:pt x="11048" y="15762"/>
                    <a:pt x="7928" y="18681"/>
                  </a:cubicBezTo>
                  <a:cubicBezTo>
                    <a:pt x="4809" y="21600"/>
                    <a:pt x="2984" y="19031"/>
                    <a:pt x="1807" y="17747"/>
                  </a:cubicBezTo>
                  <a:cubicBezTo>
                    <a:pt x="630" y="16463"/>
                    <a:pt x="-959" y="11909"/>
                    <a:pt x="748" y="10858"/>
                  </a:cubicBezTo>
                  <a:cubicBezTo>
                    <a:pt x="2455" y="9808"/>
                    <a:pt x="9812" y="11209"/>
                    <a:pt x="12166" y="11209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91" name="Группа"/>
          <p:cNvGrpSpPr/>
          <p:nvPr/>
        </p:nvGrpSpPr>
        <p:grpSpPr>
          <a:xfrm>
            <a:off x="4500562" y="1716578"/>
            <a:ext cx="1142268" cy="907551"/>
            <a:chOff x="0" y="0"/>
            <a:chExt cx="1142266" cy="907549"/>
          </a:xfrm>
        </p:grpSpPr>
        <p:sp>
          <p:nvSpPr>
            <p:cNvPr id="1482" name="Линия"/>
            <p:cNvSpPr/>
            <p:nvPr/>
          </p:nvSpPr>
          <p:spPr>
            <a:xfrm>
              <a:off x="0" y="488299"/>
              <a:ext cx="319247" cy="207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600" extrusionOk="0">
                  <a:moveTo>
                    <a:pt x="21325" y="0"/>
                  </a:moveTo>
                  <a:cubicBezTo>
                    <a:pt x="21462" y="2012"/>
                    <a:pt x="21600" y="4024"/>
                    <a:pt x="19261" y="5612"/>
                  </a:cubicBezTo>
                  <a:cubicBezTo>
                    <a:pt x="16922" y="7200"/>
                    <a:pt x="10502" y="6953"/>
                    <a:pt x="7292" y="9600"/>
                  </a:cubicBezTo>
                  <a:cubicBezTo>
                    <a:pt x="4082" y="12247"/>
                    <a:pt x="2041" y="16906"/>
                    <a:pt x="0" y="2160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83" name="Овал"/>
            <p:cNvSpPr/>
            <p:nvPr/>
          </p:nvSpPr>
          <p:spPr>
            <a:xfrm rot="21448607">
              <a:off x="225190" y="73929"/>
              <a:ext cx="279608" cy="421813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84" name="Линия"/>
            <p:cNvSpPr/>
            <p:nvPr/>
          </p:nvSpPr>
          <p:spPr>
            <a:xfrm>
              <a:off x="318327" y="188938"/>
              <a:ext cx="38967" cy="130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4" h="21600" extrusionOk="0">
                  <a:moveTo>
                    <a:pt x="20494" y="0"/>
                  </a:moveTo>
                  <a:cubicBezTo>
                    <a:pt x="10954" y="5835"/>
                    <a:pt x="1414" y="11670"/>
                    <a:pt x="154" y="15260"/>
                  </a:cubicBezTo>
                  <a:cubicBezTo>
                    <a:pt x="-1106" y="18851"/>
                    <a:pt x="5554" y="20197"/>
                    <a:pt x="12394" y="2160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85" name="huh"/>
            <p:cNvSpPr txBox="1"/>
            <p:nvPr/>
          </p:nvSpPr>
          <p:spPr>
            <a:xfrm rot="20736819">
              <a:off x="528069" y="20146"/>
              <a:ext cx="178648" cy="130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000">
                  <a:ln w="9525"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pPr>
                <a:defRPr sz="600">
                  <a:ln>
                    <a:noFill/>
                  </a:ln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r>
                <a:rPr sz="1000">
                  <a:ln w="9525"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huh</a:t>
              </a:r>
            </a:p>
          </p:txBody>
        </p:sp>
        <p:sp>
          <p:nvSpPr>
            <p:cNvPr id="1486" name="Линия"/>
            <p:cNvSpPr/>
            <p:nvPr/>
          </p:nvSpPr>
          <p:spPr>
            <a:xfrm>
              <a:off x="403264" y="496079"/>
              <a:ext cx="739003" cy="411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8" h="20953" extrusionOk="0">
                  <a:moveTo>
                    <a:pt x="16" y="0"/>
                  </a:moveTo>
                  <a:cubicBezTo>
                    <a:pt x="-23" y="1361"/>
                    <a:pt x="-53" y="2343"/>
                    <a:pt x="687" y="3118"/>
                  </a:cubicBezTo>
                  <a:cubicBezTo>
                    <a:pt x="1426" y="3893"/>
                    <a:pt x="3202" y="3617"/>
                    <a:pt x="4464" y="4633"/>
                  </a:cubicBezTo>
                  <a:cubicBezTo>
                    <a:pt x="5727" y="5650"/>
                    <a:pt x="7186" y="7596"/>
                    <a:pt x="8252" y="9181"/>
                  </a:cubicBezTo>
                  <a:cubicBezTo>
                    <a:pt x="9317" y="10766"/>
                    <a:pt x="9721" y="14193"/>
                    <a:pt x="10855" y="14142"/>
                  </a:cubicBezTo>
                  <a:cubicBezTo>
                    <a:pt x="11990" y="14090"/>
                    <a:pt x="14278" y="10404"/>
                    <a:pt x="15037" y="8905"/>
                  </a:cubicBezTo>
                  <a:cubicBezTo>
                    <a:pt x="15797" y="7407"/>
                    <a:pt x="15402" y="6167"/>
                    <a:pt x="15432" y="5185"/>
                  </a:cubicBezTo>
                  <a:cubicBezTo>
                    <a:pt x="15462" y="4203"/>
                    <a:pt x="15146" y="3445"/>
                    <a:pt x="15195" y="2980"/>
                  </a:cubicBezTo>
                  <a:cubicBezTo>
                    <a:pt x="15245" y="2515"/>
                    <a:pt x="15481" y="2067"/>
                    <a:pt x="15748" y="2429"/>
                  </a:cubicBezTo>
                  <a:cubicBezTo>
                    <a:pt x="16014" y="2790"/>
                    <a:pt x="16300" y="5254"/>
                    <a:pt x="16773" y="5185"/>
                  </a:cubicBezTo>
                  <a:cubicBezTo>
                    <a:pt x="17247" y="5116"/>
                    <a:pt x="17908" y="2584"/>
                    <a:pt x="18588" y="2015"/>
                  </a:cubicBezTo>
                  <a:cubicBezTo>
                    <a:pt x="19269" y="1447"/>
                    <a:pt x="20482" y="689"/>
                    <a:pt x="20876" y="1740"/>
                  </a:cubicBezTo>
                  <a:cubicBezTo>
                    <a:pt x="21271" y="2790"/>
                    <a:pt x="21547" y="6769"/>
                    <a:pt x="20955" y="8354"/>
                  </a:cubicBezTo>
                  <a:cubicBezTo>
                    <a:pt x="20363" y="9939"/>
                    <a:pt x="19022" y="9164"/>
                    <a:pt x="17326" y="11248"/>
                  </a:cubicBezTo>
                  <a:cubicBezTo>
                    <a:pt x="15629" y="13332"/>
                    <a:pt x="12946" y="20188"/>
                    <a:pt x="10777" y="20894"/>
                  </a:cubicBezTo>
                  <a:cubicBezTo>
                    <a:pt x="8607" y="21600"/>
                    <a:pt x="5687" y="15744"/>
                    <a:pt x="4306" y="15520"/>
                  </a:cubicBezTo>
                  <a:cubicBezTo>
                    <a:pt x="2926" y="15296"/>
                    <a:pt x="2857" y="18706"/>
                    <a:pt x="2472" y="19533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87" name="Линия"/>
            <p:cNvSpPr/>
            <p:nvPr/>
          </p:nvSpPr>
          <p:spPr>
            <a:xfrm>
              <a:off x="262494" y="156719"/>
              <a:ext cx="186177" cy="37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3" extrusionOk="0">
                  <a:moveTo>
                    <a:pt x="0" y="14815"/>
                  </a:moveTo>
                  <a:cubicBezTo>
                    <a:pt x="1946" y="12415"/>
                    <a:pt x="8140" y="-877"/>
                    <a:pt x="11753" y="46"/>
                  </a:cubicBezTo>
                  <a:cubicBezTo>
                    <a:pt x="15366" y="969"/>
                    <a:pt x="19535" y="16477"/>
                    <a:pt x="21600" y="20723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88" name="Линия"/>
            <p:cNvSpPr/>
            <p:nvPr/>
          </p:nvSpPr>
          <p:spPr>
            <a:xfrm>
              <a:off x="317216" y="366831"/>
              <a:ext cx="95863" cy="53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0513" extrusionOk="0">
                  <a:moveTo>
                    <a:pt x="21531" y="18912"/>
                  </a:moveTo>
                  <a:cubicBezTo>
                    <a:pt x="20532" y="16726"/>
                    <a:pt x="17303" y="8626"/>
                    <a:pt x="15382" y="5541"/>
                  </a:cubicBezTo>
                  <a:cubicBezTo>
                    <a:pt x="13460" y="2455"/>
                    <a:pt x="11999" y="1041"/>
                    <a:pt x="9847" y="398"/>
                  </a:cubicBezTo>
                  <a:cubicBezTo>
                    <a:pt x="7695" y="-245"/>
                    <a:pt x="4082" y="-245"/>
                    <a:pt x="2468" y="1426"/>
                  </a:cubicBezTo>
                  <a:cubicBezTo>
                    <a:pt x="853" y="3098"/>
                    <a:pt x="85" y="7598"/>
                    <a:pt x="8" y="10684"/>
                  </a:cubicBezTo>
                  <a:cubicBezTo>
                    <a:pt x="-69" y="13769"/>
                    <a:pt x="392" y="18526"/>
                    <a:pt x="2006" y="19941"/>
                  </a:cubicBezTo>
                  <a:cubicBezTo>
                    <a:pt x="3621" y="21355"/>
                    <a:pt x="7695" y="19812"/>
                    <a:pt x="9847" y="18912"/>
                  </a:cubicBezTo>
                  <a:cubicBezTo>
                    <a:pt x="11999" y="18012"/>
                    <a:pt x="13767" y="15698"/>
                    <a:pt x="14767" y="14798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89" name="Линия"/>
            <p:cNvSpPr/>
            <p:nvPr/>
          </p:nvSpPr>
          <p:spPr>
            <a:xfrm>
              <a:off x="372694" y="196469"/>
              <a:ext cx="31144" cy="15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60" extrusionOk="0">
                  <a:moveTo>
                    <a:pt x="0" y="10462"/>
                  </a:moveTo>
                  <a:cubicBezTo>
                    <a:pt x="5400" y="4291"/>
                    <a:pt x="10800" y="-1440"/>
                    <a:pt x="14453" y="323"/>
                  </a:cubicBezTo>
                  <a:cubicBezTo>
                    <a:pt x="18106" y="2087"/>
                    <a:pt x="19853" y="10903"/>
                    <a:pt x="21600" y="2016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90" name="Линия"/>
            <p:cNvSpPr/>
            <p:nvPr/>
          </p:nvSpPr>
          <p:spPr>
            <a:xfrm>
              <a:off x="279606" y="194834"/>
              <a:ext cx="43122" cy="17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28" extrusionOk="0">
                  <a:moveTo>
                    <a:pt x="21600" y="12191"/>
                  </a:moveTo>
                  <a:cubicBezTo>
                    <a:pt x="19575" y="10181"/>
                    <a:pt x="13365" y="-1372"/>
                    <a:pt x="9720" y="135"/>
                  </a:cubicBezTo>
                  <a:cubicBezTo>
                    <a:pt x="6075" y="1642"/>
                    <a:pt x="2025" y="16209"/>
                    <a:pt x="0" y="20228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01" name="Группа"/>
          <p:cNvGrpSpPr/>
          <p:nvPr/>
        </p:nvGrpSpPr>
        <p:grpSpPr>
          <a:xfrm>
            <a:off x="3527425" y="2666971"/>
            <a:ext cx="948537" cy="977929"/>
            <a:chOff x="0" y="0"/>
            <a:chExt cx="948536" cy="977928"/>
          </a:xfrm>
        </p:grpSpPr>
        <p:sp>
          <p:nvSpPr>
            <p:cNvPr id="1492" name="Линия"/>
            <p:cNvSpPr/>
            <p:nvPr/>
          </p:nvSpPr>
          <p:spPr>
            <a:xfrm>
              <a:off x="0" y="568223"/>
              <a:ext cx="335012" cy="222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600" extrusionOk="0">
                  <a:moveTo>
                    <a:pt x="21325" y="0"/>
                  </a:moveTo>
                  <a:cubicBezTo>
                    <a:pt x="21462" y="2012"/>
                    <a:pt x="21600" y="4024"/>
                    <a:pt x="19261" y="5612"/>
                  </a:cubicBezTo>
                  <a:cubicBezTo>
                    <a:pt x="16922" y="7200"/>
                    <a:pt x="10502" y="6953"/>
                    <a:pt x="7292" y="9600"/>
                  </a:cubicBezTo>
                  <a:cubicBezTo>
                    <a:pt x="4082" y="12247"/>
                    <a:pt x="2041" y="16906"/>
                    <a:pt x="0" y="2160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93" name="Овал"/>
            <p:cNvSpPr/>
            <p:nvPr/>
          </p:nvSpPr>
          <p:spPr>
            <a:xfrm rot="21448607">
              <a:off x="236311" y="123680"/>
              <a:ext cx="293414" cy="452527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94" name="Линия"/>
            <p:cNvSpPr/>
            <p:nvPr/>
          </p:nvSpPr>
          <p:spPr>
            <a:xfrm>
              <a:off x="334046" y="247063"/>
              <a:ext cx="40892" cy="139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4" h="21600" extrusionOk="0">
                  <a:moveTo>
                    <a:pt x="20494" y="0"/>
                  </a:moveTo>
                  <a:cubicBezTo>
                    <a:pt x="10954" y="5835"/>
                    <a:pt x="1414" y="11670"/>
                    <a:pt x="154" y="15260"/>
                  </a:cubicBezTo>
                  <a:cubicBezTo>
                    <a:pt x="-1106" y="18851"/>
                    <a:pt x="5554" y="20197"/>
                    <a:pt x="12394" y="2160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95" name="Линия"/>
            <p:cNvSpPr/>
            <p:nvPr/>
          </p:nvSpPr>
          <p:spPr>
            <a:xfrm>
              <a:off x="390322" y="264845"/>
              <a:ext cx="60393" cy="27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6" h="19694" extrusionOk="0">
                  <a:moveTo>
                    <a:pt x="20996" y="0"/>
                  </a:moveTo>
                  <a:cubicBezTo>
                    <a:pt x="17375" y="3123"/>
                    <a:pt x="645" y="15875"/>
                    <a:pt x="20" y="18737"/>
                  </a:cubicBezTo>
                  <a:cubicBezTo>
                    <a:pt x="-604" y="21600"/>
                    <a:pt x="13505" y="17176"/>
                    <a:pt x="17001" y="16655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96" name="Линия"/>
            <p:cNvSpPr/>
            <p:nvPr/>
          </p:nvSpPr>
          <p:spPr>
            <a:xfrm>
              <a:off x="324299" y="425539"/>
              <a:ext cx="143655" cy="51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060" extrusionOk="0">
                  <a:moveTo>
                    <a:pt x="0" y="19060"/>
                  </a:moveTo>
                  <a:cubicBezTo>
                    <a:pt x="1566" y="18655"/>
                    <a:pt x="6966" y="20005"/>
                    <a:pt x="9504" y="16900"/>
                  </a:cubicBezTo>
                  <a:cubicBezTo>
                    <a:pt x="12042" y="13795"/>
                    <a:pt x="13122" y="2995"/>
                    <a:pt x="15120" y="700"/>
                  </a:cubicBezTo>
                  <a:cubicBezTo>
                    <a:pt x="17118" y="-1595"/>
                    <a:pt x="20250" y="2455"/>
                    <a:pt x="21600" y="286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97" name="Линия"/>
            <p:cNvSpPr/>
            <p:nvPr/>
          </p:nvSpPr>
          <p:spPr>
            <a:xfrm>
              <a:off x="277252" y="255410"/>
              <a:ext cx="58560" cy="39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19838" extrusionOk="0">
                  <a:moveTo>
                    <a:pt x="0" y="0"/>
                  </a:moveTo>
                  <a:cubicBezTo>
                    <a:pt x="3513" y="3295"/>
                    <a:pt x="20819" y="17207"/>
                    <a:pt x="21210" y="19403"/>
                  </a:cubicBezTo>
                  <a:cubicBezTo>
                    <a:pt x="21600" y="21600"/>
                    <a:pt x="6376" y="14827"/>
                    <a:pt x="2472" y="13546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98" name="Линия"/>
            <p:cNvSpPr/>
            <p:nvPr/>
          </p:nvSpPr>
          <p:spPr>
            <a:xfrm>
              <a:off x="431550" y="176207"/>
              <a:ext cx="440293" cy="801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2" h="21399" extrusionOk="0">
                  <a:moveTo>
                    <a:pt x="124" y="10638"/>
                  </a:moveTo>
                  <a:cubicBezTo>
                    <a:pt x="158" y="11238"/>
                    <a:pt x="-363" y="11800"/>
                    <a:pt x="510" y="12178"/>
                  </a:cubicBezTo>
                  <a:cubicBezTo>
                    <a:pt x="1384" y="12556"/>
                    <a:pt x="3870" y="12991"/>
                    <a:pt x="5314" y="12924"/>
                  </a:cubicBezTo>
                  <a:cubicBezTo>
                    <a:pt x="6759" y="12856"/>
                    <a:pt x="7666" y="11984"/>
                    <a:pt x="9211" y="11761"/>
                  </a:cubicBezTo>
                  <a:cubicBezTo>
                    <a:pt x="10756" y="11539"/>
                    <a:pt x="14787" y="12546"/>
                    <a:pt x="14586" y="11606"/>
                  </a:cubicBezTo>
                  <a:cubicBezTo>
                    <a:pt x="14384" y="10667"/>
                    <a:pt x="9396" y="7306"/>
                    <a:pt x="8002" y="6105"/>
                  </a:cubicBezTo>
                  <a:cubicBezTo>
                    <a:pt x="6607" y="4904"/>
                    <a:pt x="7095" y="4826"/>
                    <a:pt x="6272" y="4381"/>
                  </a:cubicBezTo>
                  <a:cubicBezTo>
                    <a:pt x="5449" y="3935"/>
                    <a:pt x="3601" y="3761"/>
                    <a:pt x="3047" y="3451"/>
                  </a:cubicBezTo>
                  <a:cubicBezTo>
                    <a:pt x="2492" y="3141"/>
                    <a:pt x="2694" y="2647"/>
                    <a:pt x="2912" y="2521"/>
                  </a:cubicBezTo>
                  <a:cubicBezTo>
                    <a:pt x="3131" y="2395"/>
                    <a:pt x="3937" y="2637"/>
                    <a:pt x="4390" y="2676"/>
                  </a:cubicBezTo>
                  <a:cubicBezTo>
                    <a:pt x="4844" y="2715"/>
                    <a:pt x="5532" y="2840"/>
                    <a:pt x="5600" y="2753"/>
                  </a:cubicBezTo>
                  <a:cubicBezTo>
                    <a:pt x="5667" y="2666"/>
                    <a:pt x="5180" y="2376"/>
                    <a:pt x="4793" y="2133"/>
                  </a:cubicBezTo>
                  <a:cubicBezTo>
                    <a:pt x="4407" y="1891"/>
                    <a:pt x="3802" y="1591"/>
                    <a:pt x="3315" y="1281"/>
                  </a:cubicBezTo>
                  <a:cubicBezTo>
                    <a:pt x="2828" y="971"/>
                    <a:pt x="1720" y="448"/>
                    <a:pt x="1837" y="274"/>
                  </a:cubicBezTo>
                  <a:cubicBezTo>
                    <a:pt x="1955" y="99"/>
                    <a:pt x="2761" y="-201"/>
                    <a:pt x="3987" y="196"/>
                  </a:cubicBezTo>
                  <a:cubicBezTo>
                    <a:pt x="5213" y="593"/>
                    <a:pt x="8220" y="1891"/>
                    <a:pt x="9228" y="2676"/>
                  </a:cubicBezTo>
                  <a:cubicBezTo>
                    <a:pt x="10235" y="3460"/>
                    <a:pt x="8153" y="3402"/>
                    <a:pt x="10034" y="4923"/>
                  </a:cubicBezTo>
                  <a:cubicBezTo>
                    <a:pt x="11915" y="6444"/>
                    <a:pt x="19793" y="9998"/>
                    <a:pt x="20515" y="11819"/>
                  </a:cubicBezTo>
                  <a:cubicBezTo>
                    <a:pt x="21237" y="13640"/>
                    <a:pt x="16736" y="14948"/>
                    <a:pt x="14334" y="15849"/>
                  </a:cubicBezTo>
                  <a:cubicBezTo>
                    <a:pt x="11932" y="16750"/>
                    <a:pt x="8186" y="16323"/>
                    <a:pt x="6137" y="17244"/>
                  </a:cubicBezTo>
                  <a:cubicBezTo>
                    <a:pt x="4088" y="18164"/>
                    <a:pt x="2895" y="20537"/>
                    <a:pt x="2039" y="21399"/>
                  </a:cubicBezTo>
                </a:path>
              </a:pathLst>
            </a:cu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499" name="hmmn"/>
            <p:cNvSpPr txBox="1"/>
            <p:nvPr/>
          </p:nvSpPr>
          <p:spPr>
            <a:xfrm rot="20736819">
              <a:off x="586468" y="41303"/>
              <a:ext cx="350157" cy="1400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100">
                  <a:ln w="9525"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pPr>
                <a:defRPr sz="700">
                  <a:ln>
                    <a:noFill/>
                  </a:ln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r>
                <a:rPr sz="1100">
                  <a:ln w="9525"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hmmn</a:t>
              </a:r>
            </a:p>
          </p:txBody>
        </p:sp>
        <p:sp>
          <p:nvSpPr>
            <p:cNvPr id="1500" name="Линия"/>
            <p:cNvSpPr/>
            <p:nvPr/>
          </p:nvSpPr>
          <p:spPr>
            <a:xfrm>
              <a:off x="309574" y="230733"/>
              <a:ext cx="146528" cy="47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61" extrusionOk="0">
                  <a:moveTo>
                    <a:pt x="0" y="0"/>
                  </a:moveTo>
                  <a:cubicBezTo>
                    <a:pt x="1951" y="9889"/>
                    <a:pt x="3949" y="19778"/>
                    <a:pt x="7565" y="20689"/>
                  </a:cubicBezTo>
                  <a:cubicBezTo>
                    <a:pt x="11181" y="21600"/>
                    <a:pt x="16367" y="13663"/>
                    <a:pt x="21600" y="5855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14" name="Группа"/>
          <p:cNvGrpSpPr/>
          <p:nvPr/>
        </p:nvGrpSpPr>
        <p:grpSpPr>
          <a:xfrm>
            <a:off x="5543550" y="910003"/>
            <a:ext cx="873326" cy="968013"/>
            <a:chOff x="0" y="0"/>
            <a:chExt cx="873325" cy="968011"/>
          </a:xfrm>
        </p:grpSpPr>
        <p:sp>
          <p:nvSpPr>
            <p:cNvPr id="1502" name="Линия"/>
            <p:cNvSpPr/>
            <p:nvPr/>
          </p:nvSpPr>
          <p:spPr>
            <a:xfrm>
              <a:off x="0" y="502984"/>
              <a:ext cx="358699" cy="22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600" extrusionOk="0">
                  <a:moveTo>
                    <a:pt x="21325" y="0"/>
                  </a:moveTo>
                  <a:cubicBezTo>
                    <a:pt x="21462" y="2012"/>
                    <a:pt x="21600" y="4024"/>
                    <a:pt x="19261" y="5612"/>
                  </a:cubicBezTo>
                  <a:cubicBezTo>
                    <a:pt x="16922" y="7200"/>
                    <a:pt x="10502" y="6953"/>
                    <a:pt x="7292" y="9600"/>
                  </a:cubicBezTo>
                  <a:cubicBezTo>
                    <a:pt x="4082" y="12247"/>
                    <a:pt x="2041" y="16906"/>
                    <a:pt x="0" y="2160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503" name="Овал"/>
            <p:cNvSpPr/>
            <p:nvPr/>
          </p:nvSpPr>
          <p:spPr>
            <a:xfrm rot="21448607">
              <a:off x="253019" y="50800"/>
              <a:ext cx="314160" cy="460306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504" name="Линия"/>
            <p:cNvSpPr/>
            <p:nvPr/>
          </p:nvSpPr>
          <p:spPr>
            <a:xfrm>
              <a:off x="357665" y="176304"/>
              <a:ext cx="43782" cy="142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4" h="21600" extrusionOk="0">
                  <a:moveTo>
                    <a:pt x="20494" y="0"/>
                  </a:moveTo>
                  <a:cubicBezTo>
                    <a:pt x="10954" y="5835"/>
                    <a:pt x="1414" y="11670"/>
                    <a:pt x="154" y="15260"/>
                  </a:cubicBezTo>
                  <a:cubicBezTo>
                    <a:pt x="-1106" y="18851"/>
                    <a:pt x="5554" y="20197"/>
                    <a:pt x="12394" y="2160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505" name="Линия"/>
            <p:cNvSpPr/>
            <p:nvPr/>
          </p:nvSpPr>
          <p:spPr>
            <a:xfrm>
              <a:off x="301085" y="194391"/>
              <a:ext cx="52457" cy="30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6" h="19669" extrusionOk="0">
                  <a:moveTo>
                    <a:pt x="0" y="0"/>
                  </a:moveTo>
                  <a:cubicBezTo>
                    <a:pt x="3474" y="3086"/>
                    <a:pt x="19485" y="16378"/>
                    <a:pt x="20543" y="18989"/>
                  </a:cubicBezTo>
                  <a:cubicBezTo>
                    <a:pt x="21600" y="21600"/>
                    <a:pt x="9063" y="15903"/>
                    <a:pt x="6042" y="15191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506" name="oh !"/>
            <p:cNvSpPr txBox="1"/>
            <p:nvPr/>
          </p:nvSpPr>
          <p:spPr>
            <a:xfrm rot="20736819">
              <a:off x="574099" y="34558"/>
              <a:ext cx="291089" cy="102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800">
                  <a:ln w="9525"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pPr>
                <a:defRPr sz="500">
                  <a:ln>
                    <a:noFill/>
                  </a:ln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r>
                <a:rPr sz="800">
                  <a:ln w="9525"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oh !</a:t>
              </a:r>
            </a:p>
          </p:txBody>
        </p:sp>
        <p:sp>
          <p:nvSpPr>
            <p:cNvPr id="1507" name="Линия"/>
            <p:cNvSpPr/>
            <p:nvPr/>
          </p:nvSpPr>
          <p:spPr>
            <a:xfrm>
              <a:off x="331462" y="159693"/>
              <a:ext cx="157273" cy="34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11" extrusionOk="0">
                  <a:moveTo>
                    <a:pt x="0" y="0"/>
                  </a:moveTo>
                  <a:cubicBezTo>
                    <a:pt x="1267" y="3456"/>
                    <a:pt x="4067" y="19008"/>
                    <a:pt x="7658" y="20304"/>
                  </a:cubicBezTo>
                  <a:cubicBezTo>
                    <a:pt x="11249" y="21600"/>
                    <a:pt x="18695" y="10800"/>
                    <a:pt x="21600" y="8208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508" name="Линия"/>
            <p:cNvSpPr/>
            <p:nvPr/>
          </p:nvSpPr>
          <p:spPr>
            <a:xfrm>
              <a:off x="325365" y="311365"/>
              <a:ext cx="405478" cy="656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1" h="20320" extrusionOk="0">
                  <a:moveTo>
                    <a:pt x="12800" y="12646"/>
                  </a:moveTo>
                  <a:cubicBezTo>
                    <a:pt x="11754" y="11640"/>
                    <a:pt x="7750" y="8122"/>
                    <a:pt x="6645" y="6706"/>
                  </a:cubicBezTo>
                  <a:cubicBezTo>
                    <a:pt x="5540" y="5289"/>
                    <a:pt x="6073" y="4718"/>
                    <a:pt x="6132" y="4113"/>
                  </a:cubicBezTo>
                  <a:cubicBezTo>
                    <a:pt x="6191" y="3508"/>
                    <a:pt x="6685" y="3382"/>
                    <a:pt x="6961" y="3051"/>
                  </a:cubicBezTo>
                  <a:cubicBezTo>
                    <a:pt x="7237" y="2719"/>
                    <a:pt x="7750" y="2400"/>
                    <a:pt x="7750" y="2137"/>
                  </a:cubicBezTo>
                  <a:cubicBezTo>
                    <a:pt x="7750" y="1874"/>
                    <a:pt x="7414" y="1509"/>
                    <a:pt x="6961" y="1497"/>
                  </a:cubicBezTo>
                  <a:cubicBezTo>
                    <a:pt x="6507" y="1486"/>
                    <a:pt x="5442" y="2240"/>
                    <a:pt x="5067" y="2045"/>
                  </a:cubicBezTo>
                  <a:cubicBezTo>
                    <a:pt x="4692" y="1851"/>
                    <a:pt x="5462" y="629"/>
                    <a:pt x="4751" y="309"/>
                  </a:cubicBezTo>
                  <a:cubicBezTo>
                    <a:pt x="4041" y="-11"/>
                    <a:pt x="1595" y="-102"/>
                    <a:pt x="806" y="126"/>
                  </a:cubicBezTo>
                  <a:cubicBezTo>
                    <a:pt x="17" y="355"/>
                    <a:pt x="-42" y="1040"/>
                    <a:pt x="17" y="1680"/>
                  </a:cubicBezTo>
                  <a:cubicBezTo>
                    <a:pt x="76" y="2320"/>
                    <a:pt x="589" y="3176"/>
                    <a:pt x="1122" y="3964"/>
                  </a:cubicBezTo>
                  <a:cubicBezTo>
                    <a:pt x="1654" y="4753"/>
                    <a:pt x="1516" y="3747"/>
                    <a:pt x="3173" y="6432"/>
                  </a:cubicBezTo>
                  <a:cubicBezTo>
                    <a:pt x="4830" y="9116"/>
                    <a:pt x="8243" y="18597"/>
                    <a:pt x="11064" y="20047"/>
                  </a:cubicBezTo>
                  <a:cubicBezTo>
                    <a:pt x="13885" y="21498"/>
                    <a:pt x="18560" y="16746"/>
                    <a:pt x="20059" y="15113"/>
                  </a:cubicBezTo>
                  <a:cubicBezTo>
                    <a:pt x="21558" y="13479"/>
                    <a:pt x="20374" y="11332"/>
                    <a:pt x="20059" y="10270"/>
                  </a:cubicBezTo>
                  <a:cubicBezTo>
                    <a:pt x="19743" y="9207"/>
                    <a:pt x="19191" y="9207"/>
                    <a:pt x="18165" y="8716"/>
                  </a:cubicBezTo>
                  <a:cubicBezTo>
                    <a:pt x="17139" y="8225"/>
                    <a:pt x="15344" y="7528"/>
                    <a:pt x="13904" y="7345"/>
                  </a:cubicBezTo>
                  <a:cubicBezTo>
                    <a:pt x="12464" y="7163"/>
                    <a:pt x="10452" y="7882"/>
                    <a:pt x="9486" y="7620"/>
                  </a:cubicBezTo>
                  <a:cubicBezTo>
                    <a:pt x="8519" y="7357"/>
                    <a:pt x="8361" y="6169"/>
                    <a:pt x="8065" y="5792"/>
                  </a:cubicBezTo>
                </a:path>
              </a:pathLst>
            </a:cu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509" name="Линия"/>
            <p:cNvSpPr/>
            <p:nvPr/>
          </p:nvSpPr>
          <p:spPr>
            <a:xfrm>
              <a:off x="408114" y="215063"/>
              <a:ext cx="71393" cy="20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2" h="21221" extrusionOk="0">
                  <a:moveTo>
                    <a:pt x="20152" y="0"/>
                  </a:moveTo>
                  <a:cubicBezTo>
                    <a:pt x="17004" y="3032"/>
                    <a:pt x="1808" y="14779"/>
                    <a:pt x="180" y="18189"/>
                  </a:cubicBezTo>
                  <a:cubicBezTo>
                    <a:pt x="-1448" y="21600"/>
                    <a:pt x="8429" y="20463"/>
                    <a:pt x="10600" y="21221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510" name="Фигура"/>
            <p:cNvSpPr/>
            <p:nvPr/>
          </p:nvSpPr>
          <p:spPr>
            <a:xfrm>
              <a:off x="115605" y="162919"/>
              <a:ext cx="56050" cy="36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2" h="18672" extrusionOk="0">
                  <a:moveTo>
                    <a:pt x="19673" y="3664"/>
                  </a:moveTo>
                  <a:cubicBezTo>
                    <a:pt x="18511" y="2233"/>
                    <a:pt x="7053" y="-1671"/>
                    <a:pt x="3879" y="801"/>
                  </a:cubicBezTo>
                  <a:cubicBezTo>
                    <a:pt x="705" y="3274"/>
                    <a:pt x="-766" y="17066"/>
                    <a:pt x="395" y="18498"/>
                  </a:cubicBezTo>
                  <a:cubicBezTo>
                    <a:pt x="1557" y="19929"/>
                    <a:pt x="7982" y="12122"/>
                    <a:pt x="10924" y="9649"/>
                  </a:cubicBezTo>
                  <a:cubicBezTo>
                    <a:pt x="13866" y="7177"/>
                    <a:pt x="20834" y="5095"/>
                    <a:pt x="19673" y="3664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511" name="Фигура"/>
            <p:cNvSpPr/>
            <p:nvPr/>
          </p:nvSpPr>
          <p:spPr>
            <a:xfrm rot="1087467">
              <a:off x="72765" y="269716"/>
              <a:ext cx="42994" cy="58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68" h="20246" extrusionOk="0">
                  <a:moveTo>
                    <a:pt x="11193" y="2388"/>
                  </a:moveTo>
                  <a:cubicBezTo>
                    <a:pt x="8422" y="4959"/>
                    <a:pt x="-1115" y="13102"/>
                    <a:pt x="108" y="16016"/>
                  </a:cubicBezTo>
                  <a:cubicBezTo>
                    <a:pt x="1330" y="18930"/>
                    <a:pt x="16736" y="21159"/>
                    <a:pt x="18610" y="19873"/>
                  </a:cubicBezTo>
                  <a:cubicBezTo>
                    <a:pt x="20485" y="18588"/>
                    <a:pt x="11519" y="11473"/>
                    <a:pt x="11193" y="8216"/>
                  </a:cubicBezTo>
                  <a:cubicBezTo>
                    <a:pt x="10867" y="4959"/>
                    <a:pt x="16410" y="1445"/>
                    <a:pt x="16736" y="502"/>
                  </a:cubicBezTo>
                  <a:cubicBezTo>
                    <a:pt x="17062" y="-441"/>
                    <a:pt x="13964" y="-184"/>
                    <a:pt x="11193" y="2388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512" name="Фигура"/>
            <p:cNvSpPr/>
            <p:nvPr/>
          </p:nvSpPr>
          <p:spPr>
            <a:xfrm>
              <a:off x="608543" y="196879"/>
              <a:ext cx="61312" cy="50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93" h="18678" extrusionOk="0">
                  <a:moveTo>
                    <a:pt x="197" y="9218"/>
                  </a:moveTo>
                  <a:cubicBezTo>
                    <a:pt x="1581" y="7309"/>
                    <a:pt x="13766" y="-1331"/>
                    <a:pt x="16904" y="176"/>
                  </a:cubicBezTo>
                  <a:cubicBezTo>
                    <a:pt x="20043" y="1683"/>
                    <a:pt x="20412" y="16451"/>
                    <a:pt x="19027" y="18360"/>
                  </a:cubicBezTo>
                  <a:cubicBezTo>
                    <a:pt x="17643" y="20269"/>
                    <a:pt x="12104" y="13036"/>
                    <a:pt x="8597" y="11529"/>
                  </a:cubicBezTo>
                  <a:cubicBezTo>
                    <a:pt x="5089" y="10022"/>
                    <a:pt x="-1188" y="11127"/>
                    <a:pt x="197" y="9218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513" name="Фигура"/>
            <p:cNvSpPr/>
            <p:nvPr/>
          </p:nvSpPr>
          <p:spPr>
            <a:xfrm>
              <a:off x="680182" y="282328"/>
              <a:ext cx="55411" cy="53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6" h="18816" extrusionOk="0">
                  <a:moveTo>
                    <a:pt x="16" y="4004"/>
                  </a:moveTo>
                  <a:cubicBezTo>
                    <a:pt x="560" y="1011"/>
                    <a:pt x="15911" y="-1461"/>
                    <a:pt x="18492" y="1011"/>
                  </a:cubicBezTo>
                  <a:cubicBezTo>
                    <a:pt x="21073" y="3484"/>
                    <a:pt x="18628" y="17276"/>
                    <a:pt x="15503" y="18708"/>
                  </a:cubicBezTo>
                  <a:cubicBezTo>
                    <a:pt x="12379" y="20139"/>
                    <a:pt x="-527" y="6997"/>
                    <a:pt x="16" y="4004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515" name="Планирование сети радиодоступа"/>
          <p:cNvSpPr txBox="1">
            <a:spLocks noGrp="1"/>
          </p:cNvSpPr>
          <p:nvPr>
            <p:ph type="title"/>
          </p:nvPr>
        </p:nvSpPr>
        <p:spPr>
          <a:xfrm>
            <a:off x="250825" y="188912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Планирование сети радиодоступа</a:t>
            </a:r>
          </a:p>
        </p:txBody>
      </p:sp>
      <p:sp>
        <p:nvSpPr>
          <p:cNvPr id="1516" name="Заявка"/>
          <p:cNvSpPr txBox="1"/>
          <p:nvPr/>
        </p:nvSpPr>
        <p:spPr>
          <a:xfrm>
            <a:off x="390525" y="4191261"/>
            <a:ext cx="84891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r>
              <a:t>Заявка</a:t>
            </a:r>
          </a:p>
        </p:txBody>
      </p:sp>
      <p:sp>
        <p:nvSpPr>
          <p:cNvPr id="1517" name="Требования"/>
          <p:cNvSpPr txBox="1"/>
          <p:nvPr/>
        </p:nvSpPr>
        <p:spPr>
          <a:xfrm>
            <a:off x="1040693" y="3452812"/>
            <a:ext cx="141517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Требования</a:t>
            </a:r>
          </a:p>
        </p:txBody>
      </p:sp>
      <p:sp>
        <p:nvSpPr>
          <p:cNvPr id="1518" name="Бюджет"/>
          <p:cNvSpPr txBox="1"/>
          <p:nvPr/>
        </p:nvSpPr>
        <p:spPr>
          <a:xfrm>
            <a:off x="2660650" y="2590771"/>
            <a:ext cx="9333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Бюджет</a:t>
            </a:r>
          </a:p>
        </p:txBody>
      </p:sp>
      <p:sp>
        <p:nvSpPr>
          <p:cNvPr id="1519" name="Что-то пошло не так…"/>
          <p:cNvSpPr txBox="1"/>
          <p:nvPr/>
        </p:nvSpPr>
        <p:spPr>
          <a:xfrm>
            <a:off x="2111375" y="1654046"/>
            <a:ext cx="24925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Что-то пошло не так…</a:t>
            </a:r>
          </a:p>
        </p:txBody>
      </p:sp>
      <p:sp>
        <p:nvSpPr>
          <p:cNvPr id="1520" name="Условие"/>
          <p:cNvSpPr txBox="1"/>
          <p:nvPr/>
        </p:nvSpPr>
        <p:spPr>
          <a:xfrm>
            <a:off x="4497368" y="842962"/>
            <a:ext cx="98989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Условие</a:t>
            </a:r>
          </a:p>
        </p:txBody>
      </p:sp>
      <p:sp>
        <p:nvSpPr>
          <p:cNvPr id="1521" name="Линия"/>
          <p:cNvSpPr/>
          <p:nvPr/>
        </p:nvSpPr>
        <p:spPr>
          <a:xfrm>
            <a:off x="1884801" y="1268257"/>
            <a:ext cx="6900424" cy="4572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3" h="21341" extrusionOk="0">
                <a:moveTo>
                  <a:pt x="3853" y="21171"/>
                </a:moveTo>
                <a:cubicBezTo>
                  <a:pt x="3226" y="21031"/>
                  <a:pt x="-787" y="21527"/>
                  <a:pt x="137" y="20341"/>
                </a:cubicBezTo>
                <a:cubicBezTo>
                  <a:pt x="1061" y="19156"/>
                  <a:pt x="7166" y="16251"/>
                  <a:pt x="9407" y="14058"/>
                </a:cubicBezTo>
                <a:cubicBezTo>
                  <a:pt x="11648" y="11864"/>
                  <a:pt x="13080" y="8397"/>
                  <a:pt x="13583" y="7181"/>
                </a:cubicBezTo>
                <a:cubicBezTo>
                  <a:pt x="14085" y="5966"/>
                  <a:pt x="12127" y="7959"/>
                  <a:pt x="12433" y="6766"/>
                </a:cubicBezTo>
                <a:cubicBezTo>
                  <a:pt x="12740" y="5573"/>
                  <a:pt x="14641" y="-73"/>
                  <a:pt x="15421" y="1"/>
                </a:cubicBezTo>
                <a:cubicBezTo>
                  <a:pt x="16202" y="75"/>
                  <a:pt x="17045" y="5885"/>
                  <a:pt x="17116" y="7218"/>
                </a:cubicBezTo>
                <a:cubicBezTo>
                  <a:pt x="17188" y="8552"/>
                  <a:pt x="15699" y="6529"/>
                  <a:pt x="15843" y="8011"/>
                </a:cubicBezTo>
                <a:cubicBezTo>
                  <a:pt x="15986" y="9493"/>
                  <a:pt x="17160" y="13902"/>
                  <a:pt x="17988" y="16125"/>
                </a:cubicBezTo>
                <a:cubicBezTo>
                  <a:pt x="18816" y="18348"/>
                  <a:pt x="19788" y="19978"/>
                  <a:pt x="20813" y="21342"/>
                </a:cubicBezTo>
              </a:path>
            </a:pathLst>
          </a:custGeom>
          <a:solidFill>
            <a:srgbClr val="FFD308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522" name="Через тернии"/>
          <p:cNvSpPr txBox="1"/>
          <p:nvPr/>
        </p:nvSpPr>
        <p:spPr>
          <a:xfrm>
            <a:off x="6099046" y="1807345"/>
            <a:ext cx="1683953" cy="191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3600">
                <a:ln w="9524">
                  <a:solidFill>
                    <a:srgbClr val="AF193A"/>
                  </a:solidFill>
                </a:ln>
                <a:solidFill>
                  <a:srgbClr val="AF193A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>
              <a:defRPr sz="310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3600">
                <a:ln w="9524">
                  <a:solidFill>
                    <a:srgbClr val="AF193A"/>
                  </a:solidFill>
                </a:ln>
                <a:solidFill>
                  <a:srgbClr val="AF193A"/>
                </a:solidFill>
                <a:latin typeface="Arial Black"/>
                <a:ea typeface="Arial Black"/>
                <a:cs typeface="Arial Black"/>
                <a:sym typeface="Arial Black"/>
              </a:rPr>
              <a:t>Через тернии</a:t>
            </a:r>
          </a:p>
        </p:txBody>
      </p:sp>
      <p:sp>
        <p:nvSpPr>
          <p:cNvPr id="1523" name="к звездам"/>
          <p:cNvSpPr txBox="1"/>
          <p:nvPr/>
        </p:nvSpPr>
        <p:spPr>
          <a:xfrm>
            <a:off x="5312504" y="3695409"/>
            <a:ext cx="2552701" cy="138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3600">
                <a:ln w="9524">
                  <a:solidFill>
                    <a:srgbClr val="AF193A"/>
                  </a:solidFill>
                </a:ln>
                <a:solidFill>
                  <a:srgbClr val="AF193A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>
              <a:defRPr sz="300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3600">
                <a:ln w="9524">
                  <a:solidFill>
                    <a:srgbClr val="AF193A"/>
                  </a:solidFill>
                </a:ln>
                <a:solidFill>
                  <a:srgbClr val="AF193A"/>
                </a:solidFill>
                <a:latin typeface="Arial Black"/>
                <a:ea typeface="Arial Black"/>
                <a:cs typeface="Arial Black"/>
                <a:sym typeface="Arial Black"/>
              </a:rPr>
              <a:t>к звездам</a:t>
            </a:r>
          </a:p>
        </p:txBody>
      </p:sp>
      <p:grpSp>
        <p:nvGrpSpPr>
          <p:cNvPr id="1530" name="Группа"/>
          <p:cNvGrpSpPr/>
          <p:nvPr/>
        </p:nvGrpSpPr>
        <p:grpSpPr>
          <a:xfrm>
            <a:off x="7400497" y="4894398"/>
            <a:ext cx="512031" cy="737916"/>
            <a:chOff x="0" y="0"/>
            <a:chExt cx="512029" cy="737915"/>
          </a:xfrm>
        </p:grpSpPr>
        <p:sp>
          <p:nvSpPr>
            <p:cNvPr id="1524" name="Прямоугольник с закругленными углами"/>
            <p:cNvSpPr/>
            <p:nvPr/>
          </p:nvSpPr>
          <p:spPr>
            <a:xfrm rot="20807278">
              <a:off x="71864" y="33201"/>
              <a:ext cx="368301" cy="671513"/>
            </a:xfrm>
            <a:prstGeom prst="roundRect">
              <a:avLst>
                <a:gd name="adj" fmla="val 13793"/>
              </a:avLst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525" name="Прямоугольник с закругленными углами"/>
            <p:cNvSpPr/>
            <p:nvPr/>
          </p:nvSpPr>
          <p:spPr>
            <a:xfrm rot="20807278">
              <a:off x="75140" y="77053"/>
              <a:ext cx="310660" cy="366197"/>
            </a:xfrm>
            <a:prstGeom prst="roundRect">
              <a:avLst>
                <a:gd name="adj" fmla="val 16352"/>
              </a:avLst>
            </a:prstGeom>
            <a:solidFill>
              <a:srgbClr val="EAEAEA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526" name="Линия"/>
            <p:cNvSpPr/>
            <p:nvPr/>
          </p:nvSpPr>
          <p:spPr>
            <a:xfrm flipV="1">
              <a:off x="197278" y="570794"/>
              <a:ext cx="224309" cy="5266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7" name="Линия"/>
            <p:cNvSpPr/>
            <p:nvPr/>
          </p:nvSpPr>
          <p:spPr>
            <a:xfrm>
              <a:off x="236804" y="488895"/>
              <a:ext cx="41870" cy="1783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8" name="Линия"/>
            <p:cNvSpPr/>
            <p:nvPr/>
          </p:nvSpPr>
          <p:spPr>
            <a:xfrm>
              <a:off x="348881" y="462582"/>
              <a:ext cx="41870" cy="17834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9" name="Линия"/>
            <p:cNvSpPr/>
            <p:nvPr/>
          </p:nvSpPr>
          <p:spPr>
            <a:xfrm flipH="1">
              <a:off x="183322" y="511347"/>
              <a:ext cx="224308" cy="5266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531" name="Планирование сети - важнейший этап"/>
          <p:cNvSpPr txBox="1"/>
          <p:nvPr/>
        </p:nvSpPr>
        <p:spPr>
          <a:xfrm>
            <a:off x="2735262" y="5337175"/>
            <a:ext cx="4605524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 b="1" i="1">
                <a:solidFill>
                  <a:srgbClr val="AF193A"/>
                </a:solidFill>
              </a:defRPr>
            </a:lvl1pPr>
          </a:lstStyle>
          <a:p>
            <a:pPr>
              <a:defRPr sz="2400" b="0" i="0">
                <a:solidFill>
                  <a:srgbClr val="000000"/>
                </a:solidFill>
              </a:defRPr>
            </a:pPr>
            <a:r>
              <a:rPr sz="1800" b="1" i="1">
                <a:solidFill>
                  <a:srgbClr val="AF193A"/>
                </a:solidFill>
              </a:rPr>
              <a:t>Планирование сети - важнейший этап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Блок-схем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Блок-схемы</a:t>
            </a:r>
          </a:p>
        </p:txBody>
      </p:sp>
      <p:pic>
        <p:nvPicPr>
          <p:cNvPr id="1534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1476" y="804015"/>
            <a:ext cx="3754569" cy="5853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5350" y="804015"/>
            <a:ext cx="3669911" cy="5853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Распространение моб. связи в мире Отчет МСЭ"/>
          <p:cNvSpPr txBox="1">
            <a:spLocks noGrp="1"/>
          </p:cNvSpPr>
          <p:nvPr>
            <p:ph type="title"/>
          </p:nvPr>
        </p:nvSpPr>
        <p:spPr>
          <a:xfrm>
            <a:off x="250825" y="188912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Распространение моб. связи в мире</a:t>
            </a:r>
            <a:br/>
            <a:r>
              <a:rPr sz="2400" b="0"/>
              <a:t>Отчет МСЭ</a:t>
            </a:r>
          </a:p>
        </p:txBody>
      </p:sp>
      <p:pic>
        <p:nvPicPr>
          <p:cNvPr id="1538" name="9k=.pdf" descr="9k=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6212" y="2767012"/>
            <a:ext cx="1171576" cy="1323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9" name="9k=.pdf" descr="9k=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6212" y="2767012"/>
            <a:ext cx="1171576" cy="1323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0" name="9k=.pdf" descr="9k=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6212" y="2767012"/>
            <a:ext cx="1171576" cy="1323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1" name="itu.png" descr="itu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12087" y="188912"/>
            <a:ext cx="1014413" cy="1150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2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1550" y="1052512"/>
            <a:ext cx="6445250" cy="4251326"/>
          </a:xfrm>
          <a:prstGeom prst="rect">
            <a:avLst/>
          </a:prstGeom>
          <a:ln w="12700">
            <a:miter lim="400000"/>
          </a:ln>
        </p:spPr>
      </p:pic>
      <p:sp>
        <p:nvSpPr>
          <p:cNvPr id="1543" name="Прямоугольник с закругленными углами"/>
          <p:cNvSpPr/>
          <p:nvPr/>
        </p:nvSpPr>
        <p:spPr>
          <a:xfrm>
            <a:off x="576262" y="5445125"/>
            <a:ext cx="7343776" cy="936625"/>
          </a:xfrm>
          <a:prstGeom prst="roundRect">
            <a:avLst>
              <a:gd name="adj" fmla="val 16271"/>
            </a:avLst>
          </a:prstGeom>
          <a:solidFill>
            <a:srgbClr val="FFD308"/>
          </a:solidFill>
          <a:ln w="19050">
            <a:solidFill>
              <a:srgbClr val="FFD308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544" name="90% людей в развитых странах находятся online…"/>
          <p:cNvSpPr txBox="1"/>
          <p:nvPr/>
        </p:nvSpPr>
        <p:spPr>
          <a:xfrm>
            <a:off x="1602271" y="5491162"/>
            <a:ext cx="5342558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/>
          <a:p>
            <a:pPr algn="ctr" defTabSz="762000">
              <a:lnSpc>
                <a:spcPct val="90000"/>
              </a:lnSpc>
              <a:spcBef>
                <a:spcPts val="600"/>
              </a:spcBef>
            </a:pPr>
            <a:r>
              <a:rPr sz="1800"/>
              <a:t>90% людей в развитых странах находятся online</a:t>
            </a:r>
          </a:p>
          <a:p>
            <a:pPr algn="ctr" defTabSz="762000">
              <a:lnSpc>
                <a:spcPct val="90000"/>
              </a:lnSpc>
              <a:spcBef>
                <a:spcPts val="800"/>
              </a:spcBef>
            </a:pPr>
            <a:endParaRPr sz="800"/>
          </a:p>
          <a:p>
            <a:pPr algn="ctr" defTabSz="762000">
              <a:lnSpc>
                <a:spcPct val="90000"/>
              </a:lnSpc>
              <a:spcBef>
                <a:spcPts val="600"/>
              </a:spcBef>
            </a:pPr>
            <a:r>
              <a:rPr sz="1800"/>
              <a:t>41% людей в разв. странах находятся online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Распространение моб. связи в мире Отчет МСЭ"/>
          <p:cNvSpPr txBox="1">
            <a:spLocks noGrp="1"/>
          </p:cNvSpPr>
          <p:nvPr>
            <p:ph type="title"/>
          </p:nvPr>
        </p:nvSpPr>
        <p:spPr>
          <a:xfrm>
            <a:off x="250825" y="188912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Распространение моб. связи в мире</a:t>
            </a:r>
            <a:br/>
            <a:r>
              <a:rPr sz="2400" b="0"/>
              <a:t>Отчет МСЭ</a:t>
            </a:r>
          </a:p>
        </p:txBody>
      </p:sp>
      <p:pic>
        <p:nvPicPr>
          <p:cNvPr id="1547" name="9k=.pdf" descr="9k=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6212" y="2767012"/>
            <a:ext cx="1171576" cy="1323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8" name="9k=.pdf" descr="9k=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6212" y="2767012"/>
            <a:ext cx="1171576" cy="1323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9" name="9k=.pdf" descr="9k=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6212" y="2767012"/>
            <a:ext cx="1171576" cy="1323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0" name="itu.png" descr="itu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59675" y="225425"/>
            <a:ext cx="1014413" cy="1150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1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3237" y="1484312"/>
            <a:ext cx="8208963" cy="3560763"/>
          </a:xfrm>
          <a:prstGeom prst="rect">
            <a:avLst/>
          </a:prstGeom>
          <a:ln w="12700">
            <a:miter lim="400000"/>
          </a:ln>
        </p:spPr>
      </p:pic>
      <p:sp>
        <p:nvSpPr>
          <p:cNvPr id="1552" name="Прямоугольник с закругленными углами"/>
          <p:cNvSpPr/>
          <p:nvPr/>
        </p:nvSpPr>
        <p:spPr>
          <a:xfrm>
            <a:off x="647700" y="5192712"/>
            <a:ext cx="7920038" cy="973138"/>
          </a:xfrm>
          <a:prstGeom prst="roundRect">
            <a:avLst>
              <a:gd name="adj" fmla="val 15661"/>
            </a:avLst>
          </a:prstGeom>
          <a:solidFill>
            <a:srgbClr val="FFD308"/>
          </a:solidFill>
          <a:ln w="19050">
            <a:solidFill>
              <a:srgbClr val="FFD308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553" name="В развивающихся странах число мобильных подключений превысило число стационарных подключений."/>
          <p:cNvSpPr txBox="1"/>
          <p:nvPr/>
        </p:nvSpPr>
        <p:spPr>
          <a:xfrm>
            <a:off x="611187" y="5408612"/>
            <a:ext cx="789781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algn="ctr"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В развивающихся странах число мобильных подключений превысило число стационарных подключений.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Распространение моб. технологий в мире Отчет МСЭ по 3G"/>
          <p:cNvSpPr txBox="1">
            <a:spLocks noGrp="1"/>
          </p:cNvSpPr>
          <p:nvPr>
            <p:ph type="title"/>
          </p:nvPr>
        </p:nvSpPr>
        <p:spPr>
          <a:xfrm>
            <a:off x="161925" y="188912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Распространение моб. технологий в мире</a:t>
            </a:r>
            <a:br/>
            <a:r>
              <a:rPr sz="2400" b="0"/>
              <a:t>Отчет МСЭ по 3G</a:t>
            </a:r>
          </a:p>
        </p:txBody>
      </p:sp>
      <p:pic>
        <p:nvPicPr>
          <p:cNvPr id="1556" name="9k=.pdf" descr="9k=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6212" y="2767012"/>
            <a:ext cx="1171576" cy="1323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7" name="9k=.pdf" descr="9k=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6212" y="2767012"/>
            <a:ext cx="1171576" cy="1323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8" name="9k=.pdf" descr="9k=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6212" y="2767012"/>
            <a:ext cx="1171576" cy="1323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9" name="itu.png" descr="itu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96187" y="225425"/>
            <a:ext cx="1014413" cy="1150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0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0" y="1052512"/>
            <a:ext cx="6227763" cy="5124451"/>
          </a:xfrm>
          <a:prstGeom prst="rect">
            <a:avLst/>
          </a:prstGeom>
          <a:ln w="12700">
            <a:miter lim="400000"/>
          </a:ln>
        </p:spPr>
      </p:pic>
      <p:sp>
        <p:nvSpPr>
          <p:cNvPr id="1561" name="Прямоугольник с закругленными углами"/>
          <p:cNvSpPr/>
          <p:nvPr/>
        </p:nvSpPr>
        <p:spPr>
          <a:xfrm>
            <a:off x="6551612" y="1736725"/>
            <a:ext cx="2449513" cy="3922713"/>
          </a:xfrm>
          <a:prstGeom prst="roundRect">
            <a:avLst>
              <a:gd name="adj" fmla="val 12443"/>
            </a:avLst>
          </a:prstGeom>
          <a:solidFill>
            <a:srgbClr val="FFD308"/>
          </a:solidFill>
          <a:ln w="19050">
            <a:solidFill>
              <a:srgbClr val="FFD308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562" name="5.3 Миллиарда мобильных подключений…"/>
          <p:cNvSpPr txBox="1"/>
          <p:nvPr/>
        </p:nvSpPr>
        <p:spPr>
          <a:xfrm>
            <a:off x="6564312" y="1738312"/>
            <a:ext cx="2665413" cy="4196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600"/>
              </a:spcBef>
            </a:pPr>
            <a:r>
              <a:rPr sz="1800"/>
              <a:t>5.3 Миллиарда мобильных подключений</a:t>
            </a:r>
          </a:p>
          <a:p>
            <a:pPr defTabSz="762000">
              <a:lnSpc>
                <a:spcPct val="90000"/>
              </a:lnSpc>
              <a:spcBef>
                <a:spcPts val="600"/>
              </a:spcBef>
            </a:pPr>
            <a:r>
              <a:rPr sz="1800"/>
              <a:t>940 Миллионов 3G подключений</a:t>
            </a:r>
          </a:p>
          <a:p>
            <a:pPr defTabSz="762000">
              <a:lnSpc>
                <a:spcPct val="90000"/>
              </a:lnSpc>
              <a:spcBef>
                <a:spcPts val="800"/>
              </a:spcBef>
            </a:pPr>
            <a:endParaRPr sz="1800"/>
          </a:p>
          <a:p>
            <a:pPr defTabSz="762000">
              <a:lnSpc>
                <a:spcPct val="90000"/>
              </a:lnSpc>
              <a:spcBef>
                <a:spcPts val="600"/>
              </a:spcBef>
            </a:pPr>
            <a:r>
              <a:rPr sz="1800"/>
              <a:t>Покрытие в мире: </a:t>
            </a:r>
          </a:p>
          <a:p>
            <a:pPr defTabSz="762000">
              <a:lnSpc>
                <a:spcPct val="90000"/>
              </a:lnSpc>
              <a:spcBef>
                <a:spcPts val="600"/>
              </a:spcBef>
            </a:pPr>
            <a:r>
              <a:rPr sz="1800"/>
              <a:t>90% насел. пунктах &amp;</a:t>
            </a:r>
          </a:p>
          <a:p>
            <a:pPr defTabSz="762000">
              <a:lnSpc>
                <a:spcPct val="90000"/>
              </a:lnSpc>
              <a:spcBef>
                <a:spcPts val="600"/>
              </a:spcBef>
            </a:pPr>
            <a:r>
              <a:rPr sz="1800"/>
              <a:t>80% сельск. местност.</a:t>
            </a:r>
          </a:p>
          <a:p>
            <a:pPr defTabSz="762000">
              <a:lnSpc>
                <a:spcPct val="90000"/>
              </a:lnSpc>
              <a:spcBef>
                <a:spcPts val="800"/>
              </a:spcBef>
            </a:pPr>
            <a:endParaRPr sz="1800"/>
          </a:p>
          <a:p>
            <a:pPr defTabSz="762000">
              <a:lnSpc>
                <a:spcPct val="90000"/>
              </a:lnSpc>
              <a:spcBef>
                <a:spcPts val="600"/>
              </a:spcBef>
            </a:pPr>
            <a:r>
              <a:rPr sz="1800"/>
              <a:t>В 2012 г. Более 180 стран мира предоставляют 3G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Базовые станции (Nod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Базовые станции (NodeB)</a:t>
            </a:r>
          </a:p>
        </p:txBody>
      </p:sp>
      <p:pic>
        <p:nvPicPr>
          <p:cNvPr id="227" name="240278.jpg" descr="24027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8484" y="1071210"/>
            <a:ext cx="3810001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132647.jpg" descr="132647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82765" y="1071210"/>
            <a:ext cx="38100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fast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Распространение моб. технологий в мире Отчет МСЭ по LTE"/>
          <p:cNvSpPr txBox="1">
            <a:spLocks noGrp="1"/>
          </p:cNvSpPr>
          <p:nvPr>
            <p:ph type="title"/>
          </p:nvPr>
        </p:nvSpPr>
        <p:spPr>
          <a:xfrm>
            <a:off x="111125" y="188912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Распространение моб. технологий в мире</a:t>
            </a:r>
            <a:br/>
            <a:r>
              <a:rPr sz="2400" b="0"/>
              <a:t>Отчет МСЭ по LTE</a:t>
            </a:r>
          </a:p>
        </p:txBody>
      </p:sp>
      <p:pic>
        <p:nvPicPr>
          <p:cNvPr id="1565" name="9k=.pdf" descr="9k=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6212" y="2767012"/>
            <a:ext cx="1171576" cy="1323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6" name="9k=.pdf" descr="9k=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6212" y="2767012"/>
            <a:ext cx="1171576" cy="1323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7" name="itu.png" descr="itu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96187" y="225425"/>
            <a:ext cx="1014413" cy="1150938"/>
          </a:xfrm>
          <a:prstGeom prst="rect">
            <a:avLst/>
          </a:prstGeom>
          <a:ln w="12700">
            <a:miter lim="400000"/>
          </a:ln>
        </p:spPr>
      </p:pic>
      <p:sp>
        <p:nvSpPr>
          <p:cNvPr id="1568" name="Прямоугольник с закругленными углами"/>
          <p:cNvSpPr/>
          <p:nvPr/>
        </p:nvSpPr>
        <p:spPr>
          <a:xfrm>
            <a:off x="6551612" y="1736725"/>
            <a:ext cx="2449513" cy="3922713"/>
          </a:xfrm>
          <a:prstGeom prst="roundRect">
            <a:avLst>
              <a:gd name="adj" fmla="val 12443"/>
            </a:avLst>
          </a:prstGeom>
          <a:solidFill>
            <a:srgbClr val="FFD308"/>
          </a:solidFill>
          <a:ln w="19050">
            <a:solidFill>
              <a:srgbClr val="FFD308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569" name="5.3 Миллиарда мобильных подключений…"/>
          <p:cNvSpPr txBox="1"/>
          <p:nvPr/>
        </p:nvSpPr>
        <p:spPr>
          <a:xfrm>
            <a:off x="6577012" y="1738312"/>
            <a:ext cx="2665413" cy="3955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600"/>
              </a:spcBef>
            </a:pPr>
            <a:r>
              <a:rPr sz="1800"/>
              <a:t>5.3 Миллиарда мобильных подключений</a:t>
            </a:r>
          </a:p>
          <a:p>
            <a:pPr defTabSz="762000">
              <a:lnSpc>
                <a:spcPct val="90000"/>
              </a:lnSpc>
              <a:spcBef>
                <a:spcPts val="600"/>
              </a:spcBef>
            </a:pPr>
            <a:r>
              <a:rPr sz="1800"/>
              <a:t>940 Миллионов 3G подключений</a:t>
            </a:r>
          </a:p>
          <a:p>
            <a:pPr defTabSz="762000">
              <a:lnSpc>
                <a:spcPct val="90000"/>
              </a:lnSpc>
              <a:spcBef>
                <a:spcPts val="800"/>
              </a:spcBef>
            </a:pPr>
            <a:endParaRPr sz="1800"/>
          </a:p>
          <a:p>
            <a:pPr defTabSz="762000">
              <a:lnSpc>
                <a:spcPct val="90000"/>
              </a:lnSpc>
              <a:spcBef>
                <a:spcPts val="600"/>
              </a:spcBef>
            </a:pPr>
            <a:r>
              <a:rPr sz="1800"/>
              <a:t>Mobile networks reach: </a:t>
            </a:r>
          </a:p>
          <a:p>
            <a:pPr defTabSz="762000">
              <a:lnSpc>
                <a:spcPct val="90000"/>
              </a:lnSpc>
              <a:spcBef>
                <a:spcPts val="600"/>
              </a:spcBef>
            </a:pPr>
            <a:r>
              <a:rPr sz="1800"/>
              <a:t>90% of world pop &amp;</a:t>
            </a:r>
          </a:p>
          <a:p>
            <a:pPr defTabSz="762000">
              <a:lnSpc>
                <a:spcPct val="90000"/>
              </a:lnSpc>
              <a:spcBef>
                <a:spcPts val="600"/>
              </a:spcBef>
            </a:pPr>
            <a:r>
              <a:rPr sz="1800"/>
              <a:t>80% of rural area pop</a:t>
            </a:r>
          </a:p>
          <a:p>
            <a:pPr defTabSz="762000">
              <a:lnSpc>
                <a:spcPct val="90000"/>
              </a:lnSpc>
              <a:spcBef>
                <a:spcPts val="800"/>
              </a:spcBef>
            </a:pPr>
            <a:endParaRPr sz="1800"/>
          </a:p>
          <a:p>
            <a:pPr defTabSz="762000">
              <a:lnSpc>
                <a:spcPct val="90000"/>
              </a:lnSpc>
              <a:spcBef>
                <a:spcPts val="600"/>
              </a:spcBef>
            </a:pPr>
            <a:r>
              <a:rPr sz="1800"/>
              <a:t>In 2010, 143 countries offer 3G services </a:t>
            </a:r>
          </a:p>
          <a:p>
            <a:pPr defTabSz="762000">
              <a:lnSpc>
                <a:spcPct val="90000"/>
              </a:lnSpc>
              <a:spcBef>
                <a:spcPts val="600"/>
              </a:spcBef>
            </a:pPr>
            <a:r>
              <a:rPr sz="1800"/>
              <a:t>(up from 95 in 2007)</a:t>
            </a:r>
          </a:p>
        </p:txBody>
      </p:sp>
      <p:pic>
        <p:nvPicPr>
          <p:cNvPr id="1570" name="20140205_GSA_LTE_map.png" descr="20140205_GSA_LTE_ma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8100" y="1429355"/>
            <a:ext cx="9144000" cy="47962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Прямоугольник с закругленными углами"/>
          <p:cNvSpPr/>
          <p:nvPr/>
        </p:nvSpPr>
        <p:spPr>
          <a:xfrm>
            <a:off x="684212" y="2528887"/>
            <a:ext cx="7451726" cy="828676"/>
          </a:xfrm>
          <a:prstGeom prst="roundRect">
            <a:avLst>
              <a:gd name="adj" fmla="val 15326"/>
            </a:avLst>
          </a:prstGeom>
          <a:solidFill>
            <a:srgbClr val="16C834"/>
          </a:solidFill>
          <a:ln w="19050">
            <a:solidFill>
              <a:srgbClr val="16C834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573" name="Прямоугольник с закругленными углами"/>
          <p:cNvSpPr/>
          <p:nvPr/>
        </p:nvSpPr>
        <p:spPr>
          <a:xfrm>
            <a:off x="684212" y="3716337"/>
            <a:ext cx="7488238" cy="1908176"/>
          </a:xfrm>
          <a:prstGeom prst="roundRect">
            <a:avLst>
              <a:gd name="adj" fmla="val 11314"/>
            </a:avLst>
          </a:prstGeom>
          <a:solidFill>
            <a:srgbClr val="FFD308"/>
          </a:solidFill>
          <a:ln w="19050">
            <a:solidFill>
              <a:srgbClr val="FFD308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574" name="Прямоугольник с закругленными углами"/>
          <p:cNvSpPr/>
          <p:nvPr/>
        </p:nvSpPr>
        <p:spPr>
          <a:xfrm>
            <a:off x="719137" y="1052512"/>
            <a:ext cx="7416801" cy="1116013"/>
          </a:xfrm>
          <a:prstGeom prst="roundRect">
            <a:avLst>
              <a:gd name="adj" fmla="val 15932"/>
            </a:avLst>
          </a:prstGeom>
          <a:solidFill>
            <a:srgbClr val="FFAF00"/>
          </a:soli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575" name="Summary"/>
          <p:cNvSpPr txBox="1">
            <a:spLocks noGrp="1"/>
          </p:cNvSpPr>
          <p:nvPr>
            <p:ph type="title"/>
          </p:nvPr>
        </p:nvSpPr>
        <p:spPr>
          <a:xfrm>
            <a:off x="255587" y="225425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Summary</a:t>
            </a:r>
          </a:p>
        </p:txBody>
      </p:sp>
      <p:sp>
        <p:nvSpPr>
          <p:cNvPr id="1576" name="Мобильные технологии получили всеобщее распространение."/>
          <p:cNvSpPr txBox="1"/>
          <p:nvPr/>
        </p:nvSpPr>
        <p:spPr>
          <a:xfrm>
            <a:off x="792162" y="1290637"/>
            <a:ext cx="6948488" cy="641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700"/>
              </a:spcBef>
              <a:defRPr sz="2000" b="1"/>
            </a:lvl1pPr>
          </a:lstStyle>
          <a:p>
            <a:r>
              <a:t>Мобильные технологии получили всеобщее распространение.</a:t>
            </a:r>
          </a:p>
        </p:txBody>
      </p:sp>
      <p:sp>
        <p:nvSpPr>
          <p:cNvPr id="1577" name="Ожидается увеличение моб. трафика в…"/>
          <p:cNvSpPr txBox="1"/>
          <p:nvPr/>
        </p:nvSpPr>
        <p:spPr>
          <a:xfrm>
            <a:off x="719137" y="2574925"/>
            <a:ext cx="7777163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700"/>
              </a:spcBef>
            </a:pPr>
            <a:r>
              <a:rPr sz="2000" b="1"/>
              <a:t>Ожидается увеличение моб. трафика в </a:t>
            </a:r>
          </a:p>
          <a:p>
            <a:pPr defTabSz="762000">
              <a:lnSpc>
                <a:spcPct val="90000"/>
              </a:lnSpc>
              <a:spcBef>
                <a:spcPts val="700"/>
              </a:spcBef>
            </a:pPr>
            <a:r>
              <a:rPr sz="2000" b="1"/>
              <a:t>среднем в 10 раз.</a:t>
            </a:r>
          </a:p>
        </p:txBody>
      </p:sp>
      <p:sp>
        <p:nvSpPr>
          <p:cNvPr id="1578" name="Операторы вынуждены искать дальнейшие пути для монетизации сервиса. Привычные источники доходов - канут в лету.…"/>
          <p:cNvSpPr txBox="1"/>
          <p:nvPr/>
        </p:nvSpPr>
        <p:spPr>
          <a:xfrm>
            <a:off x="684212" y="3860800"/>
            <a:ext cx="7488238" cy="152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700"/>
              </a:spcBef>
            </a:pPr>
            <a:r>
              <a:rPr sz="2000" b="1"/>
              <a:t>Операторы вынуждены искать дальнейшие пути для монетизации сервиса. Привычные источники доходов - канут в лету. </a:t>
            </a:r>
          </a:p>
          <a:p>
            <a:pPr defTabSz="762000">
              <a:lnSpc>
                <a:spcPct val="90000"/>
              </a:lnSpc>
              <a:spcBef>
                <a:spcPts val="700"/>
              </a:spcBef>
            </a:pPr>
            <a:r>
              <a:rPr sz="2000" b="1"/>
              <a:t>Остро стоит проблема использования частотного спектра, когнитивные радио.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Линия"/>
          <p:cNvSpPr/>
          <p:nvPr/>
        </p:nvSpPr>
        <p:spPr>
          <a:xfrm>
            <a:off x="2232025" y="2817812"/>
            <a:ext cx="1008063" cy="1"/>
          </a:xfrm>
          <a:prstGeom prst="line">
            <a:avLst/>
          </a:prstGeom>
          <a:ln w="38100">
            <a:solidFill>
              <a:srgbClr val="7F22A2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81" name="Линия"/>
          <p:cNvSpPr/>
          <p:nvPr/>
        </p:nvSpPr>
        <p:spPr>
          <a:xfrm flipH="1">
            <a:off x="3455987" y="2025650"/>
            <a:ext cx="900114" cy="504825"/>
          </a:xfrm>
          <a:prstGeom prst="line">
            <a:avLst/>
          </a:prstGeom>
          <a:ln w="38100">
            <a:solidFill>
              <a:srgbClr val="FF2600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82" name="Линия"/>
          <p:cNvSpPr/>
          <p:nvPr/>
        </p:nvSpPr>
        <p:spPr>
          <a:xfrm>
            <a:off x="4427537" y="1989137"/>
            <a:ext cx="2305051" cy="1"/>
          </a:xfrm>
          <a:prstGeom prst="line">
            <a:avLst/>
          </a:prstGeom>
          <a:ln w="38100">
            <a:solidFill>
              <a:srgbClr val="FF2600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83" name="Эволюция беспроводных сетей связи"/>
          <p:cNvSpPr txBox="1">
            <a:spLocks noGrp="1"/>
          </p:cNvSpPr>
          <p:nvPr>
            <p:ph type="title"/>
          </p:nvPr>
        </p:nvSpPr>
        <p:spPr>
          <a:xfrm>
            <a:off x="250825" y="188912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Эволюция беспроводных сетей связи</a:t>
            </a:r>
          </a:p>
        </p:txBody>
      </p:sp>
      <p:grpSp>
        <p:nvGrpSpPr>
          <p:cNvPr id="1601" name="Группа"/>
          <p:cNvGrpSpPr/>
          <p:nvPr/>
        </p:nvGrpSpPr>
        <p:grpSpPr>
          <a:xfrm>
            <a:off x="1258887" y="2384425"/>
            <a:ext cx="1116013" cy="611188"/>
            <a:chOff x="0" y="0"/>
            <a:chExt cx="1116012" cy="611187"/>
          </a:xfrm>
        </p:grpSpPr>
        <p:sp>
          <p:nvSpPr>
            <p:cNvPr id="1584" name="Фигура"/>
            <p:cNvSpPr/>
            <p:nvPr/>
          </p:nvSpPr>
          <p:spPr>
            <a:xfrm>
              <a:off x="0" y="356151"/>
              <a:ext cx="1116013" cy="25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10800"/>
                  </a:lnTo>
                  <a:lnTo>
                    <a:pt x="5400" y="216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C0C0C0"/>
            </a:solidFill>
            <a:ln w="19050" cap="flat">
              <a:solidFill>
                <a:srgbClr val="89929B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00" name="Группа"/>
            <p:cNvGrpSpPr/>
            <p:nvPr/>
          </p:nvGrpSpPr>
          <p:grpSpPr>
            <a:xfrm>
              <a:off x="233504" y="0"/>
              <a:ext cx="440683" cy="478614"/>
              <a:chOff x="0" y="0"/>
              <a:chExt cx="440681" cy="478613"/>
            </a:xfrm>
          </p:grpSpPr>
          <p:sp>
            <p:nvSpPr>
              <p:cNvPr id="1585" name="Фигура"/>
              <p:cNvSpPr/>
              <p:nvPr/>
            </p:nvSpPr>
            <p:spPr>
              <a:xfrm>
                <a:off x="4933" y="5357"/>
                <a:ext cx="430816" cy="46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183"/>
                    </a:moveTo>
                    <a:cubicBezTo>
                      <a:pt x="21600" y="20508"/>
                      <a:pt x="20508" y="21600"/>
                      <a:pt x="19183" y="21600"/>
                    </a:cubicBezTo>
                    <a:cubicBezTo>
                      <a:pt x="2456" y="21600"/>
                      <a:pt x="2456" y="21600"/>
                      <a:pt x="2456" y="21600"/>
                    </a:cubicBezTo>
                    <a:cubicBezTo>
                      <a:pt x="1131" y="21600"/>
                      <a:pt x="0" y="20508"/>
                      <a:pt x="0" y="19183"/>
                    </a:cubicBezTo>
                    <a:cubicBezTo>
                      <a:pt x="0" y="2456"/>
                      <a:pt x="0" y="2456"/>
                      <a:pt x="0" y="2456"/>
                    </a:cubicBezTo>
                    <a:cubicBezTo>
                      <a:pt x="0" y="1092"/>
                      <a:pt x="1131" y="0"/>
                      <a:pt x="2456" y="0"/>
                    </a:cubicBezTo>
                    <a:cubicBezTo>
                      <a:pt x="19183" y="0"/>
                      <a:pt x="19183" y="0"/>
                      <a:pt x="19183" y="0"/>
                    </a:cubicBezTo>
                    <a:cubicBezTo>
                      <a:pt x="20508" y="0"/>
                      <a:pt x="21600" y="1092"/>
                      <a:pt x="21600" y="2456"/>
                    </a:cubicBezTo>
                    <a:lnTo>
                      <a:pt x="21600" y="1918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AF00"/>
                  </a:gs>
                  <a:gs pos="100000">
                    <a:srgbClr val="FFD77D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86" name="Фигура"/>
              <p:cNvSpPr/>
              <p:nvPr/>
            </p:nvSpPr>
            <p:spPr>
              <a:xfrm>
                <a:off x="0" y="0"/>
                <a:ext cx="440682" cy="478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629" y="21600"/>
                    </a:moveTo>
                    <a:cubicBezTo>
                      <a:pt x="1181" y="21600"/>
                      <a:pt x="0" y="20419"/>
                      <a:pt x="0" y="18971"/>
                    </a:cubicBezTo>
                    <a:cubicBezTo>
                      <a:pt x="0" y="2629"/>
                      <a:pt x="0" y="2629"/>
                      <a:pt x="0" y="2629"/>
                    </a:cubicBezTo>
                    <a:cubicBezTo>
                      <a:pt x="0" y="1181"/>
                      <a:pt x="1181" y="0"/>
                      <a:pt x="2629" y="0"/>
                    </a:cubicBezTo>
                    <a:cubicBezTo>
                      <a:pt x="18971" y="0"/>
                      <a:pt x="18971" y="0"/>
                      <a:pt x="18971" y="0"/>
                    </a:cubicBezTo>
                    <a:cubicBezTo>
                      <a:pt x="20381" y="0"/>
                      <a:pt x="21562" y="1143"/>
                      <a:pt x="21600" y="2590"/>
                    </a:cubicBezTo>
                    <a:cubicBezTo>
                      <a:pt x="21600" y="2590"/>
                      <a:pt x="21600" y="2590"/>
                      <a:pt x="21600" y="2590"/>
                    </a:cubicBezTo>
                    <a:cubicBezTo>
                      <a:pt x="21600" y="18971"/>
                      <a:pt x="21600" y="18971"/>
                      <a:pt x="21600" y="18971"/>
                    </a:cubicBezTo>
                    <a:cubicBezTo>
                      <a:pt x="21600" y="20419"/>
                      <a:pt x="20419" y="21600"/>
                      <a:pt x="18971" y="21600"/>
                    </a:cubicBezTo>
                    <a:lnTo>
                      <a:pt x="2629" y="21600"/>
                    </a:lnTo>
                    <a:close/>
                    <a:moveTo>
                      <a:pt x="495" y="2629"/>
                    </a:moveTo>
                    <a:cubicBezTo>
                      <a:pt x="495" y="18971"/>
                      <a:pt x="495" y="18971"/>
                      <a:pt x="495" y="18971"/>
                    </a:cubicBezTo>
                    <a:cubicBezTo>
                      <a:pt x="495" y="20152"/>
                      <a:pt x="1448" y="21105"/>
                      <a:pt x="2629" y="21105"/>
                    </a:cubicBezTo>
                    <a:cubicBezTo>
                      <a:pt x="18971" y="21105"/>
                      <a:pt x="18971" y="21105"/>
                      <a:pt x="18971" y="21105"/>
                    </a:cubicBezTo>
                    <a:cubicBezTo>
                      <a:pt x="20152" y="21105"/>
                      <a:pt x="21105" y="20152"/>
                      <a:pt x="21105" y="18971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1448"/>
                      <a:pt x="20152" y="495"/>
                      <a:pt x="18971" y="495"/>
                    </a:cubicBezTo>
                    <a:cubicBezTo>
                      <a:pt x="2629" y="495"/>
                      <a:pt x="2629" y="495"/>
                      <a:pt x="2629" y="495"/>
                    </a:cubicBezTo>
                    <a:cubicBezTo>
                      <a:pt x="1448" y="495"/>
                      <a:pt x="495" y="1448"/>
                      <a:pt x="495" y="2629"/>
                    </a:cubicBezTo>
                    <a:close/>
                  </a:path>
                </a:pathLst>
              </a:custGeom>
              <a:solidFill>
                <a:srgbClr val="FFA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87" name="Фигура"/>
              <p:cNvSpPr/>
              <p:nvPr/>
            </p:nvSpPr>
            <p:spPr>
              <a:xfrm>
                <a:off x="302945" y="116506"/>
                <a:ext cx="27567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900" y="21157"/>
                    </a:moveTo>
                    <a:cubicBezTo>
                      <a:pt x="-300" y="20626"/>
                      <a:pt x="-300" y="19918"/>
                      <a:pt x="900" y="19563"/>
                    </a:cubicBezTo>
                    <a:cubicBezTo>
                      <a:pt x="8700" y="17262"/>
                      <a:pt x="13500" y="14075"/>
                      <a:pt x="13500" y="10711"/>
                    </a:cubicBezTo>
                    <a:cubicBezTo>
                      <a:pt x="13500" y="7347"/>
                      <a:pt x="8700" y="4160"/>
                      <a:pt x="900" y="1859"/>
                    </a:cubicBezTo>
                    <a:cubicBezTo>
                      <a:pt x="-300" y="1504"/>
                      <a:pt x="-300" y="796"/>
                      <a:pt x="900" y="265"/>
                    </a:cubicBezTo>
                    <a:cubicBezTo>
                      <a:pt x="2700" y="-89"/>
                      <a:pt x="5100" y="-89"/>
                      <a:pt x="6300" y="265"/>
                    </a:cubicBezTo>
                    <a:cubicBezTo>
                      <a:pt x="15300" y="2921"/>
                      <a:pt x="21300" y="6639"/>
                      <a:pt x="21300" y="10711"/>
                    </a:cubicBezTo>
                    <a:cubicBezTo>
                      <a:pt x="21300" y="14783"/>
                      <a:pt x="15300" y="18501"/>
                      <a:pt x="6300" y="21157"/>
                    </a:cubicBezTo>
                    <a:cubicBezTo>
                      <a:pt x="5700" y="21334"/>
                      <a:pt x="4500" y="21511"/>
                      <a:pt x="3900" y="21511"/>
                    </a:cubicBezTo>
                    <a:cubicBezTo>
                      <a:pt x="2700" y="21511"/>
                      <a:pt x="1500" y="21334"/>
                      <a:pt x="9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88" name="Фигура"/>
              <p:cNvSpPr/>
              <p:nvPr/>
            </p:nvSpPr>
            <p:spPr>
              <a:xfrm>
                <a:off x="319385" y="93291"/>
                <a:ext cx="35792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0" h="21539" extrusionOk="0">
                    <a:moveTo>
                      <a:pt x="689" y="21294"/>
                    </a:moveTo>
                    <a:cubicBezTo>
                      <a:pt x="-230" y="20925"/>
                      <a:pt x="-230" y="20434"/>
                      <a:pt x="689" y="20189"/>
                    </a:cubicBezTo>
                    <a:cubicBezTo>
                      <a:pt x="9881" y="17734"/>
                      <a:pt x="15396" y="14421"/>
                      <a:pt x="15396" y="10739"/>
                    </a:cubicBezTo>
                    <a:cubicBezTo>
                      <a:pt x="15396" y="7057"/>
                      <a:pt x="9881" y="3744"/>
                      <a:pt x="689" y="1289"/>
                    </a:cubicBezTo>
                    <a:cubicBezTo>
                      <a:pt x="-230" y="1044"/>
                      <a:pt x="-230" y="553"/>
                      <a:pt x="689" y="184"/>
                    </a:cubicBezTo>
                    <a:cubicBezTo>
                      <a:pt x="2068" y="-61"/>
                      <a:pt x="3906" y="-61"/>
                      <a:pt x="4825" y="184"/>
                    </a:cubicBezTo>
                    <a:cubicBezTo>
                      <a:pt x="14936" y="2884"/>
                      <a:pt x="21370" y="6689"/>
                      <a:pt x="21370" y="10739"/>
                    </a:cubicBezTo>
                    <a:cubicBezTo>
                      <a:pt x="21370" y="14912"/>
                      <a:pt x="14936" y="18594"/>
                      <a:pt x="5285" y="21294"/>
                    </a:cubicBezTo>
                    <a:cubicBezTo>
                      <a:pt x="4366" y="21416"/>
                      <a:pt x="3906" y="21539"/>
                      <a:pt x="2987" y="21539"/>
                    </a:cubicBezTo>
                    <a:cubicBezTo>
                      <a:pt x="2068" y="21539"/>
                      <a:pt x="1608" y="21416"/>
                      <a:pt x="689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89" name="Фигура"/>
              <p:cNvSpPr/>
              <p:nvPr/>
            </p:nvSpPr>
            <p:spPr>
              <a:xfrm>
                <a:off x="337471" y="70281"/>
                <a:ext cx="44015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4" h="21530" extrusionOk="0">
                    <a:moveTo>
                      <a:pt x="559" y="21343"/>
                    </a:moveTo>
                    <a:cubicBezTo>
                      <a:pt x="-186" y="21062"/>
                      <a:pt x="-186" y="20688"/>
                      <a:pt x="559" y="20501"/>
                    </a:cubicBezTo>
                    <a:cubicBezTo>
                      <a:pt x="10614" y="17977"/>
                      <a:pt x="16573" y="14611"/>
                      <a:pt x="16573" y="10777"/>
                    </a:cubicBezTo>
                    <a:cubicBezTo>
                      <a:pt x="16573" y="6943"/>
                      <a:pt x="10614" y="3577"/>
                      <a:pt x="559" y="1052"/>
                    </a:cubicBezTo>
                    <a:cubicBezTo>
                      <a:pt x="-186" y="865"/>
                      <a:pt x="-186" y="491"/>
                      <a:pt x="559" y="211"/>
                    </a:cubicBezTo>
                    <a:cubicBezTo>
                      <a:pt x="1676" y="-70"/>
                      <a:pt x="3166" y="-70"/>
                      <a:pt x="4283" y="211"/>
                    </a:cubicBezTo>
                    <a:cubicBezTo>
                      <a:pt x="15083" y="2922"/>
                      <a:pt x="21414" y="6662"/>
                      <a:pt x="21414" y="10777"/>
                    </a:cubicBezTo>
                    <a:cubicBezTo>
                      <a:pt x="21414" y="14891"/>
                      <a:pt x="15083" y="18631"/>
                      <a:pt x="4283" y="21343"/>
                    </a:cubicBezTo>
                    <a:cubicBezTo>
                      <a:pt x="3538" y="21436"/>
                      <a:pt x="3166" y="21530"/>
                      <a:pt x="2421" y="21530"/>
                    </a:cubicBezTo>
                    <a:cubicBezTo>
                      <a:pt x="1676" y="21530"/>
                      <a:pt x="1304" y="21436"/>
                      <a:pt x="559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90" name="Фигура"/>
              <p:cNvSpPr/>
              <p:nvPr/>
            </p:nvSpPr>
            <p:spPr>
              <a:xfrm>
                <a:off x="354113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695" y="21391"/>
                    </a:moveTo>
                    <a:cubicBezTo>
                      <a:pt x="-231" y="21240"/>
                      <a:pt x="-231" y="20861"/>
                      <a:pt x="695" y="20709"/>
                    </a:cubicBezTo>
                    <a:cubicBezTo>
                      <a:pt x="10878" y="18132"/>
                      <a:pt x="17358" y="14646"/>
                      <a:pt x="17358" y="10781"/>
                    </a:cubicBezTo>
                    <a:cubicBezTo>
                      <a:pt x="17358" y="6916"/>
                      <a:pt x="10878" y="3429"/>
                      <a:pt x="695" y="852"/>
                    </a:cubicBezTo>
                    <a:cubicBezTo>
                      <a:pt x="-231" y="701"/>
                      <a:pt x="-231" y="322"/>
                      <a:pt x="695" y="170"/>
                    </a:cubicBezTo>
                    <a:cubicBezTo>
                      <a:pt x="1312" y="-57"/>
                      <a:pt x="2546" y="-57"/>
                      <a:pt x="3472" y="170"/>
                    </a:cubicBezTo>
                    <a:cubicBezTo>
                      <a:pt x="14580" y="2899"/>
                      <a:pt x="21369" y="6612"/>
                      <a:pt x="21369" y="10781"/>
                    </a:cubicBezTo>
                    <a:cubicBezTo>
                      <a:pt x="21369" y="14949"/>
                      <a:pt x="14580" y="18663"/>
                      <a:pt x="3472" y="21391"/>
                    </a:cubicBezTo>
                    <a:cubicBezTo>
                      <a:pt x="3163" y="21467"/>
                      <a:pt x="2546" y="21543"/>
                      <a:pt x="1929" y="21543"/>
                    </a:cubicBezTo>
                    <a:cubicBezTo>
                      <a:pt x="1620" y="21543"/>
                      <a:pt x="1003" y="21467"/>
                      <a:pt x="695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91" name="Овал"/>
              <p:cNvSpPr/>
              <p:nvPr/>
            </p:nvSpPr>
            <p:spPr>
              <a:xfrm>
                <a:off x="156211" y="130368"/>
                <a:ext cx="24666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92" name="Фигура"/>
              <p:cNvSpPr/>
              <p:nvPr/>
            </p:nvSpPr>
            <p:spPr>
              <a:xfrm>
                <a:off x="174299" y="130368"/>
                <a:ext cx="34532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63" y="0"/>
                    </a:moveTo>
                    <a:cubicBezTo>
                      <a:pt x="1507" y="0"/>
                      <a:pt x="1507" y="0"/>
                      <a:pt x="1507" y="0"/>
                    </a:cubicBezTo>
                    <a:cubicBezTo>
                      <a:pt x="1507" y="0"/>
                      <a:pt x="1507" y="0"/>
                      <a:pt x="1507" y="0"/>
                    </a:cubicBezTo>
                    <a:cubicBezTo>
                      <a:pt x="6028" y="508"/>
                      <a:pt x="8037" y="5082"/>
                      <a:pt x="8037" y="10927"/>
                    </a:cubicBezTo>
                    <a:cubicBezTo>
                      <a:pt x="8037" y="16772"/>
                      <a:pt x="4521" y="21600"/>
                      <a:pt x="0" y="21600"/>
                    </a:cubicBezTo>
                    <a:cubicBezTo>
                      <a:pt x="13563" y="21600"/>
                      <a:pt x="13563" y="21600"/>
                      <a:pt x="13563" y="21600"/>
                    </a:cubicBezTo>
                    <a:cubicBezTo>
                      <a:pt x="17581" y="21600"/>
                      <a:pt x="21600" y="16772"/>
                      <a:pt x="21600" y="10927"/>
                    </a:cubicBezTo>
                    <a:cubicBezTo>
                      <a:pt x="21600" y="4828"/>
                      <a:pt x="17581" y="0"/>
                      <a:pt x="13563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93" name="Овал"/>
              <p:cNvSpPr/>
              <p:nvPr/>
            </p:nvSpPr>
            <p:spPr>
              <a:xfrm>
                <a:off x="264737" y="130368"/>
                <a:ext cx="24667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94" name="Фигура"/>
              <p:cNvSpPr/>
              <p:nvPr/>
            </p:nvSpPr>
            <p:spPr>
              <a:xfrm>
                <a:off x="238428" y="130368"/>
                <a:ext cx="31243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229" y="0"/>
                    </a:moveTo>
                    <a:cubicBezTo>
                      <a:pt x="20057" y="0"/>
                      <a:pt x="20057" y="0"/>
                      <a:pt x="20057" y="0"/>
                    </a:cubicBezTo>
                    <a:cubicBezTo>
                      <a:pt x="20057" y="0"/>
                      <a:pt x="20057" y="0"/>
                      <a:pt x="20057" y="0"/>
                    </a:cubicBezTo>
                    <a:cubicBezTo>
                      <a:pt x="15943" y="508"/>
                      <a:pt x="13371" y="5082"/>
                      <a:pt x="13371" y="10927"/>
                    </a:cubicBezTo>
                    <a:cubicBezTo>
                      <a:pt x="13371" y="16772"/>
                      <a:pt x="17486" y="21600"/>
                      <a:pt x="21600" y="21600"/>
                    </a:cubicBezTo>
                    <a:cubicBezTo>
                      <a:pt x="8229" y="21600"/>
                      <a:pt x="8229" y="21600"/>
                      <a:pt x="8229" y="21600"/>
                    </a:cubicBezTo>
                    <a:cubicBezTo>
                      <a:pt x="3600" y="21600"/>
                      <a:pt x="0" y="16772"/>
                      <a:pt x="0" y="10927"/>
                    </a:cubicBezTo>
                    <a:cubicBezTo>
                      <a:pt x="0" y="4828"/>
                      <a:pt x="3600" y="0"/>
                      <a:pt x="8229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95" name="Фигура"/>
              <p:cNvSpPr/>
              <p:nvPr/>
            </p:nvSpPr>
            <p:spPr>
              <a:xfrm>
                <a:off x="115103" y="116506"/>
                <a:ext cx="27566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14400" y="21157"/>
                    </a:moveTo>
                    <a:cubicBezTo>
                      <a:pt x="5400" y="18501"/>
                      <a:pt x="0" y="14783"/>
                      <a:pt x="0" y="10711"/>
                    </a:cubicBezTo>
                    <a:cubicBezTo>
                      <a:pt x="0" y="6639"/>
                      <a:pt x="5400" y="2921"/>
                      <a:pt x="14400" y="265"/>
                    </a:cubicBezTo>
                    <a:cubicBezTo>
                      <a:pt x="16200" y="-89"/>
                      <a:pt x="18600" y="-89"/>
                      <a:pt x="20400" y="265"/>
                    </a:cubicBezTo>
                    <a:cubicBezTo>
                      <a:pt x="21600" y="796"/>
                      <a:pt x="21600" y="1504"/>
                      <a:pt x="20400" y="1859"/>
                    </a:cubicBezTo>
                    <a:cubicBezTo>
                      <a:pt x="12600" y="4160"/>
                      <a:pt x="7800" y="7347"/>
                      <a:pt x="7800" y="10711"/>
                    </a:cubicBezTo>
                    <a:cubicBezTo>
                      <a:pt x="7800" y="14075"/>
                      <a:pt x="12600" y="17262"/>
                      <a:pt x="20400" y="19563"/>
                    </a:cubicBezTo>
                    <a:cubicBezTo>
                      <a:pt x="20400" y="19563"/>
                      <a:pt x="20400" y="19563"/>
                      <a:pt x="20400" y="19563"/>
                    </a:cubicBezTo>
                    <a:cubicBezTo>
                      <a:pt x="21600" y="19918"/>
                      <a:pt x="21600" y="20626"/>
                      <a:pt x="20400" y="21157"/>
                    </a:cubicBezTo>
                    <a:cubicBezTo>
                      <a:pt x="19200" y="21334"/>
                      <a:pt x="18600" y="21511"/>
                      <a:pt x="17400" y="21511"/>
                    </a:cubicBezTo>
                    <a:cubicBezTo>
                      <a:pt x="16200" y="21511"/>
                      <a:pt x="15600" y="21334"/>
                      <a:pt x="144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96" name="Фигура"/>
              <p:cNvSpPr/>
              <p:nvPr/>
            </p:nvSpPr>
            <p:spPr>
              <a:xfrm>
                <a:off x="90438" y="93291"/>
                <a:ext cx="35599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5" h="21539" extrusionOk="0">
                    <a:moveTo>
                      <a:pt x="16085" y="21294"/>
                    </a:moveTo>
                    <a:cubicBezTo>
                      <a:pt x="5974" y="18594"/>
                      <a:pt x="0" y="14912"/>
                      <a:pt x="0" y="10739"/>
                    </a:cubicBezTo>
                    <a:cubicBezTo>
                      <a:pt x="0" y="6689"/>
                      <a:pt x="5974" y="2884"/>
                      <a:pt x="16085" y="184"/>
                    </a:cubicBezTo>
                    <a:cubicBezTo>
                      <a:pt x="16085" y="184"/>
                      <a:pt x="16085" y="184"/>
                      <a:pt x="16085" y="184"/>
                    </a:cubicBezTo>
                    <a:cubicBezTo>
                      <a:pt x="17464" y="-61"/>
                      <a:pt x="19302" y="-61"/>
                      <a:pt x="20221" y="184"/>
                    </a:cubicBezTo>
                    <a:cubicBezTo>
                      <a:pt x="21600" y="553"/>
                      <a:pt x="21600" y="1044"/>
                      <a:pt x="20221" y="1289"/>
                    </a:cubicBezTo>
                    <a:cubicBezTo>
                      <a:pt x="11489" y="3744"/>
                      <a:pt x="5974" y="7057"/>
                      <a:pt x="5974" y="10739"/>
                    </a:cubicBezTo>
                    <a:cubicBezTo>
                      <a:pt x="5974" y="14421"/>
                      <a:pt x="11489" y="17734"/>
                      <a:pt x="20221" y="20189"/>
                    </a:cubicBezTo>
                    <a:cubicBezTo>
                      <a:pt x="21600" y="20434"/>
                      <a:pt x="21600" y="20925"/>
                      <a:pt x="20221" y="21294"/>
                    </a:cubicBezTo>
                    <a:cubicBezTo>
                      <a:pt x="19762" y="21416"/>
                      <a:pt x="19302" y="21539"/>
                      <a:pt x="18383" y="21539"/>
                    </a:cubicBezTo>
                    <a:cubicBezTo>
                      <a:pt x="17464" y="21539"/>
                      <a:pt x="17004" y="21416"/>
                      <a:pt x="16085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97" name="Фигура"/>
              <p:cNvSpPr/>
              <p:nvPr/>
            </p:nvSpPr>
            <p:spPr>
              <a:xfrm>
                <a:off x="64129" y="70281"/>
                <a:ext cx="45457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5" h="21530" extrusionOk="0">
                    <a:moveTo>
                      <a:pt x="17207" y="21343"/>
                    </a:moveTo>
                    <a:cubicBezTo>
                      <a:pt x="6590" y="18631"/>
                      <a:pt x="0" y="14891"/>
                      <a:pt x="0" y="10777"/>
                    </a:cubicBezTo>
                    <a:cubicBezTo>
                      <a:pt x="0" y="6662"/>
                      <a:pt x="6590" y="2922"/>
                      <a:pt x="17207" y="211"/>
                    </a:cubicBezTo>
                    <a:cubicBezTo>
                      <a:pt x="18305" y="-70"/>
                      <a:pt x="19769" y="-70"/>
                      <a:pt x="20502" y="211"/>
                    </a:cubicBezTo>
                    <a:cubicBezTo>
                      <a:pt x="21600" y="491"/>
                      <a:pt x="21600" y="865"/>
                      <a:pt x="20502" y="1052"/>
                    </a:cubicBezTo>
                    <a:cubicBezTo>
                      <a:pt x="10983" y="3577"/>
                      <a:pt x="4759" y="6943"/>
                      <a:pt x="4759" y="10777"/>
                    </a:cubicBezTo>
                    <a:cubicBezTo>
                      <a:pt x="4759" y="14611"/>
                      <a:pt x="10983" y="17977"/>
                      <a:pt x="20502" y="20501"/>
                    </a:cubicBezTo>
                    <a:cubicBezTo>
                      <a:pt x="20502" y="20501"/>
                      <a:pt x="20502" y="20501"/>
                      <a:pt x="20502" y="20501"/>
                    </a:cubicBezTo>
                    <a:cubicBezTo>
                      <a:pt x="21600" y="20688"/>
                      <a:pt x="21600" y="21062"/>
                      <a:pt x="20502" y="21343"/>
                    </a:cubicBezTo>
                    <a:cubicBezTo>
                      <a:pt x="20136" y="21436"/>
                      <a:pt x="19403" y="21530"/>
                      <a:pt x="19037" y="21530"/>
                    </a:cubicBezTo>
                    <a:cubicBezTo>
                      <a:pt x="18305" y="21530"/>
                      <a:pt x="17573" y="21436"/>
                      <a:pt x="17207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98" name="Фигура"/>
              <p:cNvSpPr/>
              <p:nvPr/>
            </p:nvSpPr>
            <p:spPr>
              <a:xfrm>
                <a:off x="37819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17897" y="21391"/>
                    </a:moveTo>
                    <a:cubicBezTo>
                      <a:pt x="6789" y="18663"/>
                      <a:pt x="0" y="14949"/>
                      <a:pt x="0" y="10781"/>
                    </a:cubicBezTo>
                    <a:cubicBezTo>
                      <a:pt x="0" y="6612"/>
                      <a:pt x="6789" y="2899"/>
                      <a:pt x="17897" y="170"/>
                    </a:cubicBezTo>
                    <a:cubicBezTo>
                      <a:pt x="17897" y="170"/>
                      <a:pt x="17897" y="170"/>
                      <a:pt x="17897" y="170"/>
                    </a:cubicBezTo>
                    <a:cubicBezTo>
                      <a:pt x="18514" y="-57"/>
                      <a:pt x="19749" y="-57"/>
                      <a:pt x="20674" y="170"/>
                    </a:cubicBezTo>
                    <a:cubicBezTo>
                      <a:pt x="21600" y="322"/>
                      <a:pt x="21600" y="701"/>
                      <a:pt x="20674" y="852"/>
                    </a:cubicBezTo>
                    <a:cubicBezTo>
                      <a:pt x="10491" y="3429"/>
                      <a:pt x="4011" y="6916"/>
                      <a:pt x="4011" y="10781"/>
                    </a:cubicBezTo>
                    <a:cubicBezTo>
                      <a:pt x="4011" y="14646"/>
                      <a:pt x="10491" y="18132"/>
                      <a:pt x="20674" y="20709"/>
                    </a:cubicBezTo>
                    <a:cubicBezTo>
                      <a:pt x="21600" y="20861"/>
                      <a:pt x="21600" y="21240"/>
                      <a:pt x="20674" y="21391"/>
                    </a:cubicBezTo>
                    <a:cubicBezTo>
                      <a:pt x="20366" y="21467"/>
                      <a:pt x="19749" y="21543"/>
                      <a:pt x="19131" y="21543"/>
                    </a:cubicBezTo>
                    <a:cubicBezTo>
                      <a:pt x="18823" y="21543"/>
                      <a:pt x="18206" y="21467"/>
                      <a:pt x="17897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99" name="Фигура"/>
              <p:cNvSpPr/>
              <p:nvPr/>
            </p:nvSpPr>
            <p:spPr>
              <a:xfrm>
                <a:off x="187454" y="153585"/>
                <a:ext cx="70707" cy="292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80" y="10800"/>
                    </a:moveTo>
                    <a:cubicBezTo>
                      <a:pt x="12580" y="375"/>
                      <a:pt x="12580" y="375"/>
                      <a:pt x="12580" y="375"/>
                    </a:cubicBezTo>
                    <a:cubicBezTo>
                      <a:pt x="12580" y="187"/>
                      <a:pt x="11868" y="0"/>
                      <a:pt x="10919" y="0"/>
                    </a:cubicBezTo>
                    <a:cubicBezTo>
                      <a:pt x="10207" y="0"/>
                      <a:pt x="9495" y="187"/>
                      <a:pt x="9495" y="375"/>
                    </a:cubicBezTo>
                    <a:cubicBezTo>
                      <a:pt x="9495" y="10925"/>
                      <a:pt x="9495" y="10925"/>
                      <a:pt x="9495" y="10925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3086" y="21600"/>
                      <a:pt x="3086" y="21600"/>
                      <a:pt x="3086" y="21600"/>
                    </a:cubicBezTo>
                    <a:cubicBezTo>
                      <a:pt x="9495" y="14483"/>
                      <a:pt x="9495" y="14483"/>
                      <a:pt x="9495" y="14483"/>
                    </a:cubicBezTo>
                    <a:cubicBezTo>
                      <a:pt x="9495" y="21600"/>
                      <a:pt x="9495" y="21600"/>
                      <a:pt x="9495" y="21600"/>
                    </a:cubicBezTo>
                    <a:cubicBezTo>
                      <a:pt x="12580" y="21600"/>
                      <a:pt x="12580" y="21600"/>
                      <a:pt x="12580" y="21600"/>
                    </a:cubicBezTo>
                    <a:cubicBezTo>
                      <a:pt x="12580" y="14546"/>
                      <a:pt x="12580" y="14546"/>
                      <a:pt x="12580" y="14546"/>
                    </a:cubicBezTo>
                    <a:cubicBezTo>
                      <a:pt x="18514" y="21600"/>
                      <a:pt x="18514" y="21600"/>
                      <a:pt x="18514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2580" y="10862"/>
                      <a:pt x="12580" y="10862"/>
                      <a:pt x="12580" y="10862"/>
                    </a:cubicBezTo>
                    <a:lnTo>
                      <a:pt x="1258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602" name="Прямоугольник с закругленными углами"/>
          <p:cNvSpPr/>
          <p:nvPr/>
        </p:nvSpPr>
        <p:spPr>
          <a:xfrm>
            <a:off x="3059112" y="2493962"/>
            <a:ext cx="684213" cy="647701"/>
          </a:xfrm>
          <a:prstGeom prst="roundRect">
            <a:avLst>
              <a:gd name="adj" fmla="val 15686"/>
            </a:avLst>
          </a:prstGeom>
          <a:gradFill>
            <a:gsLst>
              <a:gs pos="0">
                <a:srgbClr val="FFAF00"/>
              </a:gs>
              <a:gs pos="100000">
                <a:srgbClr val="FFD70D"/>
              </a:gs>
            </a:gsLst>
            <a:lin ang="16200000"/>
          </a:gra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603" name="BSC"/>
          <p:cNvSpPr txBox="1"/>
          <p:nvPr/>
        </p:nvSpPr>
        <p:spPr>
          <a:xfrm>
            <a:off x="3059112" y="2673350"/>
            <a:ext cx="576337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BSC</a:t>
            </a:r>
          </a:p>
        </p:txBody>
      </p:sp>
      <p:sp>
        <p:nvSpPr>
          <p:cNvPr id="1604" name="Прямоугольник с закругленными углами"/>
          <p:cNvSpPr/>
          <p:nvPr/>
        </p:nvSpPr>
        <p:spPr>
          <a:xfrm>
            <a:off x="5292725" y="1844675"/>
            <a:ext cx="684213" cy="647700"/>
          </a:xfrm>
          <a:prstGeom prst="roundRect">
            <a:avLst>
              <a:gd name="adj" fmla="val 15686"/>
            </a:avLst>
          </a:prstGeom>
          <a:gradFill>
            <a:gsLst>
              <a:gs pos="0">
                <a:srgbClr val="FFAF00"/>
              </a:gs>
              <a:gs pos="100000">
                <a:srgbClr val="FFD70D"/>
              </a:gs>
            </a:gsLst>
            <a:lin ang="16200000"/>
          </a:gra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605" name="MSC"/>
          <p:cNvSpPr txBox="1"/>
          <p:nvPr/>
        </p:nvSpPr>
        <p:spPr>
          <a:xfrm>
            <a:off x="5292725" y="2024062"/>
            <a:ext cx="61428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MSC</a:t>
            </a:r>
          </a:p>
        </p:txBody>
      </p:sp>
      <p:grpSp>
        <p:nvGrpSpPr>
          <p:cNvPr id="1623" name="Группа"/>
          <p:cNvGrpSpPr/>
          <p:nvPr/>
        </p:nvGrpSpPr>
        <p:grpSpPr>
          <a:xfrm>
            <a:off x="395287" y="2528887"/>
            <a:ext cx="1116013" cy="611188"/>
            <a:chOff x="0" y="0"/>
            <a:chExt cx="1116012" cy="611187"/>
          </a:xfrm>
        </p:grpSpPr>
        <p:sp>
          <p:nvSpPr>
            <p:cNvPr id="1606" name="Фигура"/>
            <p:cNvSpPr/>
            <p:nvPr/>
          </p:nvSpPr>
          <p:spPr>
            <a:xfrm>
              <a:off x="0" y="356151"/>
              <a:ext cx="1116013" cy="25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10800"/>
                  </a:lnTo>
                  <a:lnTo>
                    <a:pt x="5400" y="216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C0C0C0"/>
            </a:solidFill>
            <a:ln w="19050" cap="flat">
              <a:solidFill>
                <a:srgbClr val="89929B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22" name="Группа"/>
            <p:cNvGrpSpPr/>
            <p:nvPr/>
          </p:nvGrpSpPr>
          <p:grpSpPr>
            <a:xfrm>
              <a:off x="233504" y="0"/>
              <a:ext cx="440683" cy="478614"/>
              <a:chOff x="0" y="0"/>
              <a:chExt cx="440681" cy="478613"/>
            </a:xfrm>
          </p:grpSpPr>
          <p:sp>
            <p:nvSpPr>
              <p:cNvPr id="1607" name="Фигура"/>
              <p:cNvSpPr/>
              <p:nvPr/>
            </p:nvSpPr>
            <p:spPr>
              <a:xfrm>
                <a:off x="4933" y="5357"/>
                <a:ext cx="430816" cy="46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183"/>
                    </a:moveTo>
                    <a:cubicBezTo>
                      <a:pt x="21600" y="20508"/>
                      <a:pt x="20508" y="21600"/>
                      <a:pt x="19183" y="21600"/>
                    </a:cubicBezTo>
                    <a:cubicBezTo>
                      <a:pt x="2456" y="21600"/>
                      <a:pt x="2456" y="21600"/>
                      <a:pt x="2456" y="21600"/>
                    </a:cubicBezTo>
                    <a:cubicBezTo>
                      <a:pt x="1131" y="21600"/>
                      <a:pt x="0" y="20508"/>
                      <a:pt x="0" y="19183"/>
                    </a:cubicBezTo>
                    <a:cubicBezTo>
                      <a:pt x="0" y="2456"/>
                      <a:pt x="0" y="2456"/>
                      <a:pt x="0" y="2456"/>
                    </a:cubicBezTo>
                    <a:cubicBezTo>
                      <a:pt x="0" y="1092"/>
                      <a:pt x="1131" y="0"/>
                      <a:pt x="2456" y="0"/>
                    </a:cubicBezTo>
                    <a:cubicBezTo>
                      <a:pt x="19183" y="0"/>
                      <a:pt x="19183" y="0"/>
                      <a:pt x="19183" y="0"/>
                    </a:cubicBezTo>
                    <a:cubicBezTo>
                      <a:pt x="20508" y="0"/>
                      <a:pt x="21600" y="1092"/>
                      <a:pt x="21600" y="2456"/>
                    </a:cubicBezTo>
                    <a:lnTo>
                      <a:pt x="21600" y="1918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AF00"/>
                  </a:gs>
                  <a:gs pos="100000">
                    <a:srgbClr val="FFD77D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08" name="Фигура"/>
              <p:cNvSpPr/>
              <p:nvPr/>
            </p:nvSpPr>
            <p:spPr>
              <a:xfrm>
                <a:off x="0" y="0"/>
                <a:ext cx="440682" cy="478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629" y="21600"/>
                    </a:moveTo>
                    <a:cubicBezTo>
                      <a:pt x="1181" y="21600"/>
                      <a:pt x="0" y="20419"/>
                      <a:pt x="0" y="18971"/>
                    </a:cubicBezTo>
                    <a:cubicBezTo>
                      <a:pt x="0" y="2629"/>
                      <a:pt x="0" y="2629"/>
                      <a:pt x="0" y="2629"/>
                    </a:cubicBezTo>
                    <a:cubicBezTo>
                      <a:pt x="0" y="1181"/>
                      <a:pt x="1181" y="0"/>
                      <a:pt x="2629" y="0"/>
                    </a:cubicBezTo>
                    <a:cubicBezTo>
                      <a:pt x="18971" y="0"/>
                      <a:pt x="18971" y="0"/>
                      <a:pt x="18971" y="0"/>
                    </a:cubicBezTo>
                    <a:cubicBezTo>
                      <a:pt x="20381" y="0"/>
                      <a:pt x="21562" y="1143"/>
                      <a:pt x="21600" y="2590"/>
                    </a:cubicBezTo>
                    <a:cubicBezTo>
                      <a:pt x="21600" y="2590"/>
                      <a:pt x="21600" y="2590"/>
                      <a:pt x="21600" y="2590"/>
                    </a:cubicBezTo>
                    <a:cubicBezTo>
                      <a:pt x="21600" y="18971"/>
                      <a:pt x="21600" y="18971"/>
                      <a:pt x="21600" y="18971"/>
                    </a:cubicBezTo>
                    <a:cubicBezTo>
                      <a:pt x="21600" y="20419"/>
                      <a:pt x="20419" y="21600"/>
                      <a:pt x="18971" y="21600"/>
                    </a:cubicBezTo>
                    <a:lnTo>
                      <a:pt x="2629" y="21600"/>
                    </a:lnTo>
                    <a:close/>
                    <a:moveTo>
                      <a:pt x="495" y="2629"/>
                    </a:moveTo>
                    <a:cubicBezTo>
                      <a:pt x="495" y="18971"/>
                      <a:pt x="495" y="18971"/>
                      <a:pt x="495" y="18971"/>
                    </a:cubicBezTo>
                    <a:cubicBezTo>
                      <a:pt x="495" y="20152"/>
                      <a:pt x="1448" y="21105"/>
                      <a:pt x="2629" y="21105"/>
                    </a:cubicBezTo>
                    <a:cubicBezTo>
                      <a:pt x="18971" y="21105"/>
                      <a:pt x="18971" y="21105"/>
                      <a:pt x="18971" y="21105"/>
                    </a:cubicBezTo>
                    <a:cubicBezTo>
                      <a:pt x="20152" y="21105"/>
                      <a:pt x="21105" y="20152"/>
                      <a:pt x="21105" y="18971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1448"/>
                      <a:pt x="20152" y="495"/>
                      <a:pt x="18971" y="495"/>
                    </a:cubicBezTo>
                    <a:cubicBezTo>
                      <a:pt x="2629" y="495"/>
                      <a:pt x="2629" y="495"/>
                      <a:pt x="2629" y="495"/>
                    </a:cubicBezTo>
                    <a:cubicBezTo>
                      <a:pt x="1448" y="495"/>
                      <a:pt x="495" y="1448"/>
                      <a:pt x="495" y="2629"/>
                    </a:cubicBezTo>
                    <a:close/>
                  </a:path>
                </a:pathLst>
              </a:custGeom>
              <a:solidFill>
                <a:srgbClr val="FFA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09" name="Фигура"/>
              <p:cNvSpPr/>
              <p:nvPr/>
            </p:nvSpPr>
            <p:spPr>
              <a:xfrm>
                <a:off x="302945" y="116506"/>
                <a:ext cx="27567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900" y="21157"/>
                    </a:moveTo>
                    <a:cubicBezTo>
                      <a:pt x="-300" y="20626"/>
                      <a:pt x="-300" y="19918"/>
                      <a:pt x="900" y="19563"/>
                    </a:cubicBezTo>
                    <a:cubicBezTo>
                      <a:pt x="8700" y="17262"/>
                      <a:pt x="13500" y="14075"/>
                      <a:pt x="13500" y="10711"/>
                    </a:cubicBezTo>
                    <a:cubicBezTo>
                      <a:pt x="13500" y="7347"/>
                      <a:pt x="8700" y="4160"/>
                      <a:pt x="900" y="1859"/>
                    </a:cubicBezTo>
                    <a:cubicBezTo>
                      <a:pt x="-300" y="1504"/>
                      <a:pt x="-300" y="796"/>
                      <a:pt x="900" y="265"/>
                    </a:cubicBezTo>
                    <a:cubicBezTo>
                      <a:pt x="2700" y="-89"/>
                      <a:pt x="5100" y="-89"/>
                      <a:pt x="6300" y="265"/>
                    </a:cubicBezTo>
                    <a:cubicBezTo>
                      <a:pt x="15300" y="2921"/>
                      <a:pt x="21300" y="6639"/>
                      <a:pt x="21300" y="10711"/>
                    </a:cubicBezTo>
                    <a:cubicBezTo>
                      <a:pt x="21300" y="14783"/>
                      <a:pt x="15300" y="18501"/>
                      <a:pt x="6300" y="21157"/>
                    </a:cubicBezTo>
                    <a:cubicBezTo>
                      <a:pt x="5700" y="21334"/>
                      <a:pt x="4500" y="21511"/>
                      <a:pt x="3900" y="21511"/>
                    </a:cubicBezTo>
                    <a:cubicBezTo>
                      <a:pt x="2700" y="21511"/>
                      <a:pt x="1500" y="21334"/>
                      <a:pt x="9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10" name="Фигура"/>
              <p:cNvSpPr/>
              <p:nvPr/>
            </p:nvSpPr>
            <p:spPr>
              <a:xfrm>
                <a:off x="319385" y="93291"/>
                <a:ext cx="35792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0" h="21539" extrusionOk="0">
                    <a:moveTo>
                      <a:pt x="689" y="21294"/>
                    </a:moveTo>
                    <a:cubicBezTo>
                      <a:pt x="-230" y="20925"/>
                      <a:pt x="-230" y="20434"/>
                      <a:pt x="689" y="20189"/>
                    </a:cubicBezTo>
                    <a:cubicBezTo>
                      <a:pt x="9881" y="17734"/>
                      <a:pt x="15396" y="14421"/>
                      <a:pt x="15396" y="10739"/>
                    </a:cubicBezTo>
                    <a:cubicBezTo>
                      <a:pt x="15396" y="7057"/>
                      <a:pt x="9881" y="3744"/>
                      <a:pt x="689" y="1289"/>
                    </a:cubicBezTo>
                    <a:cubicBezTo>
                      <a:pt x="-230" y="1044"/>
                      <a:pt x="-230" y="553"/>
                      <a:pt x="689" y="184"/>
                    </a:cubicBezTo>
                    <a:cubicBezTo>
                      <a:pt x="2068" y="-61"/>
                      <a:pt x="3906" y="-61"/>
                      <a:pt x="4825" y="184"/>
                    </a:cubicBezTo>
                    <a:cubicBezTo>
                      <a:pt x="14936" y="2884"/>
                      <a:pt x="21370" y="6689"/>
                      <a:pt x="21370" y="10739"/>
                    </a:cubicBezTo>
                    <a:cubicBezTo>
                      <a:pt x="21370" y="14912"/>
                      <a:pt x="14936" y="18594"/>
                      <a:pt x="5285" y="21294"/>
                    </a:cubicBezTo>
                    <a:cubicBezTo>
                      <a:pt x="4366" y="21416"/>
                      <a:pt x="3906" y="21539"/>
                      <a:pt x="2987" y="21539"/>
                    </a:cubicBezTo>
                    <a:cubicBezTo>
                      <a:pt x="2068" y="21539"/>
                      <a:pt x="1608" y="21416"/>
                      <a:pt x="689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11" name="Фигура"/>
              <p:cNvSpPr/>
              <p:nvPr/>
            </p:nvSpPr>
            <p:spPr>
              <a:xfrm>
                <a:off x="337471" y="70281"/>
                <a:ext cx="44015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4" h="21530" extrusionOk="0">
                    <a:moveTo>
                      <a:pt x="559" y="21343"/>
                    </a:moveTo>
                    <a:cubicBezTo>
                      <a:pt x="-186" y="21062"/>
                      <a:pt x="-186" y="20688"/>
                      <a:pt x="559" y="20501"/>
                    </a:cubicBezTo>
                    <a:cubicBezTo>
                      <a:pt x="10614" y="17977"/>
                      <a:pt x="16573" y="14611"/>
                      <a:pt x="16573" y="10777"/>
                    </a:cubicBezTo>
                    <a:cubicBezTo>
                      <a:pt x="16573" y="6943"/>
                      <a:pt x="10614" y="3577"/>
                      <a:pt x="559" y="1052"/>
                    </a:cubicBezTo>
                    <a:cubicBezTo>
                      <a:pt x="-186" y="865"/>
                      <a:pt x="-186" y="491"/>
                      <a:pt x="559" y="211"/>
                    </a:cubicBezTo>
                    <a:cubicBezTo>
                      <a:pt x="1676" y="-70"/>
                      <a:pt x="3166" y="-70"/>
                      <a:pt x="4283" y="211"/>
                    </a:cubicBezTo>
                    <a:cubicBezTo>
                      <a:pt x="15083" y="2922"/>
                      <a:pt x="21414" y="6662"/>
                      <a:pt x="21414" y="10777"/>
                    </a:cubicBezTo>
                    <a:cubicBezTo>
                      <a:pt x="21414" y="14891"/>
                      <a:pt x="15083" y="18631"/>
                      <a:pt x="4283" y="21343"/>
                    </a:cubicBezTo>
                    <a:cubicBezTo>
                      <a:pt x="3538" y="21436"/>
                      <a:pt x="3166" y="21530"/>
                      <a:pt x="2421" y="21530"/>
                    </a:cubicBezTo>
                    <a:cubicBezTo>
                      <a:pt x="1676" y="21530"/>
                      <a:pt x="1304" y="21436"/>
                      <a:pt x="559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12" name="Фигура"/>
              <p:cNvSpPr/>
              <p:nvPr/>
            </p:nvSpPr>
            <p:spPr>
              <a:xfrm>
                <a:off x="354113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695" y="21391"/>
                    </a:moveTo>
                    <a:cubicBezTo>
                      <a:pt x="-231" y="21240"/>
                      <a:pt x="-231" y="20861"/>
                      <a:pt x="695" y="20709"/>
                    </a:cubicBezTo>
                    <a:cubicBezTo>
                      <a:pt x="10878" y="18132"/>
                      <a:pt x="17358" y="14646"/>
                      <a:pt x="17358" y="10781"/>
                    </a:cubicBezTo>
                    <a:cubicBezTo>
                      <a:pt x="17358" y="6916"/>
                      <a:pt x="10878" y="3429"/>
                      <a:pt x="695" y="852"/>
                    </a:cubicBezTo>
                    <a:cubicBezTo>
                      <a:pt x="-231" y="701"/>
                      <a:pt x="-231" y="322"/>
                      <a:pt x="695" y="170"/>
                    </a:cubicBezTo>
                    <a:cubicBezTo>
                      <a:pt x="1312" y="-57"/>
                      <a:pt x="2546" y="-57"/>
                      <a:pt x="3472" y="170"/>
                    </a:cubicBezTo>
                    <a:cubicBezTo>
                      <a:pt x="14580" y="2899"/>
                      <a:pt x="21369" y="6612"/>
                      <a:pt x="21369" y="10781"/>
                    </a:cubicBezTo>
                    <a:cubicBezTo>
                      <a:pt x="21369" y="14949"/>
                      <a:pt x="14580" y="18663"/>
                      <a:pt x="3472" y="21391"/>
                    </a:cubicBezTo>
                    <a:cubicBezTo>
                      <a:pt x="3163" y="21467"/>
                      <a:pt x="2546" y="21543"/>
                      <a:pt x="1929" y="21543"/>
                    </a:cubicBezTo>
                    <a:cubicBezTo>
                      <a:pt x="1620" y="21543"/>
                      <a:pt x="1003" y="21467"/>
                      <a:pt x="695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13" name="Овал"/>
              <p:cNvSpPr/>
              <p:nvPr/>
            </p:nvSpPr>
            <p:spPr>
              <a:xfrm>
                <a:off x="156211" y="130368"/>
                <a:ext cx="24666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14" name="Фигура"/>
              <p:cNvSpPr/>
              <p:nvPr/>
            </p:nvSpPr>
            <p:spPr>
              <a:xfrm>
                <a:off x="174299" y="130368"/>
                <a:ext cx="34532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63" y="0"/>
                    </a:moveTo>
                    <a:cubicBezTo>
                      <a:pt x="1507" y="0"/>
                      <a:pt x="1507" y="0"/>
                      <a:pt x="1507" y="0"/>
                    </a:cubicBezTo>
                    <a:cubicBezTo>
                      <a:pt x="1507" y="0"/>
                      <a:pt x="1507" y="0"/>
                      <a:pt x="1507" y="0"/>
                    </a:cubicBezTo>
                    <a:cubicBezTo>
                      <a:pt x="6028" y="508"/>
                      <a:pt x="8037" y="5082"/>
                      <a:pt x="8037" y="10927"/>
                    </a:cubicBezTo>
                    <a:cubicBezTo>
                      <a:pt x="8037" y="16772"/>
                      <a:pt x="4521" y="21600"/>
                      <a:pt x="0" y="21600"/>
                    </a:cubicBezTo>
                    <a:cubicBezTo>
                      <a:pt x="13563" y="21600"/>
                      <a:pt x="13563" y="21600"/>
                      <a:pt x="13563" y="21600"/>
                    </a:cubicBezTo>
                    <a:cubicBezTo>
                      <a:pt x="17581" y="21600"/>
                      <a:pt x="21600" y="16772"/>
                      <a:pt x="21600" y="10927"/>
                    </a:cubicBezTo>
                    <a:cubicBezTo>
                      <a:pt x="21600" y="4828"/>
                      <a:pt x="17581" y="0"/>
                      <a:pt x="13563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15" name="Овал"/>
              <p:cNvSpPr/>
              <p:nvPr/>
            </p:nvSpPr>
            <p:spPr>
              <a:xfrm>
                <a:off x="264737" y="130368"/>
                <a:ext cx="24667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16" name="Фигура"/>
              <p:cNvSpPr/>
              <p:nvPr/>
            </p:nvSpPr>
            <p:spPr>
              <a:xfrm>
                <a:off x="238428" y="130368"/>
                <a:ext cx="31243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229" y="0"/>
                    </a:moveTo>
                    <a:cubicBezTo>
                      <a:pt x="20057" y="0"/>
                      <a:pt x="20057" y="0"/>
                      <a:pt x="20057" y="0"/>
                    </a:cubicBezTo>
                    <a:cubicBezTo>
                      <a:pt x="20057" y="0"/>
                      <a:pt x="20057" y="0"/>
                      <a:pt x="20057" y="0"/>
                    </a:cubicBezTo>
                    <a:cubicBezTo>
                      <a:pt x="15943" y="508"/>
                      <a:pt x="13371" y="5082"/>
                      <a:pt x="13371" y="10927"/>
                    </a:cubicBezTo>
                    <a:cubicBezTo>
                      <a:pt x="13371" y="16772"/>
                      <a:pt x="17486" y="21600"/>
                      <a:pt x="21600" y="21600"/>
                    </a:cubicBezTo>
                    <a:cubicBezTo>
                      <a:pt x="8229" y="21600"/>
                      <a:pt x="8229" y="21600"/>
                      <a:pt x="8229" y="21600"/>
                    </a:cubicBezTo>
                    <a:cubicBezTo>
                      <a:pt x="3600" y="21600"/>
                      <a:pt x="0" y="16772"/>
                      <a:pt x="0" y="10927"/>
                    </a:cubicBezTo>
                    <a:cubicBezTo>
                      <a:pt x="0" y="4828"/>
                      <a:pt x="3600" y="0"/>
                      <a:pt x="8229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17" name="Фигура"/>
              <p:cNvSpPr/>
              <p:nvPr/>
            </p:nvSpPr>
            <p:spPr>
              <a:xfrm>
                <a:off x="115103" y="116506"/>
                <a:ext cx="27566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14400" y="21157"/>
                    </a:moveTo>
                    <a:cubicBezTo>
                      <a:pt x="5400" y="18501"/>
                      <a:pt x="0" y="14783"/>
                      <a:pt x="0" y="10711"/>
                    </a:cubicBezTo>
                    <a:cubicBezTo>
                      <a:pt x="0" y="6639"/>
                      <a:pt x="5400" y="2921"/>
                      <a:pt x="14400" y="265"/>
                    </a:cubicBezTo>
                    <a:cubicBezTo>
                      <a:pt x="16200" y="-89"/>
                      <a:pt x="18600" y="-89"/>
                      <a:pt x="20400" y="265"/>
                    </a:cubicBezTo>
                    <a:cubicBezTo>
                      <a:pt x="21600" y="796"/>
                      <a:pt x="21600" y="1504"/>
                      <a:pt x="20400" y="1859"/>
                    </a:cubicBezTo>
                    <a:cubicBezTo>
                      <a:pt x="12600" y="4160"/>
                      <a:pt x="7800" y="7347"/>
                      <a:pt x="7800" y="10711"/>
                    </a:cubicBezTo>
                    <a:cubicBezTo>
                      <a:pt x="7800" y="14075"/>
                      <a:pt x="12600" y="17262"/>
                      <a:pt x="20400" y="19563"/>
                    </a:cubicBezTo>
                    <a:cubicBezTo>
                      <a:pt x="20400" y="19563"/>
                      <a:pt x="20400" y="19563"/>
                      <a:pt x="20400" y="19563"/>
                    </a:cubicBezTo>
                    <a:cubicBezTo>
                      <a:pt x="21600" y="19918"/>
                      <a:pt x="21600" y="20626"/>
                      <a:pt x="20400" y="21157"/>
                    </a:cubicBezTo>
                    <a:cubicBezTo>
                      <a:pt x="19200" y="21334"/>
                      <a:pt x="18600" y="21511"/>
                      <a:pt x="17400" y="21511"/>
                    </a:cubicBezTo>
                    <a:cubicBezTo>
                      <a:pt x="16200" y="21511"/>
                      <a:pt x="15600" y="21334"/>
                      <a:pt x="144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18" name="Фигура"/>
              <p:cNvSpPr/>
              <p:nvPr/>
            </p:nvSpPr>
            <p:spPr>
              <a:xfrm>
                <a:off x="90438" y="93291"/>
                <a:ext cx="35599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5" h="21539" extrusionOk="0">
                    <a:moveTo>
                      <a:pt x="16085" y="21294"/>
                    </a:moveTo>
                    <a:cubicBezTo>
                      <a:pt x="5974" y="18594"/>
                      <a:pt x="0" y="14912"/>
                      <a:pt x="0" y="10739"/>
                    </a:cubicBezTo>
                    <a:cubicBezTo>
                      <a:pt x="0" y="6689"/>
                      <a:pt x="5974" y="2884"/>
                      <a:pt x="16085" y="184"/>
                    </a:cubicBezTo>
                    <a:cubicBezTo>
                      <a:pt x="16085" y="184"/>
                      <a:pt x="16085" y="184"/>
                      <a:pt x="16085" y="184"/>
                    </a:cubicBezTo>
                    <a:cubicBezTo>
                      <a:pt x="17464" y="-61"/>
                      <a:pt x="19302" y="-61"/>
                      <a:pt x="20221" y="184"/>
                    </a:cubicBezTo>
                    <a:cubicBezTo>
                      <a:pt x="21600" y="553"/>
                      <a:pt x="21600" y="1044"/>
                      <a:pt x="20221" y="1289"/>
                    </a:cubicBezTo>
                    <a:cubicBezTo>
                      <a:pt x="11489" y="3744"/>
                      <a:pt x="5974" y="7057"/>
                      <a:pt x="5974" y="10739"/>
                    </a:cubicBezTo>
                    <a:cubicBezTo>
                      <a:pt x="5974" y="14421"/>
                      <a:pt x="11489" y="17734"/>
                      <a:pt x="20221" y="20189"/>
                    </a:cubicBezTo>
                    <a:cubicBezTo>
                      <a:pt x="21600" y="20434"/>
                      <a:pt x="21600" y="20925"/>
                      <a:pt x="20221" y="21294"/>
                    </a:cubicBezTo>
                    <a:cubicBezTo>
                      <a:pt x="19762" y="21416"/>
                      <a:pt x="19302" y="21539"/>
                      <a:pt x="18383" y="21539"/>
                    </a:cubicBezTo>
                    <a:cubicBezTo>
                      <a:pt x="17464" y="21539"/>
                      <a:pt x="17004" y="21416"/>
                      <a:pt x="16085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19" name="Фигура"/>
              <p:cNvSpPr/>
              <p:nvPr/>
            </p:nvSpPr>
            <p:spPr>
              <a:xfrm>
                <a:off x="64129" y="70281"/>
                <a:ext cx="45457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5" h="21530" extrusionOk="0">
                    <a:moveTo>
                      <a:pt x="17207" y="21343"/>
                    </a:moveTo>
                    <a:cubicBezTo>
                      <a:pt x="6590" y="18631"/>
                      <a:pt x="0" y="14891"/>
                      <a:pt x="0" y="10777"/>
                    </a:cubicBezTo>
                    <a:cubicBezTo>
                      <a:pt x="0" y="6662"/>
                      <a:pt x="6590" y="2922"/>
                      <a:pt x="17207" y="211"/>
                    </a:cubicBezTo>
                    <a:cubicBezTo>
                      <a:pt x="18305" y="-70"/>
                      <a:pt x="19769" y="-70"/>
                      <a:pt x="20502" y="211"/>
                    </a:cubicBezTo>
                    <a:cubicBezTo>
                      <a:pt x="21600" y="491"/>
                      <a:pt x="21600" y="865"/>
                      <a:pt x="20502" y="1052"/>
                    </a:cubicBezTo>
                    <a:cubicBezTo>
                      <a:pt x="10983" y="3577"/>
                      <a:pt x="4759" y="6943"/>
                      <a:pt x="4759" y="10777"/>
                    </a:cubicBezTo>
                    <a:cubicBezTo>
                      <a:pt x="4759" y="14611"/>
                      <a:pt x="10983" y="17977"/>
                      <a:pt x="20502" y="20501"/>
                    </a:cubicBezTo>
                    <a:cubicBezTo>
                      <a:pt x="20502" y="20501"/>
                      <a:pt x="20502" y="20501"/>
                      <a:pt x="20502" y="20501"/>
                    </a:cubicBezTo>
                    <a:cubicBezTo>
                      <a:pt x="21600" y="20688"/>
                      <a:pt x="21600" y="21062"/>
                      <a:pt x="20502" y="21343"/>
                    </a:cubicBezTo>
                    <a:cubicBezTo>
                      <a:pt x="20136" y="21436"/>
                      <a:pt x="19403" y="21530"/>
                      <a:pt x="19037" y="21530"/>
                    </a:cubicBezTo>
                    <a:cubicBezTo>
                      <a:pt x="18305" y="21530"/>
                      <a:pt x="17573" y="21436"/>
                      <a:pt x="17207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20" name="Фигура"/>
              <p:cNvSpPr/>
              <p:nvPr/>
            </p:nvSpPr>
            <p:spPr>
              <a:xfrm>
                <a:off x="37819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17897" y="21391"/>
                    </a:moveTo>
                    <a:cubicBezTo>
                      <a:pt x="6789" y="18663"/>
                      <a:pt x="0" y="14949"/>
                      <a:pt x="0" y="10781"/>
                    </a:cubicBezTo>
                    <a:cubicBezTo>
                      <a:pt x="0" y="6612"/>
                      <a:pt x="6789" y="2899"/>
                      <a:pt x="17897" y="170"/>
                    </a:cubicBezTo>
                    <a:cubicBezTo>
                      <a:pt x="17897" y="170"/>
                      <a:pt x="17897" y="170"/>
                      <a:pt x="17897" y="170"/>
                    </a:cubicBezTo>
                    <a:cubicBezTo>
                      <a:pt x="18514" y="-57"/>
                      <a:pt x="19749" y="-57"/>
                      <a:pt x="20674" y="170"/>
                    </a:cubicBezTo>
                    <a:cubicBezTo>
                      <a:pt x="21600" y="322"/>
                      <a:pt x="21600" y="701"/>
                      <a:pt x="20674" y="852"/>
                    </a:cubicBezTo>
                    <a:cubicBezTo>
                      <a:pt x="10491" y="3429"/>
                      <a:pt x="4011" y="6916"/>
                      <a:pt x="4011" y="10781"/>
                    </a:cubicBezTo>
                    <a:cubicBezTo>
                      <a:pt x="4011" y="14646"/>
                      <a:pt x="10491" y="18132"/>
                      <a:pt x="20674" y="20709"/>
                    </a:cubicBezTo>
                    <a:cubicBezTo>
                      <a:pt x="21600" y="20861"/>
                      <a:pt x="21600" y="21240"/>
                      <a:pt x="20674" y="21391"/>
                    </a:cubicBezTo>
                    <a:cubicBezTo>
                      <a:pt x="20366" y="21467"/>
                      <a:pt x="19749" y="21543"/>
                      <a:pt x="19131" y="21543"/>
                    </a:cubicBezTo>
                    <a:cubicBezTo>
                      <a:pt x="18823" y="21543"/>
                      <a:pt x="18206" y="21467"/>
                      <a:pt x="17897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21" name="Фигура"/>
              <p:cNvSpPr/>
              <p:nvPr/>
            </p:nvSpPr>
            <p:spPr>
              <a:xfrm>
                <a:off x="187454" y="153585"/>
                <a:ext cx="70707" cy="292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80" y="10800"/>
                    </a:moveTo>
                    <a:cubicBezTo>
                      <a:pt x="12580" y="375"/>
                      <a:pt x="12580" y="375"/>
                      <a:pt x="12580" y="375"/>
                    </a:cubicBezTo>
                    <a:cubicBezTo>
                      <a:pt x="12580" y="187"/>
                      <a:pt x="11868" y="0"/>
                      <a:pt x="10919" y="0"/>
                    </a:cubicBezTo>
                    <a:cubicBezTo>
                      <a:pt x="10207" y="0"/>
                      <a:pt x="9495" y="187"/>
                      <a:pt x="9495" y="375"/>
                    </a:cubicBezTo>
                    <a:cubicBezTo>
                      <a:pt x="9495" y="10925"/>
                      <a:pt x="9495" y="10925"/>
                      <a:pt x="9495" y="10925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3086" y="21600"/>
                      <a:pt x="3086" y="21600"/>
                      <a:pt x="3086" y="21600"/>
                    </a:cubicBezTo>
                    <a:cubicBezTo>
                      <a:pt x="9495" y="14483"/>
                      <a:pt x="9495" y="14483"/>
                      <a:pt x="9495" y="14483"/>
                    </a:cubicBezTo>
                    <a:cubicBezTo>
                      <a:pt x="9495" y="21600"/>
                      <a:pt x="9495" y="21600"/>
                      <a:pt x="9495" y="21600"/>
                    </a:cubicBezTo>
                    <a:cubicBezTo>
                      <a:pt x="12580" y="21600"/>
                      <a:pt x="12580" y="21600"/>
                      <a:pt x="12580" y="21600"/>
                    </a:cubicBezTo>
                    <a:cubicBezTo>
                      <a:pt x="12580" y="14546"/>
                      <a:pt x="12580" y="14546"/>
                      <a:pt x="12580" y="14546"/>
                    </a:cubicBezTo>
                    <a:cubicBezTo>
                      <a:pt x="18514" y="21600"/>
                      <a:pt x="18514" y="21600"/>
                      <a:pt x="18514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2580" y="10862"/>
                      <a:pt x="12580" y="10862"/>
                      <a:pt x="12580" y="10862"/>
                    </a:cubicBezTo>
                    <a:lnTo>
                      <a:pt x="1258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624" name="Фигура"/>
          <p:cNvSpPr/>
          <p:nvPr/>
        </p:nvSpPr>
        <p:spPr>
          <a:xfrm>
            <a:off x="6732587" y="1520825"/>
            <a:ext cx="1331913" cy="990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8357"/>
                  <a:pt x="19808" y="6300"/>
                  <a:pt x="17450" y="5914"/>
                </a:cubicBezTo>
                <a:cubicBezTo>
                  <a:pt x="17450" y="5914"/>
                  <a:pt x="17450" y="5786"/>
                  <a:pt x="17450" y="5657"/>
                </a:cubicBezTo>
                <a:cubicBezTo>
                  <a:pt x="17450" y="2571"/>
                  <a:pt x="14526" y="0"/>
                  <a:pt x="10941" y="0"/>
                </a:cubicBezTo>
                <a:cubicBezTo>
                  <a:pt x="7452" y="0"/>
                  <a:pt x="4622" y="2314"/>
                  <a:pt x="4339" y="5143"/>
                </a:cubicBezTo>
                <a:cubicBezTo>
                  <a:pt x="1886" y="6043"/>
                  <a:pt x="0" y="8100"/>
                  <a:pt x="0" y="10543"/>
                </a:cubicBezTo>
                <a:cubicBezTo>
                  <a:pt x="0" y="12600"/>
                  <a:pt x="1132" y="14271"/>
                  <a:pt x="2830" y="15300"/>
                </a:cubicBezTo>
                <a:cubicBezTo>
                  <a:pt x="2547" y="15814"/>
                  <a:pt x="2358" y="16457"/>
                  <a:pt x="2358" y="17100"/>
                </a:cubicBezTo>
                <a:cubicBezTo>
                  <a:pt x="2358" y="19543"/>
                  <a:pt x="4905" y="21600"/>
                  <a:pt x="8017" y="21600"/>
                </a:cubicBezTo>
                <a:cubicBezTo>
                  <a:pt x="9715" y="21600"/>
                  <a:pt x="11224" y="21086"/>
                  <a:pt x="12262" y="20186"/>
                </a:cubicBezTo>
                <a:cubicBezTo>
                  <a:pt x="12922" y="20314"/>
                  <a:pt x="13677" y="20443"/>
                  <a:pt x="14431" y="20443"/>
                </a:cubicBezTo>
                <a:cubicBezTo>
                  <a:pt x="18016" y="20443"/>
                  <a:pt x="20940" y="17871"/>
                  <a:pt x="20940" y="14657"/>
                </a:cubicBezTo>
                <a:cubicBezTo>
                  <a:pt x="20940" y="14271"/>
                  <a:pt x="20940" y="13886"/>
                  <a:pt x="20845" y="13500"/>
                </a:cubicBezTo>
                <a:cubicBezTo>
                  <a:pt x="21317" y="12729"/>
                  <a:pt x="21600" y="11829"/>
                  <a:pt x="21600" y="10800"/>
                </a:cubicBezTo>
                <a:close/>
              </a:path>
            </a:pathLst>
          </a:custGeom>
          <a:gradFill>
            <a:gsLst>
              <a:gs pos="0">
                <a:srgbClr val="FFAF00"/>
              </a:gs>
              <a:gs pos="100000">
                <a:srgbClr val="FFDF99"/>
              </a:gs>
            </a:gsLst>
            <a:lin ang="16200000"/>
          </a:gradFill>
          <a:ln w="28575">
            <a:solidFill>
              <a:srgbClr val="FFAF00"/>
            </a:solidFill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625" name="2G: исключительно передача голоса"/>
          <p:cNvSpPr txBox="1"/>
          <p:nvPr/>
        </p:nvSpPr>
        <p:spPr>
          <a:xfrm>
            <a:off x="215900" y="836612"/>
            <a:ext cx="7732452" cy="550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1100"/>
              </a:spcBef>
            </a:pPr>
            <a:r>
              <a:rPr sz="3200" b="1"/>
              <a:t>2G: </a:t>
            </a:r>
            <a:r>
              <a:rPr sz="3200" b="1" i="1">
                <a:solidFill>
                  <a:srgbClr val="7F22A2"/>
                </a:solidFill>
              </a:rPr>
              <a:t>исключительно передача голоса</a:t>
            </a:r>
          </a:p>
        </p:txBody>
      </p:sp>
      <p:sp>
        <p:nvSpPr>
          <p:cNvPr id="1626" name="Phone…"/>
          <p:cNvSpPr txBox="1"/>
          <p:nvPr/>
        </p:nvSpPr>
        <p:spPr>
          <a:xfrm>
            <a:off x="6914294" y="1700212"/>
            <a:ext cx="944687" cy="675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/>
          <a:p>
            <a:pPr algn="ctr" defTabSz="762000">
              <a:lnSpc>
                <a:spcPct val="90000"/>
              </a:lnSpc>
              <a:spcBef>
                <a:spcPts val="600"/>
              </a:spcBef>
            </a:pPr>
            <a:r>
              <a:rPr sz="1800" i="1"/>
              <a:t>Phone</a:t>
            </a:r>
          </a:p>
          <a:p>
            <a:pPr algn="ctr" defTabSz="762000">
              <a:lnSpc>
                <a:spcPct val="90000"/>
              </a:lnSpc>
              <a:spcBef>
                <a:spcPts val="600"/>
              </a:spcBef>
            </a:pPr>
            <a:r>
              <a:rPr sz="1800" i="1"/>
              <a:t>Network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Оценка качества реч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Оценка качества речи</a:t>
            </a:r>
          </a:p>
        </p:txBody>
      </p:sp>
      <p:sp>
        <p:nvSpPr>
          <p:cNvPr id="1629" name="Основным KPI для голоса является оценка среднего балла (MOS). MOS_V является показателям качества по восприятию, включающим в себя последствия работы кодека, влиянием различных воздействий."/>
          <p:cNvSpPr txBox="1"/>
          <p:nvPr/>
        </p:nvSpPr>
        <p:spPr>
          <a:xfrm>
            <a:off x="207200" y="869950"/>
            <a:ext cx="8522531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>
            <a:spAutoFit/>
          </a:bodyPr>
          <a:lstStyle>
            <a:lvl1pPr indent="449580" algn="just" defTabSz="457200">
              <a:lnSpc>
                <a:spcPct val="150000"/>
              </a:lnSpc>
              <a:defRPr sz="1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Основным KPI для голоса является оценка среднего балла (MOS). MOS_V является показателям качества по восприятию, включающим в себя последствия работы кодека, влиянием различных воздействий.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30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5165" y="2629693"/>
            <a:ext cx="4546601" cy="2832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Оценка качества реч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Оценка качества речи</a:t>
            </a:r>
          </a:p>
        </p:txBody>
      </p:sp>
      <p:sp>
        <p:nvSpPr>
          <p:cNvPr id="1633" name="Два важных метода MOS являются алгоритм оценки качества речи (PESQ) и R-Factor.…"/>
          <p:cNvSpPr txBox="1"/>
          <p:nvPr/>
        </p:nvSpPr>
        <p:spPr>
          <a:xfrm>
            <a:off x="194500" y="1299399"/>
            <a:ext cx="8522531" cy="26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>
            <a:spAutoFit/>
          </a:bodyPr>
          <a:lstStyle/>
          <a:p>
            <a:pPr indent="449580" algn="just" defTabSz="457200">
              <a:lnSpc>
                <a:spcPct val="150000"/>
              </a:lnSpc>
              <a:defRPr sz="1700">
                <a:latin typeface="Helvetica"/>
                <a:ea typeface="Helvetica"/>
                <a:cs typeface="Helvetica"/>
                <a:sym typeface="Helvetica"/>
              </a:defRPr>
            </a:pPr>
            <a:r>
              <a:t>Два важных метода MOS являются алгоритм оценки качества речи (PESQ) и R-Factor.</a:t>
            </a:r>
          </a:p>
          <a:p>
            <a:pPr indent="449580" algn="just" defTabSz="457200">
              <a:lnSpc>
                <a:spcPct val="150000"/>
              </a:lnSpc>
              <a:defRPr sz="1700">
                <a:latin typeface="Helvetica"/>
                <a:ea typeface="Helvetica"/>
                <a:cs typeface="Helvetica"/>
                <a:sym typeface="Helvetica"/>
              </a:defRPr>
            </a:pPr>
            <a:r>
              <a:t>PESQ представляет собой объективную методику определения качества речевой связи в телефонных системах, которая прогнозирует результаты субъективной оценки качества этого вида связи слушателями-экспертами. Этот процесс схематично показан на рисунке:</a:t>
            </a:r>
          </a:p>
        </p:txBody>
      </p:sp>
      <p:pic>
        <p:nvPicPr>
          <p:cNvPr id="1634" name="86c226b521b4b479a242d21c608ba18a.png" descr="86c226b521b4b479a242d21c608ba18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5836" y="3822848"/>
            <a:ext cx="5684602" cy="263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5" name="Прямоугольник с закругленными углами"/>
          <p:cNvSpPr/>
          <p:nvPr/>
        </p:nvSpPr>
        <p:spPr>
          <a:xfrm>
            <a:off x="150812" y="628650"/>
            <a:ext cx="4473367" cy="574675"/>
          </a:xfrm>
          <a:prstGeom prst="roundRect">
            <a:avLst>
              <a:gd name="adj" fmla="val 15470"/>
            </a:avLst>
          </a:prstGeom>
          <a:solidFill>
            <a:srgbClr val="FFD308"/>
          </a:solidFill>
          <a:ln w="19050">
            <a:solidFill>
              <a:srgbClr val="FFD308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636" name="http://habrahabr.ru/post/177099/"/>
          <p:cNvSpPr txBox="1"/>
          <p:nvPr/>
        </p:nvSpPr>
        <p:spPr>
          <a:xfrm>
            <a:off x="165250" y="693737"/>
            <a:ext cx="444449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 anchor="ctr">
            <a:spAutoFit/>
          </a:bodyPr>
          <a:lstStyle>
            <a:lvl1pPr>
              <a:defRPr u="sng">
                <a:solidFill>
                  <a:srgbClr val="7F22A2"/>
                </a:solidFill>
                <a:uFill>
                  <a:solidFill>
                    <a:srgbClr val="7F22A2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7F22A2"/>
                </a:solidFill>
                <a:uFill>
                  <a:solidFill>
                    <a:srgbClr val="7F22A2"/>
                  </a:solidFill>
                </a:uFill>
                <a:hlinkClick r:id="rId3"/>
              </a:rPr>
              <a:t>http://habrahabr.ru/post/177099/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 dir="in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Прямоугольник с закругленными углами"/>
          <p:cNvSpPr/>
          <p:nvPr/>
        </p:nvSpPr>
        <p:spPr>
          <a:xfrm>
            <a:off x="576262" y="5300662"/>
            <a:ext cx="3816351" cy="574676"/>
          </a:xfrm>
          <a:prstGeom prst="roundRect">
            <a:avLst>
              <a:gd name="adj" fmla="val 15470"/>
            </a:avLst>
          </a:prstGeom>
          <a:solidFill>
            <a:srgbClr val="16C834"/>
          </a:solidFill>
          <a:ln w="19050">
            <a:solidFill>
              <a:srgbClr val="16C834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639" name="Линия"/>
          <p:cNvSpPr/>
          <p:nvPr/>
        </p:nvSpPr>
        <p:spPr>
          <a:xfrm>
            <a:off x="2232025" y="2817812"/>
            <a:ext cx="1008063" cy="1"/>
          </a:xfrm>
          <a:prstGeom prst="line">
            <a:avLst/>
          </a:prstGeom>
          <a:ln w="38100">
            <a:solidFill>
              <a:srgbClr val="7F22A2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0" name="Линия"/>
          <p:cNvSpPr/>
          <p:nvPr/>
        </p:nvSpPr>
        <p:spPr>
          <a:xfrm flipH="1">
            <a:off x="3455987" y="2025650"/>
            <a:ext cx="900114" cy="504825"/>
          </a:xfrm>
          <a:prstGeom prst="line">
            <a:avLst/>
          </a:prstGeom>
          <a:ln w="38100">
            <a:solidFill>
              <a:srgbClr val="FF2600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1" name="Линия"/>
          <p:cNvSpPr/>
          <p:nvPr/>
        </p:nvSpPr>
        <p:spPr>
          <a:xfrm>
            <a:off x="4427537" y="1989137"/>
            <a:ext cx="2305051" cy="1"/>
          </a:xfrm>
          <a:prstGeom prst="line">
            <a:avLst/>
          </a:prstGeom>
          <a:ln w="38100">
            <a:solidFill>
              <a:srgbClr val="FF2600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2" name="Эволюция беспроводных сетей связи"/>
          <p:cNvSpPr txBox="1">
            <a:spLocks noGrp="1"/>
          </p:cNvSpPr>
          <p:nvPr>
            <p:ph type="title"/>
          </p:nvPr>
        </p:nvSpPr>
        <p:spPr>
          <a:xfrm>
            <a:off x="250825" y="188912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Эволюция беспроводных сетей связи</a:t>
            </a:r>
          </a:p>
        </p:txBody>
      </p:sp>
      <p:grpSp>
        <p:nvGrpSpPr>
          <p:cNvPr id="1660" name="Группа"/>
          <p:cNvGrpSpPr/>
          <p:nvPr/>
        </p:nvGrpSpPr>
        <p:grpSpPr>
          <a:xfrm>
            <a:off x="1258887" y="2384425"/>
            <a:ext cx="1116013" cy="611188"/>
            <a:chOff x="0" y="0"/>
            <a:chExt cx="1116012" cy="611187"/>
          </a:xfrm>
        </p:grpSpPr>
        <p:sp>
          <p:nvSpPr>
            <p:cNvPr id="1643" name="Фигура"/>
            <p:cNvSpPr/>
            <p:nvPr/>
          </p:nvSpPr>
          <p:spPr>
            <a:xfrm>
              <a:off x="0" y="356151"/>
              <a:ext cx="1116013" cy="25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10800"/>
                  </a:lnTo>
                  <a:lnTo>
                    <a:pt x="5400" y="216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C0C0C0"/>
            </a:solidFill>
            <a:ln w="19050" cap="flat">
              <a:solidFill>
                <a:srgbClr val="89929B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59" name="Группа"/>
            <p:cNvGrpSpPr/>
            <p:nvPr/>
          </p:nvGrpSpPr>
          <p:grpSpPr>
            <a:xfrm>
              <a:off x="233504" y="0"/>
              <a:ext cx="440683" cy="478614"/>
              <a:chOff x="0" y="0"/>
              <a:chExt cx="440681" cy="478613"/>
            </a:xfrm>
          </p:grpSpPr>
          <p:sp>
            <p:nvSpPr>
              <p:cNvPr id="1644" name="Фигура"/>
              <p:cNvSpPr/>
              <p:nvPr/>
            </p:nvSpPr>
            <p:spPr>
              <a:xfrm>
                <a:off x="4933" y="5357"/>
                <a:ext cx="430816" cy="46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183"/>
                    </a:moveTo>
                    <a:cubicBezTo>
                      <a:pt x="21600" y="20508"/>
                      <a:pt x="20508" y="21600"/>
                      <a:pt x="19183" y="21600"/>
                    </a:cubicBezTo>
                    <a:cubicBezTo>
                      <a:pt x="2456" y="21600"/>
                      <a:pt x="2456" y="21600"/>
                      <a:pt x="2456" y="21600"/>
                    </a:cubicBezTo>
                    <a:cubicBezTo>
                      <a:pt x="1131" y="21600"/>
                      <a:pt x="0" y="20508"/>
                      <a:pt x="0" y="19183"/>
                    </a:cubicBezTo>
                    <a:cubicBezTo>
                      <a:pt x="0" y="2456"/>
                      <a:pt x="0" y="2456"/>
                      <a:pt x="0" y="2456"/>
                    </a:cubicBezTo>
                    <a:cubicBezTo>
                      <a:pt x="0" y="1092"/>
                      <a:pt x="1131" y="0"/>
                      <a:pt x="2456" y="0"/>
                    </a:cubicBezTo>
                    <a:cubicBezTo>
                      <a:pt x="19183" y="0"/>
                      <a:pt x="19183" y="0"/>
                      <a:pt x="19183" y="0"/>
                    </a:cubicBezTo>
                    <a:cubicBezTo>
                      <a:pt x="20508" y="0"/>
                      <a:pt x="21600" y="1092"/>
                      <a:pt x="21600" y="2456"/>
                    </a:cubicBezTo>
                    <a:lnTo>
                      <a:pt x="21600" y="1918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AF00"/>
                  </a:gs>
                  <a:gs pos="100000">
                    <a:srgbClr val="FFD77D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45" name="Фигура"/>
              <p:cNvSpPr/>
              <p:nvPr/>
            </p:nvSpPr>
            <p:spPr>
              <a:xfrm>
                <a:off x="0" y="0"/>
                <a:ext cx="440682" cy="478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629" y="21600"/>
                    </a:moveTo>
                    <a:cubicBezTo>
                      <a:pt x="1181" y="21600"/>
                      <a:pt x="0" y="20419"/>
                      <a:pt x="0" y="18971"/>
                    </a:cubicBezTo>
                    <a:cubicBezTo>
                      <a:pt x="0" y="2629"/>
                      <a:pt x="0" y="2629"/>
                      <a:pt x="0" y="2629"/>
                    </a:cubicBezTo>
                    <a:cubicBezTo>
                      <a:pt x="0" y="1181"/>
                      <a:pt x="1181" y="0"/>
                      <a:pt x="2629" y="0"/>
                    </a:cubicBezTo>
                    <a:cubicBezTo>
                      <a:pt x="18971" y="0"/>
                      <a:pt x="18971" y="0"/>
                      <a:pt x="18971" y="0"/>
                    </a:cubicBezTo>
                    <a:cubicBezTo>
                      <a:pt x="20381" y="0"/>
                      <a:pt x="21562" y="1143"/>
                      <a:pt x="21600" y="2590"/>
                    </a:cubicBezTo>
                    <a:cubicBezTo>
                      <a:pt x="21600" y="2590"/>
                      <a:pt x="21600" y="2590"/>
                      <a:pt x="21600" y="2590"/>
                    </a:cubicBezTo>
                    <a:cubicBezTo>
                      <a:pt x="21600" y="18971"/>
                      <a:pt x="21600" y="18971"/>
                      <a:pt x="21600" y="18971"/>
                    </a:cubicBezTo>
                    <a:cubicBezTo>
                      <a:pt x="21600" y="20419"/>
                      <a:pt x="20419" y="21600"/>
                      <a:pt x="18971" y="21600"/>
                    </a:cubicBezTo>
                    <a:lnTo>
                      <a:pt x="2629" y="21600"/>
                    </a:lnTo>
                    <a:close/>
                    <a:moveTo>
                      <a:pt x="495" y="2629"/>
                    </a:moveTo>
                    <a:cubicBezTo>
                      <a:pt x="495" y="18971"/>
                      <a:pt x="495" y="18971"/>
                      <a:pt x="495" y="18971"/>
                    </a:cubicBezTo>
                    <a:cubicBezTo>
                      <a:pt x="495" y="20152"/>
                      <a:pt x="1448" y="21105"/>
                      <a:pt x="2629" y="21105"/>
                    </a:cubicBezTo>
                    <a:cubicBezTo>
                      <a:pt x="18971" y="21105"/>
                      <a:pt x="18971" y="21105"/>
                      <a:pt x="18971" y="21105"/>
                    </a:cubicBezTo>
                    <a:cubicBezTo>
                      <a:pt x="20152" y="21105"/>
                      <a:pt x="21105" y="20152"/>
                      <a:pt x="21105" y="18971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1448"/>
                      <a:pt x="20152" y="495"/>
                      <a:pt x="18971" y="495"/>
                    </a:cubicBezTo>
                    <a:cubicBezTo>
                      <a:pt x="2629" y="495"/>
                      <a:pt x="2629" y="495"/>
                      <a:pt x="2629" y="495"/>
                    </a:cubicBezTo>
                    <a:cubicBezTo>
                      <a:pt x="1448" y="495"/>
                      <a:pt x="495" y="1448"/>
                      <a:pt x="495" y="2629"/>
                    </a:cubicBezTo>
                    <a:close/>
                  </a:path>
                </a:pathLst>
              </a:custGeom>
              <a:solidFill>
                <a:srgbClr val="FFA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46" name="Фигура"/>
              <p:cNvSpPr/>
              <p:nvPr/>
            </p:nvSpPr>
            <p:spPr>
              <a:xfrm>
                <a:off x="302945" y="116506"/>
                <a:ext cx="27567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900" y="21157"/>
                    </a:moveTo>
                    <a:cubicBezTo>
                      <a:pt x="-300" y="20626"/>
                      <a:pt x="-300" y="19918"/>
                      <a:pt x="900" y="19563"/>
                    </a:cubicBezTo>
                    <a:cubicBezTo>
                      <a:pt x="8700" y="17262"/>
                      <a:pt x="13500" y="14075"/>
                      <a:pt x="13500" y="10711"/>
                    </a:cubicBezTo>
                    <a:cubicBezTo>
                      <a:pt x="13500" y="7347"/>
                      <a:pt x="8700" y="4160"/>
                      <a:pt x="900" y="1859"/>
                    </a:cubicBezTo>
                    <a:cubicBezTo>
                      <a:pt x="-300" y="1504"/>
                      <a:pt x="-300" y="796"/>
                      <a:pt x="900" y="265"/>
                    </a:cubicBezTo>
                    <a:cubicBezTo>
                      <a:pt x="2700" y="-89"/>
                      <a:pt x="5100" y="-89"/>
                      <a:pt x="6300" y="265"/>
                    </a:cubicBezTo>
                    <a:cubicBezTo>
                      <a:pt x="15300" y="2921"/>
                      <a:pt x="21300" y="6639"/>
                      <a:pt x="21300" y="10711"/>
                    </a:cubicBezTo>
                    <a:cubicBezTo>
                      <a:pt x="21300" y="14783"/>
                      <a:pt x="15300" y="18501"/>
                      <a:pt x="6300" y="21157"/>
                    </a:cubicBezTo>
                    <a:cubicBezTo>
                      <a:pt x="5700" y="21334"/>
                      <a:pt x="4500" y="21511"/>
                      <a:pt x="3900" y="21511"/>
                    </a:cubicBezTo>
                    <a:cubicBezTo>
                      <a:pt x="2700" y="21511"/>
                      <a:pt x="1500" y="21334"/>
                      <a:pt x="9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47" name="Фигура"/>
              <p:cNvSpPr/>
              <p:nvPr/>
            </p:nvSpPr>
            <p:spPr>
              <a:xfrm>
                <a:off x="319385" y="93291"/>
                <a:ext cx="35792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0" h="21539" extrusionOk="0">
                    <a:moveTo>
                      <a:pt x="689" y="21294"/>
                    </a:moveTo>
                    <a:cubicBezTo>
                      <a:pt x="-230" y="20925"/>
                      <a:pt x="-230" y="20434"/>
                      <a:pt x="689" y="20189"/>
                    </a:cubicBezTo>
                    <a:cubicBezTo>
                      <a:pt x="9881" y="17734"/>
                      <a:pt x="15396" y="14421"/>
                      <a:pt x="15396" y="10739"/>
                    </a:cubicBezTo>
                    <a:cubicBezTo>
                      <a:pt x="15396" y="7057"/>
                      <a:pt x="9881" y="3744"/>
                      <a:pt x="689" y="1289"/>
                    </a:cubicBezTo>
                    <a:cubicBezTo>
                      <a:pt x="-230" y="1044"/>
                      <a:pt x="-230" y="553"/>
                      <a:pt x="689" y="184"/>
                    </a:cubicBezTo>
                    <a:cubicBezTo>
                      <a:pt x="2068" y="-61"/>
                      <a:pt x="3906" y="-61"/>
                      <a:pt x="4825" y="184"/>
                    </a:cubicBezTo>
                    <a:cubicBezTo>
                      <a:pt x="14936" y="2884"/>
                      <a:pt x="21370" y="6689"/>
                      <a:pt x="21370" y="10739"/>
                    </a:cubicBezTo>
                    <a:cubicBezTo>
                      <a:pt x="21370" y="14912"/>
                      <a:pt x="14936" y="18594"/>
                      <a:pt x="5285" y="21294"/>
                    </a:cubicBezTo>
                    <a:cubicBezTo>
                      <a:pt x="4366" y="21416"/>
                      <a:pt x="3906" y="21539"/>
                      <a:pt x="2987" y="21539"/>
                    </a:cubicBezTo>
                    <a:cubicBezTo>
                      <a:pt x="2068" y="21539"/>
                      <a:pt x="1608" y="21416"/>
                      <a:pt x="689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48" name="Фигура"/>
              <p:cNvSpPr/>
              <p:nvPr/>
            </p:nvSpPr>
            <p:spPr>
              <a:xfrm>
                <a:off x="337471" y="70281"/>
                <a:ext cx="44015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4" h="21530" extrusionOk="0">
                    <a:moveTo>
                      <a:pt x="559" y="21343"/>
                    </a:moveTo>
                    <a:cubicBezTo>
                      <a:pt x="-186" y="21062"/>
                      <a:pt x="-186" y="20688"/>
                      <a:pt x="559" y="20501"/>
                    </a:cubicBezTo>
                    <a:cubicBezTo>
                      <a:pt x="10614" y="17977"/>
                      <a:pt x="16573" y="14611"/>
                      <a:pt x="16573" y="10777"/>
                    </a:cubicBezTo>
                    <a:cubicBezTo>
                      <a:pt x="16573" y="6943"/>
                      <a:pt x="10614" y="3577"/>
                      <a:pt x="559" y="1052"/>
                    </a:cubicBezTo>
                    <a:cubicBezTo>
                      <a:pt x="-186" y="865"/>
                      <a:pt x="-186" y="491"/>
                      <a:pt x="559" y="211"/>
                    </a:cubicBezTo>
                    <a:cubicBezTo>
                      <a:pt x="1676" y="-70"/>
                      <a:pt x="3166" y="-70"/>
                      <a:pt x="4283" y="211"/>
                    </a:cubicBezTo>
                    <a:cubicBezTo>
                      <a:pt x="15083" y="2922"/>
                      <a:pt x="21414" y="6662"/>
                      <a:pt x="21414" y="10777"/>
                    </a:cubicBezTo>
                    <a:cubicBezTo>
                      <a:pt x="21414" y="14891"/>
                      <a:pt x="15083" y="18631"/>
                      <a:pt x="4283" y="21343"/>
                    </a:cubicBezTo>
                    <a:cubicBezTo>
                      <a:pt x="3538" y="21436"/>
                      <a:pt x="3166" y="21530"/>
                      <a:pt x="2421" y="21530"/>
                    </a:cubicBezTo>
                    <a:cubicBezTo>
                      <a:pt x="1676" y="21530"/>
                      <a:pt x="1304" y="21436"/>
                      <a:pt x="559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49" name="Фигура"/>
              <p:cNvSpPr/>
              <p:nvPr/>
            </p:nvSpPr>
            <p:spPr>
              <a:xfrm>
                <a:off x="354113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695" y="21391"/>
                    </a:moveTo>
                    <a:cubicBezTo>
                      <a:pt x="-231" y="21240"/>
                      <a:pt x="-231" y="20861"/>
                      <a:pt x="695" y="20709"/>
                    </a:cubicBezTo>
                    <a:cubicBezTo>
                      <a:pt x="10878" y="18132"/>
                      <a:pt x="17358" y="14646"/>
                      <a:pt x="17358" y="10781"/>
                    </a:cubicBezTo>
                    <a:cubicBezTo>
                      <a:pt x="17358" y="6916"/>
                      <a:pt x="10878" y="3429"/>
                      <a:pt x="695" y="852"/>
                    </a:cubicBezTo>
                    <a:cubicBezTo>
                      <a:pt x="-231" y="701"/>
                      <a:pt x="-231" y="322"/>
                      <a:pt x="695" y="170"/>
                    </a:cubicBezTo>
                    <a:cubicBezTo>
                      <a:pt x="1312" y="-57"/>
                      <a:pt x="2546" y="-57"/>
                      <a:pt x="3472" y="170"/>
                    </a:cubicBezTo>
                    <a:cubicBezTo>
                      <a:pt x="14580" y="2899"/>
                      <a:pt x="21369" y="6612"/>
                      <a:pt x="21369" y="10781"/>
                    </a:cubicBezTo>
                    <a:cubicBezTo>
                      <a:pt x="21369" y="14949"/>
                      <a:pt x="14580" y="18663"/>
                      <a:pt x="3472" y="21391"/>
                    </a:cubicBezTo>
                    <a:cubicBezTo>
                      <a:pt x="3163" y="21467"/>
                      <a:pt x="2546" y="21543"/>
                      <a:pt x="1929" y="21543"/>
                    </a:cubicBezTo>
                    <a:cubicBezTo>
                      <a:pt x="1620" y="21543"/>
                      <a:pt x="1003" y="21467"/>
                      <a:pt x="695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50" name="Овал"/>
              <p:cNvSpPr/>
              <p:nvPr/>
            </p:nvSpPr>
            <p:spPr>
              <a:xfrm>
                <a:off x="156211" y="130368"/>
                <a:ext cx="24666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51" name="Фигура"/>
              <p:cNvSpPr/>
              <p:nvPr/>
            </p:nvSpPr>
            <p:spPr>
              <a:xfrm>
                <a:off x="174299" y="130368"/>
                <a:ext cx="34532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63" y="0"/>
                    </a:moveTo>
                    <a:cubicBezTo>
                      <a:pt x="1507" y="0"/>
                      <a:pt x="1507" y="0"/>
                      <a:pt x="1507" y="0"/>
                    </a:cubicBezTo>
                    <a:cubicBezTo>
                      <a:pt x="1507" y="0"/>
                      <a:pt x="1507" y="0"/>
                      <a:pt x="1507" y="0"/>
                    </a:cubicBezTo>
                    <a:cubicBezTo>
                      <a:pt x="6028" y="508"/>
                      <a:pt x="8037" y="5082"/>
                      <a:pt x="8037" y="10927"/>
                    </a:cubicBezTo>
                    <a:cubicBezTo>
                      <a:pt x="8037" y="16772"/>
                      <a:pt x="4521" y="21600"/>
                      <a:pt x="0" y="21600"/>
                    </a:cubicBezTo>
                    <a:cubicBezTo>
                      <a:pt x="13563" y="21600"/>
                      <a:pt x="13563" y="21600"/>
                      <a:pt x="13563" y="21600"/>
                    </a:cubicBezTo>
                    <a:cubicBezTo>
                      <a:pt x="17581" y="21600"/>
                      <a:pt x="21600" y="16772"/>
                      <a:pt x="21600" y="10927"/>
                    </a:cubicBezTo>
                    <a:cubicBezTo>
                      <a:pt x="21600" y="4828"/>
                      <a:pt x="17581" y="0"/>
                      <a:pt x="13563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52" name="Овал"/>
              <p:cNvSpPr/>
              <p:nvPr/>
            </p:nvSpPr>
            <p:spPr>
              <a:xfrm>
                <a:off x="264737" y="130368"/>
                <a:ext cx="24667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53" name="Фигура"/>
              <p:cNvSpPr/>
              <p:nvPr/>
            </p:nvSpPr>
            <p:spPr>
              <a:xfrm>
                <a:off x="238428" y="130368"/>
                <a:ext cx="31243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229" y="0"/>
                    </a:moveTo>
                    <a:cubicBezTo>
                      <a:pt x="20057" y="0"/>
                      <a:pt x="20057" y="0"/>
                      <a:pt x="20057" y="0"/>
                    </a:cubicBezTo>
                    <a:cubicBezTo>
                      <a:pt x="20057" y="0"/>
                      <a:pt x="20057" y="0"/>
                      <a:pt x="20057" y="0"/>
                    </a:cubicBezTo>
                    <a:cubicBezTo>
                      <a:pt x="15943" y="508"/>
                      <a:pt x="13371" y="5082"/>
                      <a:pt x="13371" y="10927"/>
                    </a:cubicBezTo>
                    <a:cubicBezTo>
                      <a:pt x="13371" y="16772"/>
                      <a:pt x="17486" y="21600"/>
                      <a:pt x="21600" y="21600"/>
                    </a:cubicBezTo>
                    <a:cubicBezTo>
                      <a:pt x="8229" y="21600"/>
                      <a:pt x="8229" y="21600"/>
                      <a:pt x="8229" y="21600"/>
                    </a:cubicBezTo>
                    <a:cubicBezTo>
                      <a:pt x="3600" y="21600"/>
                      <a:pt x="0" y="16772"/>
                      <a:pt x="0" y="10927"/>
                    </a:cubicBezTo>
                    <a:cubicBezTo>
                      <a:pt x="0" y="4828"/>
                      <a:pt x="3600" y="0"/>
                      <a:pt x="8229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54" name="Фигура"/>
              <p:cNvSpPr/>
              <p:nvPr/>
            </p:nvSpPr>
            <p:spPr>
              <a:xfrm>
                <a:off x="115103" y="116506"/>
                <a:ext cx="27566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14400" y="21157"/>
                    </a:moveTo>
                    <a:cubicBezTo>
                      <a:pt x="5400" y="18501"/>
                      <a:pt x="0" y="14783"/>
                      <a:pt x="0" y="10711"/>
                    </a:cubicBezTo>
                    <a:cubicBezTo>
                      <a:pt x="0" y="6639"/>
                      <a:pt x="5400" y="2921"/>
                      <a:pt x="14400" y="265"/>
                    </a:cubicBezTo>
                    <a:cubicBezTo>
                      <a:pt x="16200" y="-89"/>
                      <a:pt x="18600" y="-89"/>
                      <a:pt x="20400" y="265"/>
                    </a:cubicBezTo>
                    <a:cubicBezTo>
                      <a:pt x="21600" y="796"/>
                      <a:pt x="21600" y="1504"/>
                      <a:pt x="20400" y="1859"/>
                    </a:cubicBezTo>
                    <a:cubicBezTo>
                      <a:pt x="12600" y="4160"/>
                      <a:pt x="7800" y="7347"/>
                      <a:pt x="7800" y="10711"/>
                    </a:cubicBezTo>
                    <a:cubicBezTo>
                      <a:pt x="7800" y="14075"/>
                      <a:pt x="12600" y="17262"/>
                      <a:pt x="20400" y="19563"/>
                    </a:cubicBezTo>
                    <a:cubicBezTo>
                      <a:pt x="20400" y="19563"/>
                      <a:pt x="20400" y="19563"/>
                      <a:pt x="20400" y="19563"/>
                    </a:cubicBezTo>
                    <a:cubicBezTo>
                      <a:pt x="21600" y="19918"/>
                      <a:pt x="21600" y="20626"/>
                      <a:pt x="20400" y="21157"/>
                    </a:cubicBezTo>
                    <a:cubicBezTo>
                      <a:pt x="19200" y="21334"/>
                      <a:pt x="18600" y="21511"/>
                      <a:pt x="17400" y="21511"/>
                    </a:cubicBezTo>
                    <a:cubicBezTo>
                      <a:pt x="16200" y="21511"/>
                      <a:pt x="15600" y="21334"/>
                      <a:pt x="144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55" name="Фигура"/>
              <p:cNvSpPr/>
              <p:nvPr/>
            </p:nvSpPr>
            <p:spPr>
              <a:xfrm>
                <a:off x="90438" y="93291"/>
                <a:ext cx="35599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5" h="21539" extrusionOk="0">
                    <a:moveTo>
                      <a:pt x="16085" y="21294"/>
                    </a:moveTo>
                    <a:cubicBezTo>
                      <a:pt x="5974" y="18594"/>
                      <a:pt x="0" y="14912"/>
                      <a:pt x="0" y="10739"/>
                    </a:cubicBezTo>
                    <a:cubicBezTo>
                      <a:pt x="0" y="6689"/>
                      <a:pt x="5974" y="2884"/>
                      <a:pt x="16085" y="184"/>
                    </a:cubicBezTo>
                    <a:cubicBezTo>
                      <a:pt x="16085" y="184"/>
                      <a:pt x="16085" y="184"/>
                      <a:pt x="16085" y="184"/>
                    </a:cubicBezTo>
                    <a:cubicBezTo>
                      <a:pt x="17464" y="-61"/>
                      <a:pt x="19302" y="-61"/>
                      <a:pt x="20221" y="184"/>
                    </a:cubicBezTo>
                    <a:cubicBezTo>
                      <a:pt x="21600" y="553"/>
                      <a:pt x="21600" y="1044"/>
                      <a:pt x="20221" y="1289"/>
                    </a:cubicBezTo>
                    <a:cubicBezTo>
                      <a:pt x="11489" y="3744"/>
                      <a:pt x="5974" y="7057"/>
                      <a:pt x="5974" y="10739"/>
                    </a:cubicBezTo>
                    <a:cubicBezTo>
                      <a:pt x="5974" y="14421"/>
                      <a:pt x="11489" y="17734"/>
                      <a:pt x="20221" y="20189"/>
                    </a:cubicBezTo>
                    <a:cubicBezTo>
                      <a:pt x="21600" y="20434"/>
                      <a:pt x="21600" y="20925"/>
                      <a:pt x="20221" y="21294"/>
                    </a:cubicBezTo>
                    <a:cubicBezTo>
                      <a:pt x="19762" y="21416"/>
                      <a:pt x="19302" y="21539"/>
                      <a:pt x="18383" y="21539"/>
                    </a:cubicBezTo>
                    <a:cubicBezTo>
                      <a:pt x="17464" y="21539"/>
                      <a:pt x="17004" y="21416"/>
                      <a:pt x="16085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56" name="Фигура"/>
              <p:cNvSpPr/>
              <p:nvPr/>
            </p:nvSpPr>
            <p:spPr>
              <a:xfrm>
                <a:off x="64129" y="70281"/>
                <a:ext cx="45457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5" h="21530" extrusionOk="0">
                    <a:moveTo>
                      <a:pt x="17207" y="21343"/>
                    </a:moveTo>
                    <a:cubicBezTo>
                      <a:pt x="6590" y="18631"/>
                      <a:pt x="0" y="14891"/>
                      <a:pt x="0" y="10777"/>
                    </a:cubicBezTo>
                    <a:cubicBezTo>
                      <a:pt x="0" y="6662"/>
                      <a:pt x="6590" y="2922"/>
                      <a:pt x="17207" y="211"/>
                    </a:cubicBezTo>
                    <a:cubicBezTo>
                      <a:pt x="18305" y="-70"/>
                      <a:pt x="19769" y="-70"/>
                      <a:pt x="20502" y="211"/>
                    </a:cubicBezTo>
                    <a:cubicBezTo>
                      <a:pt x="21600" y="491"/>
                      <a:pt x="21600" y="865"/>
                      <a:pt x="20502" y="1052"/>
                    </a:cubicBezTo>
                    <a:cubicBezTo>
                      <a:pt x="10983" y="3577"/>
                      <a:pt x="4759" y="6943"/>
                      <a:pt x="4759" y="10777"/>
                    </a:cubicBezTo>
                    <a:cubicBezTo>
                      <a:pt x="4759" y="14611"/>
                      <a:pt x="10983" y="17977"/>
                      <a:pt x="20502" y="20501"/>
                    </a:cubicBezTo>
                    <a:cubicBezTo>
                      <a:pt x="20502" y="20501"/>
                      <a:pt x="20502" y="20501"/>
                      <a:pt x="20502" y="20501"/>
                    </a:cubicBezTo>
                    <a:cubicBezTo>
                      <a:pt x="21600" y="20688"/>
                      <a:pt x="21600" y="21062"/>
                      <a:pt x="20502" y="21343"/>
                    </a:cubicBezTo>
                    <a:cubicBezTo>
                      <a:pt x="20136" y="21436"/>
                      <a:pt x="19403" y="21530"/>
                      <a:pt x="19037" y="21530"/>
                    </a:cubicBezTo>
                    <a:cubicBezTo>
                      <a:pt x="18305" y="21530"/>
                      <a:pt x="17573" y="21436"/>
                      <a:pt x="17207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57" name="Фигура"/>
              <p:cNvSpPr/>
              <p:nvPr/>
            </p:nvSpPr>
            <p:spPr>
              <a:xfrm>
                <a:off x="37819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17897" y="21391"/>
                    </a:moveTo>
                    <a:cubicBezTo>
                      <a:pt x="6789" y="18663"/>
                      <a:pt x="0" y="14949"/>
                      <a:pt x="0" y="10781"/>
                    </a:cubicBezTo>
                    <a:cubicBezTo>
                      <a:pt x="0" y="6612"/>
                      <a:pt x="6789" y="2899"/>
                      <a:pt x="17897" y="170"/>
                    </a:cubicBezTo>
                    <a:cubicBezTo>
                      <a:pt x="17897" y="170"/>
                      <a:pt x="17897" y="170"/>
                      <a:pt x="17897" y="170"/>
                    </a:cubicBezTo>
                    <a:cubicBezTo>
                      <a:pt x="18514" y="-57"/>
                      <a:pt x="19749" y="-57"/>
                      <a:pt x="20674" y="170"/>
                    </a:cubicBezTo>
                    <a:cubicBezTo>
                      <a:pt x="21600" y="322"/>
                      <a:pt x="21600" y="701"/>
                      <a:pt x="20674" y="852"/>
                    </a:cubicBezTo>
                    <a:cubicBezTo>
                      <a:pt x="10491" y="3429"/>
                      <a:pt x="4011" y="6916"/>
                      <a:pt x="4011" y="10781"/>
                    </a:cubicBezTo>
                    <a:cubicBezTo>
                      <a:pt x="4011" y="14646"/>
                      <a:pt x="10491" y="18132"/>
                      <a:pt x="20674" y="20709"/>
                    </a:cubicBezTo>
                    <a:cubicBezTo>
                      <a:pt x="21600" y="20861"/>
                      <a:pt x="21600" y="21240"/>
                      <a:pt x="20674" y="21391"/>
                    </a:cubicBezTo>
                    <a:cubicBezTo>
                      <a:pt x="20366" y="21467"/>
                      <a:pt x="19749" y="21543"/>
                      <a:pt x="19131" y="21543"/>
                    </a:cubicBezTo>
                    <a:cubicBezTo>
                      <a:pt x="18823" y="21543"/>
                      <a:pt x="18206" y="21467"/>
                      <a:pt x="17897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58" name="Фигура"/>
              <p:cNvSpPr/>
              <p:nvPr/>
            </p:nvSpPr>
            <p:spPr>
              <a:xfrm>
                <a:off x="187454" y="153585"/>
                <a:ext cx="70707" cy="292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80" y="10800"/>
                    </a:moveTo>
                    <a:cubicBezTo>
                      <a:pt x="12580" y="375"/>
                      <a:pt x="12580" y="375"/>
                      <a:pt x="12580" y="375"/>
                    </a:cubicBezTo>
                    <a:cubicBezTo>
                      <a:pt x="12580" y="187"/>
                      <a:pt x="11868" y="0"/>
                      <a:pt x="10919" y="0"/>
                    </a:cubicBezTo>
                    <a:cubicBezTo>
                      <a:pt x="10207" y="0"/>
                      <a:pt x="9495" y="187"/>
                      <a:pt x="9495" y="375"/>
                    </a:cubicBezTo>
                    <a:cubicBezTo>
                      <a:pt x="9495" y="10925"/>
                      <a:pt x="9495" y="10925"/>
                      <a:pt x="9495" y="10925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3086" y="21600"/>
                      <a:pt x="3086" y="21600"/>
                      <a:pt x="3086" y="21600"/>
                    </a:cubicBezTo>
                    <a:cubicBezTo>
                      <a:pt x="9495" y="14483"/>
                      <a:pt x="9495" y="14483"/>
                      <a:pt x="9495" y="14483"/>
                    </a:cubicBezTo>
                    <a:cubicBezTo>
                      <a:pt x="9495" y="21600"/>
                      <a:pt x="9495" y="21600"/>
                      <a:pt x="9495" y="21600"/>
                    </a:cubicBezTo>
                    <a:cubicBezTo>
                      <a:pt x="12580" y="21600"/>
                      <a:pt x="12580" y="21600"/>
                      <a:pt x="12580" y="21600"/>
                    </a:cubicBezTo>
                    <a:cubicBezTo>
                      <a:pt x="12580" y="14546"/>
                      <a:pt x="12580" y="14546"/>
                      <a:pt x="12580" y="14546"/>
                    </a:cubicBezTo>
                    <a:cubicBezTo>
                      <a:pt x="18514" y="21600"/>
                      <a:pt x="18514" y="21600"/>
                      <a:pt x="18514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2580" y="10862"/>
                      <a:pt x="12580" y="10862"/>
                      <a:pt x="12580" y="10862"/>
                    </a:cubicBezTo>
                    <a:lnTo>
                      <a:pt x="1258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661" name="Прямоугольник с закругленными углами"/>
          <p:cNvSpPr/>
          <p:nvPr/>
        </p:nvSpPr>
        <p:spPr>
          <a:xfrm>
            <a:off x="3059112" y="2493962"/>
            <a:ext cx="684213" cy="647701"/>
          </a:xfrm>
          <a:prstGeom prst="roundRect">
            <a:avLst>
              <a:gd name="adj" fmla="val 15686"/>
            </a:avLst>
          </a:prstGeom>
          <a:gradFill>
            <a:gsLst>
              <a:gs pos="0">
                <a:srgbClr val="FFAF00"/>
              </a:gs>
              <a:gs pos="100000">
                <a:srgbClr val="FFD70D"/>
              </a:gs>
            </a:gsLst>
            <a:lin ang="16200000"/>
          </a:gra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662" name="BSC"/>
          <p:cNvSpPr txBox="1"/>
          <p:nvPr/>
        </p:nvSpPr>
        <p:spPr>
          <a:xfrm>
            <a:off x="3084512" y="2622550"/>
            <a:ext cx="576337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BSC</a:t>
            </a:r>
          </a:p>
        </p:txBody>
      </p:sp>
      <p:sp>
        <p:nvSpPr>
          <p:cNvPr id="1663" name="Прямоугольник с закругленными углами"/>
          <p:cNvSpPr/>
          <p:nvPr/>
        </p:nvSpPr>
        <p:spPr>
          <a:xfrm>
            <a:off x="5292725" y="1844675"/>
            <a:ext cx="684213" cy="647700"/>
          </a:xfrm>
          <a:prstGeom prst="roundRect">
            <a:avLst>
              <a:gd name="adj" fmla="val 15686"/>
            </a:avLst>
          </a:prstGeom>
          <a:gradFill>
            <a:gsLst>
              <a:gs pos="0">
                <a:srgbClr val="FFAF00"/>
              </a:gs>
              <a:gs pos="100000">
                <a:srgbClr val="FFD70D"/>
              </a:gs>
            </a:gsLst>
            <a:lin ang="16200000"/>
          </a:gra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664" name="MSC"/>
          <p:cNvSpPr txBox="1"/>
          <p:nvPr/>
        </p:nvSpPr>
        <p:spPr>
          <a:xfrm>
            <a:off x="5318125" y="1985962"/>
            <a:ext cx="61428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MSC</a:t>
            </a:r>
          </a:p>
        </p:txBody>
      </p:sp>
      <p:grpSp>
        <p:nvGrpSpPr>
          <p:cNvPr id="1682" name="Группа"/>
          <p:cNvGrpSpPr/>
          <p:nvPr/>
        </p:nvGrpSpPr>
        <p:grpSpPr>
          <a:xfrm>
            <a:off x="395287" y="2528887"/>
            <a:ext cx="1116013" cy="611188"/>
            <a:chOff x="0" y="0"/>
            <a:chExt cx="1116012" cy="611187"/>
          </a:xfrm>
        </p:grpSpPr>
        <p:sp>
          <p:nvSpPr>
            <p:cNvPr id="1665" name="Фигура"/>
            <p:cNvSpPr/>
            <p:nvPr/>
          </p:nvSpPr>
          <p:spPr>
            <a:xfrm>
              <a:off x="0" y="356151"/>
              <a:ext cx="1116013" cy="25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10800"/>
                  </a:lnTo>
                  <a:lnTo>
                    <a:pt x="5400" y="216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C0C0C0"/>
            </a:solidFill>
            <a:ln w="19050" cap="flat">
              <a:solidFill>
                <a:srgbClr val="89929B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81" name="Группа"/>
            <p:cNvGrpSpPr/>
            <p:nvPr/>
          </p:nvGrpSpPr>
          <p:grpSpPr>
            <a:xfrm>
              <a:off x="233504" y="0"/>
              <a:ext cx="440683" cy="478614"/>
              <a:chOff x="0" y="0"/>
              <a:chExt cx="440681" cy="478613"/>
            </a:xfrm>
          </p:grpSpPr>
          <p:sp>
            <p:nvSpPr>
              <p:cNvPr id="1666" name="Фигура"/>
              <p:cNvSpPr/>
              <p:nvPr/>
            </p:nvSpPr>
            <p:spPr>
              <a:xfrm>
                <a:off x="4933" y="5357"/>
                <a:ext cx="430816" cy="46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183"/>
                    </a:moveTo>
                    <a:cubicBezTo>
                      <a:pt x="21600" y="20508"/>
                      <a:pt x="20508" y="21600"/>
                      <a:pt x="19183" y="21600"/>
                    </a:cubicBezTo>
                    <a:cubicBezTo>
                      <a:pt x="2456" y="21600"/>
                      <a:pt x="2456" y="21600"/>
                      <a:pt x="2456" y="21600"/>
                    </a:cubicBezTo>
                    <a:cubicBezTo>
                      <a:pt x="1131" y="21600"/>
                      <a:pt x="0" y="20508"/>
                      <a:pt x="0" y="19183"/>
                    </a:cubicBezTo>
                    <a:cubicBezTo>
                      <a:pt x="0" y="2456"/>
                      <a:pt x="0" y="2456"/>
                      <a:pt x="0" y="2456"/>
                    </a:cubicBezTo>
                    <a:cubicBezTo>
                      <a:pt x="0" y="1092"/>
                      <a:pt x="1131" y="0"/>
                      <a:pt x="2456" y="0"/>
                    </a:cubicBezTo>
                    <a:cubicBezTo>
                      <a:pt x="19183" y="0"/>
                      <a:pt x="19183" y="0"/>
                      <a:pt x="19183" y="0"/>
                    </a:cubicBezTo>
                    <a:cubicBezTo>
                      <a:pt x="20508" y="0"/>
                      <a:pt x="21600" y="1092"/>
                      <a:pt x="21600" y="2456"/>
                    </a:cubicBezTo>
                    <a:lnTo>
                      <a:pt x="21600" y="1918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AF00"/>
                  </a:gs>
                  <a:gs pos="100000">
                    <a:srgbClr val="FFD77D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67" name="Фигура"/>
              <p:cNvSpPr/>
              <p:nvPr/>
            </p:nvSpPr>
            <p:spPr>
              <a:xfrm>
                <a:off x="0" y="0"/>
                <a:ext cx="440682" cy="478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629" y="21600"/>
                    </a:moveTo>
                    <a:cubicBezTo>
                      <a:pt x="1181" y="21600"/>
                      <a:pt x="0" y="20419"/>
                      <a:pt x="0" y="18971"/>
                    </a:cubicBezTo>
                    <a:cubicBezTo>
                      <a:pt x="0" y="2629"/>
                      <a:pt x="0" y="2629"/>
                      <a:pt x="0" y="2629"/>
                    </a:cubicBezTo>
                    <a:cubicBezTo>
                      <a:pt x="0" y="1181"/>
                      <a:pt x="1181" y="0"/>
                      <a:pt x="2629" y="0"/>
                    </a:cubicBezTo>
                    <a:cubicBezTo>
                      <a:pt x="18971" y="0"/>
                      <a:pt x="18971" y="0"/>
                      <a:pt x="18971" y="0"/>
                    </a:cubicBezTo>
                    <a:cubicBezTo>
                      <a:pt x="20381" y="0"/>
                      <a:pt x="21562" y="1143"/>
                      <a:pt x="21600" y="2590"/>
                    </a:cubicBezTo>
                    <a:cubicBezTo>
                      <a:pt x="21600" y="2590"/>
                      <a:pt x="21600" y="2590"/>
                      <a:pt x="21600" y="2590"/>
                    </a:cubicBezTo>
                    <a:cubicBezTo>
                      <a:pt x="21600" y="18971"/>
                      <a:pt x="21600" y="18971"/>
                      <a:pt x="21600" y="18971"/>
                    </a:cubicBezTo>
                    <a:cubicBezTo>
                      <a:pt x="21600" y="20419"/>
                      <a:pt x="20419" y="21600"/>
                      <a:pt x="18971" y="21600"/>
                    </a:cubicBezTo>
                    <a:lnTo>
                      <a:pt x="2629" y="21600"/>
                    </a:lnTo>
                    <a:close/>
                    <a:moveTo>
                      <a:pt x="495" y="2629"/>
                    </a:moveTo>
                    <a:cubicBezTo>
                      <a:pt x="495" y="18971"/>
                      <a:pt x="495" y="18971"/>
                      <a:pt x="495" y="18971"/>
                    </a:cubicBezTo>
                    <a:cubicBezTo>
                      <a:pt x="495" y="20152"/>
                      <a:pt x="1448" y="21105"/>
                      <a:pt x="2629" y="21105"/>
                    </a:cubicBezTo>
                    <a:cubicBezTo>
                      <a:pt x="18971" y="21105"/>
                      <a:pt x="18971" y="21105"/>
                      <a:pt x="18971" y="21105"/>
                    </a:cubicBezTo>
                    <a:cubicBezTo>
                      <a:pt x="20152" y="21105"/>
                      <a:pt x="21105" y="20152"/>
                      <a:pt x="21105" y="18971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1448"/>
                      <a:pt x="20152" y="495"/>
                      <a:pt x="18971" y="495"/>
                    </a:cubicBezTo>
                    <a:cubicBezTo>
                      <a:pt x="2629" y="495"/>
                      <a:pt x="2629" y="495"/>
                      <a:pt x="2629" y="495"/>
                    </a:cubicBezTo>
                    <a:cubicBezTo>
                      <a:pt x="1448" y="495"/>
                      <a:pt x="495" y="1448"/>
                      <a:pt x="495" y="2629"/>
                    </a:cubicBezTo>
                    <a:close/>
                  </a:path>
                </a:pathLst>
              </a:custGeom>
              <a:solidFill>
                <a:srgbClr val="FFA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68" name="Фигура"/>
              <p:cNvSpPr/>
              <p:nvPr/>
            </p:nvSpPr>
            <p:spPr>
              <a:xfrm>
                <a:off x="302945" y="116506"/>
                <a:ext cx="27567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900" y="21157"/>
                    </a:moveTo>
                    <a:cubicBezTo>
                      <a:pt x="-300" y="20626"/>
                      <a:pt x="-300" y="19918"/>
                      <a:pt x="900" y="19563"/>
                    </a:cubicBezTo>
                    <a:cubicBezTo>
                      <a:pt x="8700" y="17262"/>
                      <a:pt x="13500" y="14075"/>
                      <a:pt x="13500" y="10711"/>
                    </a:cubicBezTo>
                    <a:cubicBezTo>
                      <a:pt x="13500" y="7347"/>
                      <a:pt x="8700" y="4160"/>
                      <a:pt x="900" y="1859"/>
                    </a:cubicBezTo>
                    <a:cubicBezTo>
                      <a:pt x="-300" y="1504"/>
                      <a:pt x="-300" y="796"/>
                      <a:pt x="900" y="265"/>
                    </a:cubicBezTo>
                    <a:cubicBezTo>
                      <a:pt x="2700" y="-89"/>
                      <a:pt x="5100" y="-89"/>
                      <a:pt x="6300" y="265"/>
                    </a:cubicBezTo>
                    <a:cubicBezTo>
                      <a:pt x="15300" y="2921"/>
                      <a:pt x="21300" y="6639"/>
                      <a:pt x="21300" y="10711"/>
                    </a:cubicBezTo>
                    <a:cubicBezTo>
                      <a:pt x="21300" y="14783"/>
                      <a:pt x="15300" y="18501"/>
                      <a:pt x="6300" y="21157"/>
                    </a:cubicBezTo>
                    <a:cubicBezTo>
                      <a:pt x="5700" y="21334"/>
                      <a:pt x="4500" y="21511"/>
                      <a:pt x="3900" y="21511"/>
                    </a:cubicBezTo>
                    <a:cubicBezTo>
                      <a:pt x="2700" y="21511"/>
                      <a:pt x="1500" y="21334"/>
                      <a:pt x="9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69" name="Фигура"/>
              <p:cNvSpPr/>
              <p:nvPr/>
            </p:nvSpPr>
            <p:spPr>
              <a:xfrm>
                <a:off x="319385" y="93291"/>
                <a:ext cx="35792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0" h="21539" extrusionOk="0">
                    <a:moveTo>
                      <a:pt x="689" y="21294"/>
                    </a:moveTo>
                    <a:cubicBezTo>
                      <a:pt x="-230" y="20925"/>
                      <a:pt x="-230" y="20434"/>
                      <a:pt x="689" y="20189"/>
                    </a:cubicBezTo>
                    <a:cubicBezTo>
                      <a:pt x="9881" y="17734"/>
                      <a:pt x="15396" y="14421"/>
                      <a:pt x="15396" y="10739"/>
                    </a:cubicBezTo>
                    <a:cubicBezTo>
                      <a:pt x="15396" y="7057"/>
                      <a:pt x="9881" y="3744"/>
                      <a:pt x="689" y="1289"/>
                    </a:cubicBezTo>
                    <a:cubicBezTo>
                      <a:pt x="-230" y="1044"/>
                      <a:pt x="-230" y="553"/>
                      <a:pt x="689" y="184"/>
                    </a:cubicBezTo>
                    <a:cubicBezTo>
                      <a:pt x="2068" y="-61"/>
                      <a:pt x="3906" y="-61"/>
                      <a:pt x="4825" y="184"/>
                    </a:cubicBezTo>
                    <a:cubicBezTo>
                      <a:pt x="14936" y="2884"/>
                      <a:pt x="21370" y="6689"/>
                      <a:pt x="21370" y="10739"/>
                    </a:cubicBezTo>
                    <a:cubicBezTo>
                      <a:pt x="21370" y="14912"/>
                      <a:pt x="14936" y="18594"/>
                      <a:pt x="5285" y="21294"/>
                    </a:cubicBezTo>
                    <a:cubicBezTo>
                      <a:pt x="4366" y="21416"/>
                      <a:pt x="3906" y="21539"/>
                      <a:pt x="2987" y="21539"/>
                    </a:cubicBezTo>
                    <a:cubicBezTo>
                      <a:pt x="2068" y="21539"/>
                      <a:pt x="1608" y="21416"/>
                      <a:pt x="689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70" name="Фигура"/>
              <p:cNvSpPr/>
              <p:nvPr/>
            </p:nvSpPr>
            <p:spPr>
              <a:xfrm>
                <a:off x="337471" y="70281"/>
                <a:ext cx="44015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4" h="21530" extrusionOk="0">
                    <a:moveTo>
                      <a:pt x="559" y="21343"/>
                    </a:moveTo>
                    <a:cubicBezTo>
                      <a:pt x="-186" y="21062"/>
                      <a:pt x="-186" y="20688"/>
                      <a:pt x="559" y="20501"/>
                    </a:cubicBezTo>
                    <a:cubicBezTo>
                      <a:pt x="10614" y="17977"/>
                      <a:pt x="16573" y="14611"/>
                      <a:pt x="16573" y="10777"/>
                    </a:cubicBezTo>
                    <a:cubicBezTo>
                      <a:pt x="16573" y="6943"/>
                      <a:pt x="10614" y="3577"/>
                      <a:pt x="559" y="1052"/>
                    </a:cubicBezTo>
                    <a:cubicBezTo>
                      <a:pt x="-186" y="865"/>
                      <a:pt x="-186" y="491"/>
                      <a:pt x="559" y="211"/>
                    </a:cubicBezTo>
                    <a:cubicBezTo>
                      <a:pt x="1676" y="-70"/>
                      <a:pt x="3166" y="-70"/>
                      <a:pt x="4283" y="211"/>
                    </a:cubicBezTo>
                    <a:cubicBezTo>
                      <a:pt x="15083" y="2922"/>
                      <a:pt x="21414" y="6662"/>
                      <a:pt x="21414" y="10777"/>
                    </a:cubicBezTo>
                    <a:cubicBezTo>
                      <a:pt x="21414" y="14891"/>
                      <a:pt x="15083" y="18631"/>
                      <a:pt x="4283" y="21343"/>
                    </a:cubicBezTo>
                    <a:cubicBezTo>
                      <a:pt x="3538" y="21436"/>
                      <a:pt x="3166" y="21530"/>
                      <a:pt x="2421" y="21530"/>
                    </a:cubicBezTo>
                    <a:cubicBezTo>
                      <a:pt x="1676" y="21530"/>
                      <a:pt x="1304" y="21436"/>
                      <a:pt x="559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71" name="Фигура"/>
              <p:cNvSpPr/>
              <p:nvPr/>
            </p:nvSpPr>
            <p:spPr>
              <a:xfrm>
                <a:off x="354113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695" y="21391"/>
                    </a:moveTo>
                    <a:cubicBezTo>
                      <a:pt x="-231" y="21240"/>
                      <a:pt x="-231" y="20861"/>
                      <a:pt x="695" y="20709"/>
                    </a:cubicBezTo>
                    <a:cubicBezTo>
                      <a:pt x="10878" y="18132"/>
                      <a:pt x="17358" y="14646"/>
                      <a:pt x="17358" y="10781"/>
                    </a:cubicBezTo>
                    <a:cubicBezTo>
                      <a:pt x="17358" y="6916"/>
                      <a:pt x="10878" y="3429"/>
                      <a:pt x="695" y="852"/>
                    </a:cubicBezTo>
                    <a:cubicBezTo>
                      <a:pt x="-231" y="701"/>
                      <a:pt x="-231" y="322"/>
                      <a:pt x="695" y="170"/>
                    </a:cubicBezTo>
                    <a:cubicBezTo>
                      <a:pt x="1312" y="-57"/>
                      <a:pt x="2546" y="-57"/>
                      <a:pt x="3472" y="170"/>
                    </a:cubicBezTo>
                    <a:cubicBezTo>
                      <a:pt x="14580" y="2899"/>
                      <a:pt x="21369" y="6612"/>
                      <a:pt x="21369" y="10781"/>
                    </a:cubicBezTo>
                    <a:cubicBezTo>
                      <a:pt x="21369" y="14949"/>
                      <a:pt x="14580" y="18663"/>
                      <a:pt x="3472" y="21391"/>
                    </a:cubicBezTo>
                    <a:cubicBezTo>
                      <a:pt x="3163" y="21467"/>
                      <a:pt x="2546" y="21543"/>
                      <a:pt x="1929" y="21543"/>
                    </a:cubicBezTo>
                    <a:cubicBezTo>
                      <a:pt x="1620" y="21543"/>
                      <a:pt x="1003" y="21467"/>
                      <a:pt x="695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72" name="Овал"/>
              <p:cNvSpPr/>
              <p:nvPr/>
            </p:nvSpPr>
            <p:spPr>
              <a:xfrm>
                <a:off x="156211" y="130368"/>
                <a:ext cx="24666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73" name="Фигура"/>
              <p:cNvSpPr/>
              <p:nvPr/>
            </p:nvSpPr>
            <p:spPr>
              <a:xfrm>
                <a:off x="174299" y="130368"/>
                <a:ext cx="34532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63" y="0"/>
                    </a:moveTo>
                    <a:cubicBezTo>
                      <a:pt x="1507" y="0"/>
                      <a:pt x="1507" y="0"/>
                      <a:pt x="1507" y="0"/>
                    </a:cubicBezTo>
                    <a:cubicBezTo>
                      <a:pt x="1507" y="0"/>
                      <a:pt x="1507" y="0"/>
                      <a:pt x="1507" y="0"/>
                    </a:cubicBezTo>
                    <a:cubicBezTo>
                      <a:pt x="6028" y="508"/>
                      <a:pt x="8037" y="5082"/>
                      <a:pt x="8037" y="10927"/>
                    </a:cubicBezTo>
                    <a:cubicBezTo>
                      <a:pt x="8037" y="16772"/>
                      <a:pt x="4521" y="21600"/>
                      <a:pt x="0" y="21600"/>
                    </a:cubicBezTo>
                    <a:cubicBezTo>
                      <a:pt x="13563" y="21600"/>
                      <a:pt x="13563" y="21600"/>
                      <a:pt x="13563" y="21600"/>
                    </a:cubicBezTo>
                    <a:cubicBezTo>
                      <a:pt x="17581" y="21600"/>
                      <a:pt x="21600" y="16772"/>
                      <a:pt x="21600" y="10927"/>
                    </a:cubicBezTo>
                    <a:cubicBezTo>
                      <a:pt x="21600" y="4828"/>
                      <a:pt x="17581" y="0"/>
                      <a:pt x="13563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74" name="Овал"/>
              <p:cNvSpPr/>
              <p:nvPr/>
            </p:nvSpPr>
            <p:spPr>
              <a:xfrm>
                <a:off x="264737" y="130368"/>
                <a:ext cx="24667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75" name="Фигура"/>
              <p:cNvSpPr/>
              <p:nvPr/>
            </p:nvSpPr>
            <p:spPr>
              <a:xfrm>
                <a:off x="238428" y="130368"/>
                <a:ext cx="31243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229" y="0"/>
                    </a:moveTo>
                    <a:cubicBezTo>
                      <a:pt x="20057" y="0"/>
                      <a:pt x="20057" y="0"/>
                      <a:pt x="20057" y="0"/>
                    </a:cubicBezTo>
                    <a:cubicBezTo>
                      <a:pt x="20057" y="0"/>
                      <a:pt x="20057" y="0"/>
                      <a:pt x="20057" y="0"/>
                    </a:cubicBezTo>
                    <a:cubicBezTo>
                      <a:pt x="15943" y="508"/>
                      <a:pt x="13371" y="5082"/>
                      <a:pt x="13371" y="10927"/>
                    </a:cubicBezTo>
                    <a:cubicBezTo>
                      <a:pt x="13371" y="16772"/>
                      <a:pt x="17486" y="21600"/>
                      <a:pt x="21600" y="21600"/>
                    </a:cubicBezTo>
                    <a:cubicBezTo>
                      <a:pt x="8229" y="21600"/>
                      <a:pt x="8229" y="21600"/>
                      <a:pt x="8229" y="21600"/>
                    </a:cubicBezTo>
                    <a:cubicBezTo>
                      <a:pt x="3600" y="21600"/>
                      <a:pt x="0" y="16772"/>
                      <a:pt x="0" y="10927"/>
                    </a:cubicBezTo>
                    <a:cubicBezTo>
                      <a:pt x="0" y="4828"/>
                      <a:pt x="3600" y="0"/>
                      <a:pt x="8229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76" name="Фигура"/>
              <p:cNvSpPr/>
              <p:nvPr/>
            </p:nvSpPr>
            <p:spPr>
              <a:xfrm>
                <a:off x="115103" y="116506"/>
                <a:ext cx="27566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14400" y="21157"/>
                    </a:moveTo>
                    <a:cubicBezTo>
                      <a:pt x="5400" y="18501"/>
                      <a:pt x="0" y="14783"/>
                      <a:pt x="0" y="10711"/>
                    </a:cubicBezTo>
                    <a:cubicBezTo>
                      <a:pt x="0" y="6639"/>
                      <a:pt x="5400" y="2921"/>
                      <a:pt x="14400" y="265"/>
                    </a:cubicBezTo>
                    <a:cubicBezTo>
                      <a:pt x="16200" y="-89"/>
                      <a:pt x="18600" y="-89"/>
                      <a:pt x="20400" y="265"/>
                    </a:cubicBezTo>
                    <a:cubicBezTo>
                      <a:pt x="21600" y="796"/>
                      <a:pt x="21600" y="1504"/>
                      <a:pt x="20400" y="1859"/>
                    </a:cubicBezTo>
                    <a:cubicBezTo>
                      <a:pt x="12600" y="4160"/>
                      <a:pt x="7800" y="7347"/>
                      <a:pt x="7800" y="10711"/>
                    </a:cubicBezTo>
                    <a:cubicBezTo>
                      <a:pt x="7800" y="14075"/>
                      <a:pt x="12600" y="17262"/>
                      <a:pt x="20400" y="19563"/>
                    </a:cubicBezTo>
                    <a:cubicBezTo>
                      <a:pt x="20400" y="19563"/>
                      <a:pt x="20400" y="19563"/>
                      <a:pt x="20400" y="19563"/>
                    </a:cubicBezTo>
                    <a:cubicBezTo>
                      <a:pt x="21600" y="19918"/>
                      <a:pt x="21600" y="20626"/>
                      <a:pt x="20400" y="21157"/>
                    </a:cubicBezTo>
                    <a:cubicBezTo>
                      <a:pt x="19200" y="21334"/>
                      <a:pt x="18600" y="21511"/>
                      <a:pt x="17400" y="21511"/>
                    </a:cubicBezTo>
                    <a:cubicBezTo>
                      <a:pt x="16200" y="21511"/>
                      <a:pt x="15600" y="21334"/>
                      <a:pt x="144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77" name="Фигура"/>
              <p:cNvSpPr/>
              <p:nvPr/>
            </p:nvSpPr>
            <p:spPr>
              <a:xfrm>
                <a:off x="90438" y="93291"/>
                <a:ext cx="35599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5" h="21539" extrusionOk="0">
                    <a:moveTo>
                      <a:pt x="16085" y="21294"/>
                    </a:moveTo>
                    <a:cubicBezTo>
                      <a:pt x="5974" y="18594"/>
                      <a:pt x="0" y="14912"/>
                      <a:pt x="0" y="10739"/>
                    </a:cubicBezTo>
                    <a:cubicBezTo>
                      <a:pt x="0" y="6689"/>
                      <a:pt x="5974" y="2884"/>
                      <a:pt x="16085" y="184"/>
                    </a:cubicBezTo>
                    <a:cubicBezTo>
                      <a:pt x="16085" y="184"/>
                      <a:pt x="16085" y="184"/>
                      <a:pt x="16085" y="184"/>
                    </a:cubicBezTo>
                    <a:cubicBezTo>
                      <a:pt x="17464" y="-61"/>
                      <a:pt x="19302" y="-61"/>
                      <a:pt x="20221" y="184"/>
                    </a:cubicBezTo>
                    <a:cubicBezTo>
                      <a:pt x="21600" y="553"/>
                      <a:pt x="21600" y="1044"/>
                      <a:pt x="20221" y="1289"/>
                    </a:cubicBezTo>
                    <a:cubicBezTo>
                      <a:pt x="11489" y="3744"/>
                      <a:pt x="5974" y="7057"/>
                      <a:pt x="5974" y="10739"/>
                    </a:cubicBezTo>
                    <a:cubicBezTo>
                      <a:pt x="5974" y="14421"/>
                      <a:pt x="11489" y="17734"/>
                      <a:pt x="20221" y="20189"/>
                    </a:cubicBezTo>
                    <a:cubicBezTo>
                      <a:pt x="21600" y="20434"/>
                      <a:pt x="21600" y="20925"/>
                      <a:pt x="20221" y="21294"/>
                    </a:cubicBezTo>
                    <a:cubicBezTo>
                      <a:pt x="19762" y="21416"/>
                      <a:pt x="19302" y="21539"/>
                      <a:pt x="18383" y="21539"/>
                    </a:cubicBezTo>
                    <a:cubicBezTo>
                      <a:pt x="17464" y="21539"/>
                      <a:pt x="17004" y="21416"/>
                      <a:pt x="16085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78" name="Фигура"/>
              <p:cNvSpPr/>
              <p:nvPr/>
            </p:nvSpPr>
            <p:spPr>
              <a:xfrm>
                <a:off x="64129" y="70281"/>
                <a:ext cx="45457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5" h="21530" extrusionOk="0">
                    <a:moveTo>
                      <a:pt x="17207" y="21343"/>
                    </a:moveTo>
                    <a:cubicBezTo>
                      <a:pt x="6590" y="18631"/>
                      <a:pt x="0" y="14891"/>
                      <a:pt x="0" y="10777"/>
                    </a:cubicBezTo>
                    <a:cubicBezTo>
                      <a:pt x="0" y="6662"/>
                      <a:pt x="6590" y="2922"/>
                      <a:pt x="17207" y="211"/>
                    </a:cubicBezTo>
                    <a:cubicBezTo>
                      <a:pt x="18305" y="-70"/>
                      <a:pt x="19769" y="-70"/>
                      <a:pt x="20502" y="211"/>
                    </a:cubicBezTo>
                    <a:cubicBezTo>
                      <a:pt x="21600" y="491"/>
                      <a:pt x="21600" y="865"/>
                      <a:pt x="20502" y="1052"/>
                    </a:cubicBezTo>
                    <a:cubicBezTo>
                      <a:pt x="10983" y="3577"/>
                      <a:pt x="4759" y="6943"/>
                      <a:pt x="4759" y="10777"/>
                    </a:cubicBezTo>
                    <a:cubicBezTo>
                      <a:pt x="4759" y="14611"/>
                      <a:pt x="10983" y="17977"/>
                      <a:pt x="20502" y="20501"/>
                    </a:cubicBezTo>
                    <a:cubicBezTo>
                      <a:pt x="20502" y="20501"/>
                      <a:pt x="20502" y="20501"/>
                      <a:pt x="20502" y="20501"/>
                    </a:cubicBezTo>
                    <a:cubicBezTo>
                      <a:pt x="21600" y="20688"/>
                      <a:pt x="21600" y="21062"/>
                      <a:pt x="20502" y="21343"/>
                    </a:cubicBezTo>
                    <a:cubicBezTo>
                      <a:pt x="20136" y="21436"/>
                      <a:pt x="19403" y="21530"/>
                      <a:pt x="19037" y="21530"/>
                    </a:cubicBezTo>
                    <a:cubicBezTo>
                      <a:pt x="18305" y="21530"/>
                      <a:pt x="17573" y="21436"/>
                      <a:pt x="17207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79" name="Фигура"/>
              <p:cNvSpPr/>
              <p:nvPr/>
            </p:nvSpPr>
            <p:spPr>
              <a:xfrm>
                <a:off x="37819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17897" y="21391"/>
                    </a:moveTo>
                    <a:cubicBezTo>
                      <a:pt x="6789" y="18663"/>
                      <a:pt x="0" y="14949"/>
                      <a:pt x="0" y="10781"/>
                    </a:cubicBezTo>
                    <a:cubicBezTo>
                      <a:pt x="0" y="6612"/>
                      <a:pt x="6789" y="2899"/>
                      <a:pt x="17897" y="170"/>
                    </a:cubicBezTo>
                    <a:cubicBezTo>
                      <a:pt x="17897" y="170"/>
                      <a:pt x="17897" y="170"/>
                      <a:pt x="17897" y="170"/>
                    </a:cubicBezTo>
                    <a:cubicBezTo>
                      <a:pt x="18514" y="-57"/>
                      <a:pt x="19749" y="-57"/>
                      <a:pt x="20674" y="170"/>
                    </a:cubicBezTo>
                    <a:cubicBezTo>
                      <a:pt x="21600" y="322"/>
                      <a:pt x="21600" y="701"/>
                      <a:pt x="20674" y="852"/>
                    </a:cubicBezTo>
                    <a:cubicBezTo>
                      <a:pt x="10491" y="3429"/>
                      <a:pt x="4011" y="6916"/>
                      <a:pt x="4011" y="10781"/>
                    </a:cubicBezTo>
                    <a:cubicBezTo>
                      <a:pt x="4011" y="14646"/>
                      <a:pt x="10491" y="18132"/>
                      <a:pt x="20674" y="20709"/>
                    </a:cubicBezTo>
                    <a:cubicBezTo>
                      <a:pt x="21600" y="20861"/>
                      <a:pt x="21600" y="21240"/>
                      <a:pt x="20674" y="21391"/>
                    </a:cubicBezTo>
                    <a:cubicBezTo>
                      <a:pt x="20366" y="21467"/>
                      <a:pt x="19749" y="21543"/>
                      <a:pt x="19131" y="21543"/>
                    </a:cubicBezTo>
                    <a:cubicBezTo>
                      <a:pt x="18823" y="21543"/>
                      <a:pt x="18206" y="21467"/>
                      <a:pt x="17897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80" name="Фигура"/>
              <p:cNvSpPr/>
              <p:nvPr/>
            </p:nvSpPr>
            <p:spPr>
              <a:xfrm>
                <a:off x="187454" y="153585"/>
                <a:ext cx="70707" cy="292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80" y="10800"/>
                    </a:moveTo>
                    <a:cubicBezTo>
                      <a:pt x="12580" y="375"/>
                      <a:pt x="12580" y="375"/>
                      <a:pt x="12580" y="375"/>
                    </a:cubicBezTo>
                    <a:cubicBezTo>
                      <a:pt x="12580" y="187"/>
                      <a:pt x="11868" y="0"/>
                      <a:pt x="10919" y="0"/>
                    </a:cubicBezTo>
                    <a:cubicBezTo>
                      <a:pt x="10207" y="0"/>
                      <a:pt x="9495" y="187"/>
                      <a:pt x="9495" y="375"/>
                    </a:cubicBezTo>
                    <a:cubicBezTo>
                      <a:pt x="9495" y="10925"/>
                      <a:pt x="9495" y="10925"/>
                      <a:pt x="9495" y="10925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3086" y="21600"/>
                      <a:pt x="3086" y="21600"/>
                      <a:pt x="3086" y="21600"/>
                    </a:cubicBezTo>
                    <a:cubicBezTo>
                      <a:pt x="9495" y="14483"/>
                      <a:pt x="9495" y="14483"/>
                      <a:pt x="9495" y="14483"/>
                    </a:cubicBezTo>
                    <a:cubicBezTo>
                      <a:pt x="9495" y="21600"/>
                      <a:pt x="9495" y="21600"/>
                      <a:pt x="9495" y="21600"/>
                    </a:cubicBezTo>
                    <a:cubicBezTo>
                      <a:pt x="12580" y="21600"/>
                      <a:pt x="12580" y="21600"/>
                      <a:pt x="12580" y="21600"/>
                    </a:cubicBezTo>
                    <a:cubicBezTo>
                      <a:pt x="12580" y="14546"/>
                      <a:pt x="12580" y="14546"/>
                      <a:pt x="12580" y="14546"/>
                    </a:cubicBezTo>
                    <a:cubicBezTo>
                      <a:pt x="18514" y="21600"/>
                      <a:pt x="18514" y="21600"/>
                      <a:pt x="18514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2580" y="10862"/>
                      <a:pt x="12580" y="10862"/>
                      <a:pt x="12580" y="10862"/>
                    </a:cubicBezTo>
                    <a:lnTo>
                      <a:pt x="1258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683" name="Линия"/>
          <p:cNvSpPr/>
          <p:nvPr/>
        </p:nvSpPr>
        <p:spPr>
          <a:xfrm>
            <a:off x="7740650" y="2205037"/>
            <a:ext cx="827088" cy="684213"/>
          </a:xfrm>
          <a:prstGeom prst="line">
            <a:avLst/>
          </a:prstGeom>
          <a:ln w="38100">
            <a:solidFill>
              <a:srgbClr val="3399FF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84" name="Фигура"/>
          <p:cNvSpPr/>
          <p:nvPr/>
        </p:nvSpPr>
        <p:spPr>
          <a:xfrm>
            <a:off x="6732587" y="1520825"/>
            <a:ext cx="1331913" cy="990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8357"/>
                  <a:pt x="19808" y="6300"/>
                  <a:pt x="17450" y="5914"/>
                </a:cubicBezTo>
                <a:cubicBezTo>
                  <a:pt x="17450" y="5914"/>
                  <a:pt x="17450" y="5786"/>
                  <a:pt x="17450" y="5657"/>
                </a:cubicBezTo>
                <a:cubicBezTo>
                  <a:pt x="17450" y="2571"/>
                  <a:pt x="14526" y="0"/>
                  <a:pt x="10941" y="0"/>
                </a:cubicBezTo>
                <a:cubicBezTo>
                  <a:pt x="7452" y="0"/>
                  <a:pt x="4622" y="2314"/>
                  <a:pt x="4339" y="5143"/>
                </a:cubicBezTo>
                <a:cubicBezTo>
                  <a:pt x="1886" y="6043"/>
                  <a:pt x="0" y="8100"/>
                  <a:pt x="0" y="10543"/>
                </a:cubicBezTo>
                <a:cubicBezTo>
                  <a:pt x="0" y="12600"/>
                  <a:pt x="1132" y="14271"/>
                  <a:pt x="2830" y="15300"/>
                </a:cubicBezTo>
                <a:cubicBezTo>
                  <a:pt x="2547" y="15814"/>
                  <a:pt x="2358" y="16457"/>
                  <a:pt x="2358" y="17100"/>
                </a:cubicBezTo>
                <a:cubicBezTo>
                  <a:pt x="2358" y="19543"/>
                  <a:pt x="4905" y="21600"/>
                  <a:pt x="8017" y="21600"/>
                </a:cubicBezTo>
                <a:cubicBezTo>
                  <a:pt x="9715" y="21600"/>
                  <a:pt x="11224" y="21086"/>
                  <a:pt x="12262" y="20186"/>
                </a:cubicBezTo>
                <a:cubicBezTo>
                  <a:pt x="12922" y="20314"/>
                  <a:pt x="13677" y="20443"/>
                  <a:pt x="14431" y="20443"/>
                </a:cubicBezTo>
                <a:cubicBezTo>
                  <a:pt x="18016" y="20443"/>
                  <a:pt x="20940" y="17871"/>
                  <a:pt x="20940" y="14657"/>
                </a:cubicBezTo>
                <a:cubicBezTo>
                  <a:pt x="20940" y="14271"/>
                  <a:pt x="20940" y="13886"/>
                  <a:pt x="20845" y="13500"/>
                </a:cubicBezTo>
                <a:cubicBezTo>
                  <a:pt x="21317" y="12729"/>
                  <a:pt x="21600" y="11829"/>
                  <a:pt x="21600" y="10800"/>
                </a:cubicBezTo>
                <a:close/>
              </a:path>
            </a:pathLst>
          </a:custGeom>
          <a:gradFill>
            <a:gsLst>
              <a:gs pos="0">
                <a:srgbClr val="FFAF00"/>
              </a:gs>
              <a:gs pos="100000">
                <a:srgbClr val="FFDF99"/>
              </a:gs>
            </a:gsLst>
            <a:lin ang="16200000"/>
          </a:gradFill>
          <a:ln w="28575">
            <a:solidFill>
              <a:srgbClr val="FFAF00"/>
            </a:solidFill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grpSp>
        <p:nvGrpSpPr>
          <p:cNvPr id="1690" name="Группа"/>
          <p:cNvGrpSpPr/>
          <p:nvPr/>
        </p:nvGrpSpPr>
        <p:grpSpPr>
          <a:xfrm>
            <a:off x="8208962" y="2601912"/>
            <a:ext cx="719138" cy="731839"/>
            <a:chOff x="0" y="0"/>
            <a:chExt cx="719137" cy="731837"/>
          </a:xfrm>
        </p:grpSpPr>
        <p:sp>
          <p:nvSpPr>
            <p:cNvPr id="1685" name="Овал"/>
            <p:cNvSpPr/>
            <p:nvPr/>
          </p:nvSpPr>
          <p:spPr>
            <a:xfrm>
              <a:off x="0" y="862"/>
              <a:ext cx="719138" cy="730976"/>
            </a:xfrm>
            <a:prstGeom prst="ellipse">
              <a:avLst/>
            </a:prstGeom>
            <a:solidFill>
              <a:srgbClr val="99CCFF"/>
            </a:solidFill>
            <a:ln w="12700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686" name="Линия"/>
            <p:cNvSpPr/>
            <p:nvPr/>
          </p:nvSpPr>
          <p:spPr>
            <a:xfrm>
              <a:off x="95167" y="15534"/>
              <a:ext cx="592524" cy="67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53" y="0"/>
                  </a:moveTo>
                  <a:lnTo>
                    <a:pt x="10498" y="4193"/>
                  </a:lnTo>
                  <a:lnTo>
                    <a:pt x="8537" y="3586"/>
                  </a:lnTo>
                  <a:lnTo>
                    <a:pt x="6577" y="4800"/>
                  </a:lnTo>
                  <a:lnTo>
                    <a:pt x="6577" y="5986"/>
                  </a:lnTo>
                  <a:lnTo>
                    <a:pt x="8537" y="4800"/>
                  </a:lnTo>
                  <a:lnTo>
                    <a:pt x="8537" y="5986"/>
                  </a:lnTo>
                  <a:lnTo>
                    <a:pt x="5913" y="6593"/>
                  </a:lnTo>
                  <a:lnTo>
                    <a:pt x="5249" y="6593"/>
                  </a:lnTo>
                  <a:lnTo>
                    <a:pt x="4616" y="7779"/>
                  </a:lnTo>
                  <a:lnTo>
                    <a:pt x="2625" y="7200"/>
                  </a:lnTo>
                  <a:lnTo>
                    <a:pt x="2625" y="8993"/>
                  </a:lnTo>
                  <a:lnTo>
                    <a:pt x="4616" y="8993"/>
                  </a:lnTo>
                  <a:lnTo>
                    <a:pt x="6577" y="7779"/>
                  </a:lnTo>
                  <a:lnTo>
                    <a:pt x="7210" y="8386"/>
                  </a:lnTo>
                  <a:lnTo>
                    <a:pt x="7210" y="9600"/>
                  </a:lnTo>
                  <a:lnTo>
                    <a:pt x="7874" y="8386"/>
                  </a:lnTo>
                  <a:lnTo>
                    <a:pt x="7874" y="7779"/>
                  </a:lnTo>
                  <a:lnTo>
                    <a:pt x="10498" y="9600"/>
                  </a:lnTo>
                  <a:lnTo>
                    <a:pt x="10498" y="10786"/>
                  </a:lnTo>
                  <a:lnTo>
                    <a:pt x="7210" y="10786"/>
                  </a:lnTo>
                  <a:lnTo>
                    <a:pt x="4616" y="9600"/>
                  </a:lnTo>
                  <a:lnTo>
                    <a:pt x="1961" y="9600"/>
                  </a:lnTo>
                  <a:lnTo>
                    <a:pt x="0" y="13793"/>
                  </a:lnTo>
                  <a:lnTo>
                    <a:pt x="2625" y="15586"/>
                  </a:lnTo>
                  <a:lnTo>
                    <a:pt x="5249" y="16193"/>
                  </a:lnTo>
                  <a:lnTo>
                    <a:pt x="7874" y="21600"/>
                  </a:lnTo>
                  <a:lnTo>
                    <a:pt x="10498" y="21600"/>
                  </a:lnTo>
                  <a:lnTo>
                    <a:pt x="12489" y="19200"/>
                  </a:lnTo>
                  <a:lnTo>
                    <a:pt x="13153" y="15586"/>
                  </a:lnTo>
                  <a:lnTo>
                    <a:pt x="15114" y="14400"/>
                  </a:lnTo>
                  <a:lnTo>
                    <a:pt x="12489" y="12000"/>
                  </a:lnTo>
                  <a:lnTo>
                    <a:pt x="15778" y="13793"/>
                  </a:lnTo>
                  <a:lnTo>
                    <a:pt x="16411" y="11393"/>
                  </a:lnTo>
                  <a:lnTo>
                    <a:pt x="17739" y="11393"/>
                  </a:lnTo>
                  <a:lnTo>
                    <a:pt x="20363" y="13793"/>
                  </a:lnTo>
                  <a:lnTo>
                    <a:pt x="20393" y="10593"/>
                  </a:lnTo>
                  <a:lnTo>
                    <a:pt x="21600" y="5600"/>
                  </a:lnTo>
                </a:path>
              </a:pathLst>
            </a:custGeom>
            <a:solidFill>
              <a:srgbClr val="99FA66"/>
            </a:solidFill>
            <a:ln w="12700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687" name="Линия"/>
            <p:cNvSpPr/>
            <p:nvPr/>
          </p:nvSpPr>
          <p:spPr>
            <a:xfrm>
              <a:off x="95167" y="-1"/>
              <a:ext cx="242472" cy="129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9362" y="12185"/>
                  </a:lnTo>
                  <a:lnTo>
                    <a:pt x="6466" y="18485"/>
                  </a:lnTo>
                  <a:lnTo>
                    <a:pt x="9699" y="9000"/>
                  </a:lnTo>
                  <a:lnTo>
                    <a:pt x="3233" y="21600"/>
                  </a:lnTo>
                  <a:lnTo>
                    <a:pt x="0" y="21600"/>
                  </a:lnTo>
                </a:path>
              </a:pathLst>
            </a:custGeom>
            <a:solidFill>
              <a:srgbClr val="99FA66"/>
            </a:solidFill>
            <a:ln w="12700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688" name="Треугольник"/>
            <p:cNvSpPr/>
            <p:nvPr/>
          </p:nvSpPr>
          <p:spPr>
            <a:xfrm>
              <a:off x="204403" y="148438"/>
              <a:ext cx="34758" cy="55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FA66"/>
            </a:solidFill>
            <a:ln w="12700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689" name="Фигура"/>
            <p:cNvSpPr/>
            <p:nvPr/>
          </p:nvSpPr>
          <p:spPr>
            <a:xfrm>
              <a:off x="438599" y="596344"/>
              <a:ext cx="71997" cy="55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7147"/>
                  </a:moveTo>
                  <a:lnTo>
                    <a:pt x="0" y="21600"/>
                  </a:lnTo>
                  <a:lnTo>
                    <a:pt x="5459" y="21600"/>
                  </a:lnTo>
                  <a:lnTo>
                    <a:pt x="21600" y="0"/>
                  </a:lnTo>
                  <a:lnTo>
                    <a:pt x="16141" y="0"/>
                  </a:lnTo>
                  <a:lnTo>
                    <a:pt x="10800" y="7147"/>
                  </a:lnTo>
                  <a:close/>
                </a:path>
              </a:pathLst>
            </a:custGeom>
            <a:solidFill>
              <a:srgbClr val="99FA66"/>
            </a:solidFill>
            <a:ln w="9525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91" name="2½G: появление передачи данных"/>
          <p:cNvSpPr txBox="1"/>
          <p:nvPr/>
        </p:nvSpPr>
        <p:spPr>
          <a:xfrm>
            <a:off x="215900" y="836612"/>
            <a:ext cx="7077608" cy="550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1100"/>
              </a:spcBef>
            </a:pPr>
            <a:r>
              <a:rPr sz="3200" b="1"/>
              <a:t>2½G: </a:t>
            </a:r>
            <a:r>
              <a:rPr sz="3200" b="1" i="1">
                <a:solidFill>
                  <a:srgbClr val="7F22A2"/>
                </a:solidFill>
              </a:rPr>
              <a:t>появление передачи данных</a:t>
            </a:r>
          </a:p>
        </p:txBody>
      </p:sp>
      <p:sp>
        <p:nvSpPr>
          <p:cNvPr id="1692" name="Появляется возможность чередовать голосовую передачу и передачу данных (GPRS).…"/>
          <p:cNvSpPr txBox="1"/>
          <p:nvPr/>
        </p:nvSpPr>
        <p:spPr>
          <a:xfrm>
            <a:off x="611187" y="4005262"/>
            <a:ext cx="7993063" cy="2098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700"/>
              </a:spcBef>
            </a:pPr>
            <a:r>
              <a:rPr sz="2000" b="1"/>
              <a:t>Появляется возможность чередовать голосовую передачу и передачу данных (GPRS).</a:t>
            </a:r>
          </a:p>
          <a:p>
            <a:pPr defTabSz="762000">
              <a:lnSpc>
                <a:spcPct val="90000"/>
              </a:lnSpc>
              <a:spcBef>
                <a:spcPts val="700"/>
              </a:spcBef>
            </a:pPr>
            <a:r>
              <a:rPr sz="2000" b="1"/>
              <a:t>SGSN - маршрутизатор с раширенными функциями.</a:t>
            </a:r>
          </a:p>
          <a:p>
            <a:pPr defTabSz="762000">
              <a:lnSpc>
                <a:spcPct val="90000"/>
              </a:lnSpc>
              <a:spcBef>
                <a:spcPts val="800"/>
              </a:spcBef>
            </a:pPr>
            <a:endParaRPr sz="2000" b="1"/>
          </a:p>
          <a:p>
            <a:pPr defTabSz="762000">
              <a:lnSpc>
                <a:spcPct val="90000"/>
              </a:lnSpc>
              <a:spcBef>
                <a:spcPts val="700"/>
              </a:spcBef>
            </a:pPr>
            <a:r>
              <a:rPr sz="2000" b="1"/>
              <a:t>Передача данных: 9.6 </a:t>
            </a:r>
            <a:r>
              <a:rPr sz="2000" b="1" i="1"/>
              <a:t>Kbps</a:t>
            </a:r>
            <a:r>
              <a:rPr sz="2000" b="1"/>
              <a:t> </a:t>
            </a:r>
          </a:p>
        </p:txBody>
      </p:sp>
      <p:sp>
        <p:nvSpPr>
          <p:cNvPr id="1693" name="www"/>
          <p:cNvSpPr txBox="1"/>
          <p:nvPr/>
        </p:nvSpPr>
        <p:spPr>
          <a:xfrm>
            <a:off x="8208962" y="3284537"/>
            <a:ext cx="60156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www</a:t>
            </a:r>
          </a:p>
        </p:txBody>
      </p:sp>
      <p:sp>
        <p:nvSpPr>
          <p:cNvPr id="1694" name="Phone…"/>
          <p:cNvSpPr txBox="1"/>
          <p:nvPr/>
        </p:nvSpPr>
        <p:spPr>
          <a:xfrm>
            <a:off x="6914294" y="1700212"/>
            <a:ext cx="944687" cy="675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/>
          <a:p>
            <a:pPr algn="ctr" defTabSz="762000">
              <a:lnSpc>
                <a:spcPct val="90000"/>
              </a:lnSpc>
              <a:spcBef>
                <a:spcPts val="600"/>
              </a:spcBef>
            </a:pPr>
            <a:r>
              <a:rPr sz="1800" i="1"/>
              <a:t>Phone</a:t>
            </a:r>
          </a:p>
          <a:p>
            <a:pPr algn="ctr" defTabSz="762000">
              <a:lnSpc>
                <a:spcPct val="90000"/>
              </a:lnSpc>
              <a:spcBef>
                <a:spcPts val="600"/>
              </a:spcBef>
            </a:pPr>
            <a:r>
              <a:rPr sz="1800" i="1"/>
              <a:t>Network</a:t>
            </a:r>
          </a:p>
        </p:txBody>
      </p:sp>
      <p:sp>
        <p:nvSpPr>
          <p:cNvPr id="1695" name="Прямоугольник с закругленными углами"/>
          <p:cNvSpPr/>
          <p:nvPr/>
        </p:nvSpPr>
        <p:spPr>
          <a:xfrm>
            <a:off x="4011612" y="1844675"/>
            <a:ext cx="684213" cy="647700"/>
          </a:xfrm>
          <a:prstGeom prst="roundRect">
            <a:avLst>
              <a:gd name="adj" fmla="val 15686"/>
            </a:avLst>
          </a:prstGeom>
          <a:gradFill>
            <a:gsLst>
              <a:gs pos="0">
                <a:srgbClr val="FFAF00"/>
              </a:gs>
              <a:gs pos="100000">
                <a:srgbClr val="FFD70D"/>
              </a:gs>
            </a:gsLst>
            <a:lin ang="16200000"/>
          </a:gra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696" name="SGSN"/>
          <p:cNvSpPr txBox="1"/>
          <p:nvPr/>
        </p:nvSpPr>
        <p:spPr>
          <a:xfrm>
            <a:off x="3978825" y="1992114"/>
            <a:ext cx="75415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r>
              <a:t>SGSN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Прямоугольник с закругленными углами"/>
          <p:cNvSpPr/>
          <p:nvPr/>
        </p:nvSpPr>
        <p:spPr>
          <a:xfrm>
            <a:off x="250825" y="5084762"/>
            <a:ext cx="8534400" cy="574676"/>
          </a:xfrm>
          <a:prstGeom prst="roundRect">
            <a:avLst>
              <a:gd name="adj" fmla="val 15470"/>
            </a:avLst>
          </a:prstGeom>
          <a:solidFill>
            <a:srgbClr val="16C834"/>
          </a:solidFill>
          <a:ln w="19050">
            <a:solidFill>
              <a:srgbClr val="16C834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699" name="Линия"/>
          <p:cNvSpPr/>
          <p:nvPr/>
        </p:nvSpPr>
        <p:spPr>
          <a:xfrm>
            <a:off x="2232025" y="2817812"/>
            <a:ext cx="1008063" cy="1"/>
          </a:xfrm>
          <a:prstGeom prst="line">
            <a:avLst/>
          </a:prstGeom>
          <a:ln w="38100">
            <a:solidFill>
              <a:srgbClr val="7F22A2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00" name="Линия"/>
          <p:cNvSpPr/>
          <p:nvPr/>
        </p:nvSpPr>
        <p:spPr>
          <a:xfrm flipH="1">
            <a:off x="3455987" y="2025650"/>
            <a:ext cx="900114" cy="504825"/>
          </a:xfrm>
          <a:prstGeom prst="line">
            <a:avLst/>
          </a:prstGeom>
          <a:ln w="38100">
            <a:solidFill>
              <a:srgbClr val="FF2600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01" name="Линия"/>
          <p:cNvSpPr/>
          <p:nvPr/>
        </p:nvSpPr>
        <p:spPr>
          <a:xfrm>
            <a:off x="3384550" y="3141662"/>
            <a:ext cx="936626" cy="684213"/>
          </a:xfrm>
          <a:prstGeom prst="line">
            <a:avLst/>
          </a:prstGeom>
          <a:ln w="38100">
            <a:solidFill>
              <a:srgbClr val="3399FF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02" name="Линия"/>
          <p:cNvSpPr/>
          <p:nvPr/>
        </p:nvSpPr>
        <p:spPr>
          <a:xfrm flipV="1">
            <a:off x="4572000" y="3860800"/>
            <a:ext cx="3313113" cy="73025"/>
          </a:xfrm>
          <a:prstGeom prst="line">
            <a:avLst/>
          </a:prstGeom>
          <a:ln w="38100">
            <a:solidFill>
              <a:srgbClr val="3399FF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03" name="Линия"/>
          <p:cNvSpPr/>
          <p:nvPr/>
        </p:nvSpPr>
        <p:spPr>
          <a:xfrm>
            <a:off x="4356100" y="1989137"/>
            <a:ext cx="2376488" cy="1"/>
          </a:xfrm>
          <a:prstGeom prst="line">
            <a:avLst/>
          </a:prstGeom>
          <a:ln w="38100">
            <a:solidFill>
              <a:srgbClr val="FF2600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04" name="Эволюция беспроводных сетей связи"/>
          <p:cNvSpPr txBox="1">
            <a:spLocks noGrp="1"/>
          </p:cNvSpPr>
          <p:nvPr>
            <p:ph type="title"/>
          </p:nvPr>
        </p:nvSpPr>
        <p:spPr>
          <a:xfrm>
            <a:off x="250825" y="188912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Эволюция беспроводных сетей связи</a:t>
            </a:r>
          </a:p>
        </p:txBody>
      </p:sp>
      <p:grpSp>
        <p:nvGrpSpPr>
          <p:cNvPr id="1722" name="Группа"/>
          <p:cNvGrpSpPr/>
          <p:nvPr/>
        </p:nvGrpSpPr>
        <p:grpSpPr>
          <a:xfrm>
            <a:off x="1258887" y="2384425"/>
            <a:ext cx="1116013" cy="611188"/>
            <a:chOff x="0" y="0"/>
            <a:chExt cx="1116012" cy="611187"/>
          </a:xfrm>
        </p:grpSpPr>
        <p:sp>
          <p:nvSpPr>
            <p:cNvPr id="1705" name="Фигура"/>
            <p:cNvSpPr/>
            <p:nvPr/>
          </p:nvSpPr>
          <p:spPr>
            <a:xfrm>
              <a:off x="0" y="356151"/>
              <a:ext cx="1116013" cy="25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10800"/>
                  </a:lnTo>
                  <a:lnTo>
                    <a:pt x="5400" y="216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C0C0C0"/>
            </a:solidFill>
            <a:ln w="19050" cap="flat">
              <a:solidFill>
                <a:srgbClr val="89929B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721" name="Группа"/>
            <p:cNvGrpSpPr/>
            <p:nvPr/>
          </p:nvGrpSpPr>
          <p:grpSpPr>
            <a:xfrm>
              <a:off x="233504" y="0"/>
              <a:ext cx="440683" cy="478614"/>
              <a:chOff x="0" y="0"/>
              <a:chExt cx="440681" cy="478613"/>
            </a:xfrm>
          </p:grpSpPr>
          <p:sp>
            <p:nvSpPr>
              <p:cNvPr id="1706" name="Фигура"/>
              <p:cNvSpPr/>
              <p:nvPr/>
            </p:nvSpPr>
            <p:spPr>
              <a:xfrm>
                <a:off x="4933" y="5357"/>
                <a:ext cx="430816" cy="46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183"/>
                    </a:moveTo>
                    <a:cubicBezTo>
                      <a:pt x="21600" y="20508"/>
                      <a:pt x="20508" y="21600"/>
                      <a:pt x="19183" y="21600"/>
                    </a:cubicBezTo>
                    <a:cubicBezTo>
                      <a:pt x="2456" y="21600"/>
                      <a:pt x="2456" y="21600"/>
                      <a:pt x="2456" y="21600"/>
                    </a:cubicBezTo>
                    <a:cubicBezTo>
                      <a:pt x="1131" y="21600"/>
                      <a:pt x="0" y="20508"/>
                      <a:pt x="0" y="19183"/>
                    </a:cubicBezTo>
                    <a:cubicBezTo>
                      <a:pt x="0" y="2456"/>
                      <a:pt x="0" y="2456"/>
                      <a:pt x="0" y="2456"/>
                    </a:cubicBezTo>
                    <a:cubicBezTo>
                      <a:pt x="0" y="1092"/>
                      <a:pt x="1131" y="0"/>
                      <a:pt x="2456" y="0"/>
                    </a:cubicBezTo>
                    <a:cubicBezTo>
                      <a:pt x="19183" y="0"/>
                      <a:pt x="19183" y="0"/>
                      <a:pt x="19183" y="0"/>
                    </a:cubicBezTo>
                    <a:cubicBezTo>
                      <a:pt x="20508" y="0"/>
                      <a:pt x="21600" y="1092"/>
                      <a:pt x="21600" y="2456"/>
                    </a:cubicBezTo>
                    <a:lnTo>
                      <a:pt x="21600" y="1918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AF00"/>
                  </a:gs>
                  <a:gs pos="100000">
                    <a:srgbClr val="FFD77D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07" name="Фигура"/>
              <p:cNvSpPr/>
              <p:nvPr/>
            </p:nvSpPr>
            <p:spPr>
              <a:xfrm>
                <a:off x="0" y="0"/>
                <a:ext cx="440682" cy="478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629" y="21600"/>
                    </a:moveTo>
                    <a:cubicBezTo>
                      <a:pt x="1181" y="21600"/>
                      <a:pt x="0" y="20419"/>
                      <a:pt x="0" y="18971"/>
                    </a:cubicBezTo>
                    <a:cubicBezTo>
                      <a:pt x="0" y="2629"/>
                      <a:pt x="0" y="2629"/>
                      <a:pt x="0" y="2629"/>
                    </a:cubicBezTo>
                    <a:cubicBezTo>
                      <a:pt x="0" y="1181"/>
                      <a:pt x="1181" y="0"/>
                      <a:pt x="2629" y="0"/>
                    </a:cubicBezTo>
                    <a:cubicBezTo>
                      <a:pt x="18971" y="0"/>
                      <a:pt x="18971" y="0"/>
                      <a:pt x="18971" y="0"/>
                    </a:cubicBezTo>
                    <a:cubicBezTo>
                      <a:pt x="20381" y="0"/>
                      <a:pt x="21562" y="1143"/>
                      <a:pt x="21600" y="2590"/>
                    </a:cubicBezTo>
                    <a:cubicBezTo>
                      <a:pt x="21600" y="2590"/>
                      <a:pt x="21600" y="2590"/>
                      <a:pt x="21600" y="2590"/>
                    </a:cubicBezTo>
                    <a:cubicBezTo>
                      <a:pt x="21600" y="18971"/>
                      <a:pt x="21600" y="18971"/>
                      <a:pt x="21600" y="18971"/>
                    </a:cubicBezTo>
                    <a:cubicBezTo>
                      <a:pt x="21600" y="20419"/>
                      <a:pt x="20419" y="21600"/>
                      <a:pt x="18971" y="21600"/>
                    </a:cubicBezTo>
                    <a:lnTo>
                      <a:pt x="2629" y="21600"/>
                    </a:lnTo>
                    <a:close/>
                    <a:moveTo>
                      <a:pt x="495" y="2629"/>
                    </a:moveTo>
                    <a:cubicBezTo>
                      <a:pt x="495" y="18971"/>
                      <a:pt x="495" y="18971"/>
                      <a:pt x="495" y="18971"/>
                    </a:cubicBezTo>
                    <a:cubicBezTo>
                      <a:pt x="495" y="20152"/>
                      <a:pt x="1448" y="21105"/>
                      <a:pt x="2629" y="21105"/>
                    </a:cubicBezTo>
                    <a:cubicBezTo>
                      <a:pt x="18971" y="21105"/>
                      <a:pt x="18971" y="21105"/>
                      <a:pt x="18971" y="21105"/>
                    </a:cubicBezTo>
                    <a:cubicBezTo>
                      <a:pt x="20152" y="21105"/>
                      <a:pt x="21105" y="20152"/>
                      <a:pt x="21105" y="18971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1448"/>
                      <a:pt x="20152" y="495"/>
                      <a:pt x="18971" y="495"/>
                    </a:cubicBezTo>
                    <a:cubicBezTo>
                      <a:pt x="2629" y="495"/>
                      <a:pt x="2629" y="495"/>
                      <a:pt x="2629" y="495"/>
                    </a:cubicBezTo>
                    <a:cubicBezTo>
                      <a:pt x="1448" y="495"/>
                      <a:pt x="495" y="1448"/>
                      <a:pt x="495" y="2629"/>
                    </a:cubicBezTo>
                    <a:close/>
                  </a:path>
                </a:pathLst>
              </a:custGeom>
              <a:solidFill>
                <a:srgbClr val="FFA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08" name="Фигура"/>
              <p:cNvSpPr/>
              <p:nvPr/>
            </p:nvSpPr>
            <p:spPr>
              <a:xfrm>
                <a:off x="302945" y="116506"/>
                <a:ext cx="27567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900" y="21157"/>
                    </a:moveTo>
                    <a:cubicBezTo>
                      <a:pt x="-300" y="20626"/>
                      <a:pt x="-300" y="19918"/>
                      <a:pt x="900" y="19563"/>
                    </a:cubicBezTo>
                    <a:cubicBezTo>
                      <a:pt x="8700" y="17262"/>
                      <a:pt x="13500" y="14075"/>
                      <a:pt x="13500" y="10711"/>
                    </a:cubicBezTo>
                    <a:cubicBezTo>
                      <a:pt x="13500" y="7347"/>
                      <a:pt x="8700" y="4160"/>
                      <a:pt x="900" y="1859"/>
                    </a:cubicBezTo>
                    <a:cubicBezTo>
                      <a:pt x="-300" y="1504"/>
                      <a:pt x="-300" y="796"/>
                      <a:pt x="900" y="265"/>
                    </a:cubicBezTo>
                    <a:cubicBezTo>
                      <a:pt x="2700" y="-89"/>
                      <a:pt x="5100" y="-89"/>
                      <a:pt x="6300" y="265"/>
                    </a:cubicBezTo>
                    <a:cubicBezTo>
                      <a:pt x="15300" y="2921"/>
                      <a:pt x="21300" y="6639"/>
                      <a:pt x="21300" y="10711"/>
                    </a:cubicBezTo>
                    <a:cubicBezTo>
                      <a:pt x="21300" y="14783"/>
                      <a:pt x="15300" y="18501"/>
                      <a:pt x="6300" y="21157"/>
                    </a:cubicBezTo>
                    <a:cubicBezTo>
                      <a:pt x="5700" y="21334"/>
                      <a:pt x="4500" y="21511"/>
                      <a:pt x="3900" y="21511"/>
                    </a:cubicBezTo>
                    <a:cubicBezTo>
                      <a:pt x="2700" y="21511"/>
                      <a:pt x="1500" y="21334"/>
                      <a:pt x="9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09" name="Фигура"/>
              <p:cNvSpPr/>
              <p:nvPr/>
            </p:nvSpPr>
            <p:spPr>
              <a:xfrm>
                <a:off x="319385" y="93291"/>
                <a:ext cx="35792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0" h="21539" extrusionOk="0">
                    <a:moveTo>
                      <a:pt x="689" y="21294"/>
                    </a:moveTo>
                    <a:cubicBezTo>
                      <a:pt x="-230" y="20925"/>
                      <a:pt x="-230" y="20434"/>
                      <a:pt x="689" y="20189"/>
                    </a:cubicBezTo>
                    <a:cubicBezTo>
                      <a:pt x="9881" y="17734"/>
                      <a:pt x="15396" y="14421"/>
                      <a:pt x="15396" y="10739"/>
                    </a:cubicBezTo>
                    <a:cubicBezTo>
                      <a:pt x="15396" y="7057"/>
                      <a:pt x="9881" y="3744"/>
                      <a:pt x="689" y="1289"/>
                    </a:cubicBezTo>
                    <a:cubicBezTo>
                      <a:pt x="-230" y="1044"/>
                      <a:pt x="-230" y="553"/>
                      <a:pt x="689" y="184"/>
                    </a:cubicBezTo>
                    <a:cubicBezTo>
                      <a:pt x="2068" y="-61"/>
                      <a:pt x="3906" y="-61"/>
                      <a:pt x="4825" y="184"/>
                    </a:cubicBezTo>
                    <a:cubicBezTo>
                      <a:pt x="14936" y="2884"/>
                      <a:pt x="21370" y="6689"/>
                      <a:pt x="21370" y="10739"/>
                    </a:cubicBezTo>
                    <a:cubicBezTo>
                      <a:pt x="21370" y="14912"/>
                      <a:pt x="14936" y="18594"/>
                      <a:pt x="5285" y="21294"/>
                    </a:cubicBezTo>
                    <a:cubicBezTo>
                      <a:pt x="4366" y="21416"/>
                      <a:pt x="3906" y="21539"/>
                      <a:pt x="2987" y="21539"/>
                    </a:cubicBezTo>
                    <a:cubicBezTo>
                      <a:pt x="2068" y="21539"/>
                      <a:pt x="1608" y="21416"/>
                      <a:pt x="689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10" name="Фигура"/>
              <p:cNvSpPr/>
              <p:nvPr/>
            </p:nvSpPr>
            <p:spPr>
              <a:xfrm>
                <a:off x="337471" y="70281"/>
                <a:ext cx="44015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4" h="21530" extrusionOk="0">
                    <a:moveTo>
                      <a:pt x="559" y="21343"/>
                    </a:moveTo>
                    <a:cubicBezTo>
                      <a:pt x="-186" y="21062"/>
                      <a:pt x="-186" y="20688"/>
                      <a:pt x="559" y="20501"/>
                    </a:cubicBezTo>
                    <a:cubicBezTo>
                      <a:pt x="10614" y="17977"/>
                      <a:pt x="16573" y="14611"/>
                      <a:pt x="16573" y="10777"/>
                    </a:cubicBezTo>
                    <a:cubicBezTo>
                      <a:pt x="16573" y="6943"/>
                      <a:pt x="10614" y="3577"/>
                      <a:pt x="559" y="1052"/>
                    </a:cubicBezTo>
                    <a:cubicBezTo>
                      <a:pt x="-186" y="865"/>
                      <a:pt x="-186" y="491"/>
                      <a:pt x="559" y="211"/>
                    </a:cubicBezTo>
                    <a:cubicBezTo>
                      <a:pt x="1676" y="-70"/>
                      <a:pt x="3166" y="-70"/>
                      <a:pt x="4283" y="211"/>
                    </a:cubicBezTo>
                    <a:cubicBezTo>
                      <a:pt x="15083" y="2922"/>
                      <a:pt x="21414" y="6662"/>
                      <a:pt x="21414" y="10777"/>
                    </a:cubicBezTo>
                    <a:cubicBezTo>
                      <a:pt x="21414" y="14891"/>
                      <a:pt x="15083" y="18631"/>
                      <a:pt x="4283" y="21343"/>
                    </a:cubicBezTo>
                    <a:cubicBezTo>
                      <a:pt x="3538" y="21436"/>
                      <a:pt x="3166" y="21530"/>
                      <a:pt x="2421" y="21530"/>
                    </a:cubicBezTo>
                    <a:cubicBezTo>
                      <a:pt x="1676" y="21530"/>
                      <a:pt x="1304" y="21436"/>
                      <a:pt x="559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11" name="Фигура"/>
              <p:cNvSpPr/>
              <p:nvPr/>
            </p:nvSpPr>
            <p:spPr>
              <a:xfrm>
                <a:off x="354113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695" y="21391"/>
                    </a:moveTo>
                    <a:cubicBezTo>
                      <a:pt x="-231" y="21240"/>
                      <a:pt x="-231" y="20861"/>
                      <a:pt x="695" y="20709"/>
                    </a:cubicBezTo>
                    <a:cubicBezTo>
                      <a:pt x="10878" y="18132"/>
                      <a:pt x="17358" y="14646"/>
                      <a:pt x="17358" y="10781"/>
                    </a:cubicBezTo>
                    <a:cubicBezTo>
                      <a:pt x="17358" y="6916"/>
                      <a:pt x="10878" y="3429"/>
                      <a:pt x="695" y="852"/>
                    </a:cubicBezTo>
                    <a:cubicBezTo>
                      <a:pt x="-231" y="701"/>
                      <a:pt x="-231" y="322"/>
                      <a:pt x="695" y="170"/>
                    </a:cubicBezTo>
                    <a:cubicBezTo>
                      <a:pt x="1312" y="-57"/>
                      <a:pt x="2546" y="-57"/>
                      <a:pt x="3472" y="170"/>
                    </a:cubicBezTo>
                    <a:cubicBezTo>
                      <a:pt x="14580" y="2899"/>
                      <a:pt x="21369" y="6612"/>
                      <a:pt x="21369" y="10781"/>
                    </a:cubicBezTo>
                    <a:cubicBezTo>
                      <a:pt x="21369" y="14949"/>
                      <a:pt x="14580" y="18663"/>
                      <a:pt x="3472" y="21391"/>
                    </a:cubicBezTo>
                    <a:cubicBezTo>
                      <a:pt x="3163" y="21467"/>
                      <a:pt x="2546" y="21543"/>
                      <a:pt x="1929" y="21543"/>
                    </a:cubicBezTo>
                    <a:cubicBezTo>
                      <a:pt x="1620" y="21543"/>
                      <a:pt x="1003" y="21467"/>
                      <a:pt x="695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12" name="Овал"/>
              <p:cNvSpPr/>
              <p:nvPr/>
            </p:nvSpPr>
            <p:spPr>
              <a:xfrm>
                <a:off x="156211" y="130368"/>
                <a:ext cx="24666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13" name="Фигура"/>
              <p:cNvSpPr/>
              <p:nvPr/>
            </p:nvSpPr>
            <p:spPr>
              <a:xfrm>
                <a:off x="174299" y="130368"/>
                <a:ext cx="34532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63" y="0"/>
                    </a:moveTo>
                    <a:cubicBezTo>
                      <a:pt x="1507" y="0"/>
                      <a:pt x="1507" y="0"/>
                      <a:pt x="1507" y="0"/>
                    </a:cubicBezTo>
                    <a:cubicBezTo>
                      <a:pt x="1507" y="0"/>
                      <a:pt x="1507" y="0"/>
                      <a:pt x="1507" y="0"/>
                    </a:cubicBezTo>
                    <a:cubicBezTo>
                      <a:pt x="6028" y="508"/>
                      <a:pt x="8037" y="5082"/>
                      <a:pt x="8037" y="10927"/>
                    </a:cubicBezTo>
                    <a:cubicBezTo>
                      <a:pt x="8037" y="16772"/>
                      <a:pt x="4521" y="21600"/>
                      <a:pt x="0" y="21600"/>
                    </a:cubicBezTo>
                    <a:cubicBezTo>
                      <a:pt x="13563" y="21600"/>
                      <a:pt x="13563" y="21600"/>
                      <a:pt x="13563" y="21600"/>
                    </a:cubicBezTo>
                    <a:cubicBezTo>
                      <a:pt x="17581" y="21600"/>
                      <a:pt x="21600" y="16772"/>
                      <a:pt x="21600" y="10927"/>
                    </a:cubicBezTo>
                    <a:cubicBezTo>
                      <a:pt x="21600" y="4828"/>
                      <a:pt x="17581" y="0"/>
                      <a:pt x="13563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14" name="Овал"/>
              <p:cNvSpPr/>
              <p:nvPr/>
            </p:nvSpPr>
            <p:spPr>
              <a:xfrm>
                <a:off x="264737" y="130368"/>
                <a:ext cx="24667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15" name="Фигура"/>
              <p:cNvSpPr/>
              <p:nvPr/>
            </p:nvSpPr>
            <p:spPr>
              <a:xfrm>
                <a:off x="238428" y="130368"/>
                <a:ext cx="31243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229" y="0"/>
                    </a:moveTo>
                    <a:cubicBezTo>
                      <a:pt x="20057" y="0"/>
                      <a:pt x="20057" y="0"/>
                      <a:pt x="20057" y="0"/>
                    </a:cubicBezTo>
                    <a:cubicBezTo>
                      <a:pt x="20057" y="0"/>
                      <a:pt x="20057" y="0"/>
                      <a:pt x="20057" y="0"/>
                    </a:cubicBezTo>
                    <a:cubicBezTo>
                      <a:pt x="15943" y="508"/>
                      <a:pt x="13371" y="5082"/>
                      <a:pt x="13371" y="10927"/>
                    </a:cubicBezTo>
                    <a:cubicBezTo>
                      <a:pt x="13371" y="16772"/>
                      <a:pt x="17486" y="21600"/>
                      <a:pt x="21600" y="21600"/>
                    </a:cubicBezTo>
                    <a:cubicBezTo>
                      <a:pt x="8229" y="21600"/>
                      <a:pt x="8229" y="21600"/>
                      <a:pt x="8229" y="21600"/>
                    </a:cubicBezTo>
                    <a:cubicBezTo>
                      <a:pt x="3600" y="21600"/>
                      <a:pt x="0" y="16772"/>
                      <a:pt x="0" y="10927"/>
                    </a:cubicBezTo>
                    <a:cubicBezTo>
                      <a:pt x="0" y="4828"/>
                      <a:pt x="3600" y="0"/>
                      <a:pt x="8229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16" name="Фигура"/>
              <p:cNvSpPr/>
              <p:nvPr/>
            </p:nvSpPr>
            <p:spPr>
              <a:xfrm>
                <a:off x="115103" y="116506"/>
                <a:ext cx="27566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14400" y="21157"/>
                    </a:moveTo>
                    <a:cubicBezTo>
                      <a:pt x="5400" y="18501"/>
                      <a:pt x="0" y="14783"/>
                      <a:pt x="0" y="10711"/>
                    </a:cubicBezTo>
                    <a:cubicBezTo>
                      <a:pt x="0" y="6639"/>
                      <a:pt x="5400" y="2921"/>
                      <a:pt x="14400" y="265"/>
                    </a:cubicBezTo>
                    <a:cubicBezTo>
                      <a:pt x="16200" y="-89"/>
                      <a:pt x="18600" y="-89"/>
                      <a:pt x="20400" y="265"/>
                    </a:cubicBezTo>
                    <a:cubicBezTo>
                      <a:pt x="21600" y="796"/>
                      <a:pt x="21600" y="1504"/>
                      <a:pt x="20400" y="1859"/>
                    </a:cubicBezTo>
                    <a:cubicBezTo>
                      <a:pt x="12600" y="4160"/>
                      <a:pt x="7800" y="7347"/>
                      <a:pt x="7800" y="10711"/>
                    </a:cubicBezTo>
                    <a:cubicBezTo>
                      <a:pt x="7800" y="14075"/>
                      <a:pt x="12600" y="17262"/>
                      <a:pt x="20400" y="19563"/>
                    </a:cubicBezTo>
                    <a:cubicBezTo>
                      <a:pt x="20400" y="19563"/>
                      <a:pt x="20400" y="19563"/>
                      <a:pt x="20400" y="19563"/>
                    </a:cubicBezTo>
                    <a:cubicBezTo>
                      <a:pt x="21600" y="19918"/>
                      <a:pt x="21600" y="20626"/>
                      <a:pt x="20400" y="21157"/>
                    </a:cubicBezTo>
                    <a:cubicBezTo>
                      <a:pt x="19200" y="21334"/>
                      <a:pt x="18600" y="21511"/>
                      <a:pt x="17400" y="21511"/>
                    </a:cubicBezTo>
                    <a:cubicBezTo>
                      <a:pt x="16200" y="21511"/>
                      <a:pt x="15600" y="21334"/>
                      <a:pt x="144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17" name="Фигура"/>
              <p:cNvSpPr/>
              <p:nvPr/>
            </p:nvSpPr>
            <p:spPr>
              <a:xfrm>
                <a:off x="90438" y="93291"/>
                <a:ext cx="35599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5" h="21539" extrusionOk="0">
                    <a:moveTo>
                      <a:pt x="16085" y="21294"/>
                    </a:moveTo>
                    <a:cubicBezTo>
                      <a:pt x="5974" y="18594"/>
                      <a:pt x="0" y="14912"/>
                      <a:pt x="0" y="10739"/>
                    </a:cubicBezTo>
                    <a:cubicBezTo>
                      <a:pt x="0" y="6689"/>
                      <a:pt x="5974" y="2884"/>
                      <a:pt x="16085" y="184"/>
                    </a:cubicBezTo>
                    <a:cubicBezTo>
                      <a:pt x="16085" y="184"/>
                      <a:pt x="16085" y="184"/>
                      <a:pt x="16085" y="184"/>
                    </a:cubicBezTo>
                    <a:cubicBezTo>
                      <a:pt x="17464" y="-61"/>
                      <a:pt x="19302" y="-61"/>
                      <a:pt x="20221" y="184"/>
                    </a:cubicBezTo>
                    <a:cubicBezTo>
                      <a:pt x="21600" y="553"/>
                      <a:pt x="21600" y="1044"/>
                      <a:pt x="20221" y="1289"/>
                    </a:cubicBezTo>
                    <a:cubicBezTo>
                      <a:pt x="11489" y="3744"/>
                      <a:pt x="5974" y="7057"/>
                      <a:pt x="5974" y="10739"/>
                    </a:cubicBezTo>
                    <a:cubicBezTo>
                      <a:pt x="5974" y="14421"/>
                      <a:pt x="11489" y="17734"/>
                      <a:pt x="20221" y="20189"/>
                    </a:cubicBezTo>
                    <a:cubicBezTo>
                      <a:pt x="21600" y="20434"/>
                      <a:pt x="21600" y="20925"/>
                      <a:pt x="20221" y="21294"/>
                    </a:cubicBezTo>
                    <a:cubicBezTo>
                      <a:pt x="19762" y="21416"/>
                      <a:pt x="19302" y="21539"/>
                      <a:pt x="18383" y="21539"/>
                    </a:cubicBezTo>
                    <a:cubicBezTo>
                      <a:pt x="17464" y="21539"/>
                      <a:pt x="17004" y="21416"/>
                      <a:pt x="16085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18" name="Фигура"/>
              <p:cNvSpPr/>
              <p:nvPr/>
            </p:nvSpPr>
            <p:spPr>
              <a:xfrm>
                <a:off x="64129" y="70281"/>
                <a:ext cx="45457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5" h="21530" extrusionOk="0">
                    <a:moveTo>
                      <a:pt x="17207" y="21343"/>
                    </a:moveTo>
                    <a:cubicBezTo>
                      <a:pt x="6590" y="18631"/>
                      <a:pt x="0" y="14891"/>
                      <a:pt x="0" y="10777"/>
                    </a:cubicBezTo>
                    <a:cubicBezTo>
                      <a:pt x="0" y="6662"/>
                      <a:pt x="6590" y="2922"/>
                      <a:pt x="17207" y="211"/>
                    </a:cubicBezTo>
                    <a:cubicBezTo>
                      <a:pt x="18305" y="-70"/>
                      <a:pt x="19769" y="-70"/>
                      <a:pt x="20502" y="211"/>
                    </a:cubicBezTo>
                    <a:cubicBezTo>
                      <a:pt x="21600" y="491"/>
                      <a:pt x="21600" y="865"/>
                      <a:pt x="20502" y="1052"/>
                    </a:cubicBezTo>
                    <a:cubicBezTo>
                      <a:pt x="10983" y="3577"/>
                      <a:pt x="4759" y="6943"/>
                      <a:pt x="4759" y="10777"/>
                    </a:cubicBezTo>
                    <a:cubicBezTo>
                      <a:pt x="4759" y="14611"/>
                      <a:pt x="10983" y="17977"/>
                      <a:pt x="20502" y="20501"/>
                    </a:cubicBezTo>
                    <a:cubicBezTo>
                      <a:pt x="20502" y="20501"/>
                      <a:pt x="20502" y="20501"/>
                      <a:pt x="20502" y="20501"/>
                    </a:cubicBezTo>
                    <a:cubicBezTo>
                      <a:pt x="21600" y="20688"/>
                      <a:pt x="21600" y="21062"/>
                      <a:pt x="20502" y="21343"/>
                    </a:cubicBezTo>
                    <a:cubicBezTo>
                      <a:pt x="20136" y="21436"/>
                      <a:pt x="19403" y="21530"/>
                      <a:pt x="19037" y="21530"/>
                    </a:cubicBezTo>
                    <a:cubicBezTo>
                      <a:pt x="18305" y="21530"/>
                      <a:pt x="17573" y="21436"/>
                      <a:pt x="17207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19" name="Фигура"/>
              <p:cNvSpPr/>
              <p:nvPr/>
            </p:nvSpPr>
            <p:spPr>
              <a:xfrm>
                <a:off x="37819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17897" y="21391"/>
                    </a:moveTo>
                    <a:cubicBezTo>
                      <a:pt x="6789" y="18663"/>
                      <a:pt x="0" y="14949"/>
                      <a:pt x="0" y="10781"/>
                    </a:cubicBezTo>
                    <a:cubicBezTo>
                      <a:pt x="0" y="6612"/>
                      <a:pt x="6789" y="2899"/>
                      <a:pt x="17897" y="170"/>
                    </a:cubicBezTo>
                    <a:cubicBezTo>
                      <a:pt x="17897" y="170"/>
                      <a:pt x="17897" y="170"/>
                      <a:pt x="17897" y="170"/>
                    </a:cubicBezTo>
                    <a:cubicBezTo>
                      <a:pt x="18514" y="-57"/>
                      <a:pt x="19749" y="-57"/>
                      <a:pt x="20674" y="170"/>
                    </a:cubicBezTo>
                    <a:cubicBezTo>
                      <a:pt x="21600" y="322"/>
                      <a:pt x="21600" y="701"/>
                      <a:pt x="20674" y="852"/>
                    </a:cubicBezTo>
                    <a:cubicBezTo>
                      <a:pt x="10491" y="3429"/>
                      <a:pt x="4011" y="6916"/>
                      <a:pt x="4011" y="10781"/>
                    </a:cubicBezTo>
                    <a:cubicBezTo>
                      <a:pt x="4011" y="14646"/>
                      <a:pt x="10491" y="18132"/>
                      <a:pt x="20674" y="20709"/>
                    </a:cubicBezTo>
                    <a:cubicBezTo>
                      <a:pt x="21600" y="20861"/>
                      <a:pt x="21600" y="21240"/>
                      <a:pt x="20674" y="21391"/>
                    </a:cubicBezTo>
                    <a:cubicBezTo>
                      <a:pt x="20366" y="21467"/>
                      <a:pt x="19749" y="21543"/>
                      <a:pt x="19131" y="21543"/>
                    </a:cubicBezTo>
                    <a:cubicBezTo>
                      <a:pt x="18823" y="21543"/>
                      <a:pt x="18206" y="21467"/>
                      <a:pt x="17897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20" name="Фигура"/>
              <p:cNvSpPr/>
              <p:nvPr/>
            </p:nvSpPr>
            <p:spPr>
              <a:xfrm>
                <a:off x="187454" y="153585"/>
                <a:ext cx="70707" cy="292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80" y="10800"/>
                    </a:moveTo>
                    <a:cubicBezTo>
                      <a:pt x="12580" y="375"/>
                      <a:pt x="12580" y="375"/>
                      <a:pt x="12580" y="375"/>
                    </a:cubicBezTo>
                    <a:cubicBezTo>
                      <a:pt x="12580" y="187"/>
                      <a:pt x="11868" y="0"/>
                      <a:pt x="10919" y="0"/>
                    </a:cubicBezTo>
                    <a:cubicBezTo>
                      <a:pt x="10207" y="0"/>
                      <a:pt x="9495" y="187"/>
                      <a:pt x="9495" y="375"/>
                    </a:cubicBezTo>
                    <a:cubicBezTo>
                      <a:pt x="9495" y="10925"/>
                      <a:pt x="9495" y="10925"/>
                      <a:pt x="9495" y="10925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3086" y="21600"/>
                      <a:pt x="3086" y="21600"/>
                      <a:pt x="3086" y="21600"/>
                    </a:cubicBezTo>
                    <a:cubicBezTo>
                      <a:pt x="9495" y="14483"/>
                      <a:pt x="9495" y="14483"/>
                      <a:pt x="9495" y="14483"/>
                    </a:cubicBezTo>
                    <a:cubicBezTo>
                      <a:pt x="9495" y="21600"/>
                      <a:pt x="9495" y="21600"/>
                      <a:pt x="9495" y="21600"/>
                    </a:cubicBezTo>
                    <a:cubicBezTo>
                      <a:pt x="12580" y="21600"/>
                      <a:pt x="12580" y="21600"/>
                      <a:pt x="12580" y="21600"/>
                    </a:cubicBezTo>
                    <a:cubicBezTo>
                      <a:pt x="12580" y="14546"/>
                      <a:pt x="12580" y="14546"/>
                      <a:pt x="12580" y="14546"/>
                    </a:cubicBezTo>
                    <a:cubicBezTo>
                      <a:pt x="18514" y="21600"/>
                      <a:pt x="18514" y="21600"/>
                      <a:pt x="18514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2580" y="10862"/>
                      <a:pt x="12580" y="10862"/>
                      <a:pt x="12580" y="10862"/>
                    </a:cubicBezTo>
                    <a:lnTo>
                      <a:pt x="1258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723" name="Прямоугольник с закругленными углами"/>
          <p:cNvSpPr/>
          <p:nvPr/>
        </p:nvSpPr>
        <p:spPr>
          <a:xfrm>
            <a:off x="3059112" y="2493962"/>
            <a:ext cx="684213" cy="647701"/>
          </a:xfrm>
          <a:prstGeom prst="roundRect">
            <a:avLst>
              <a:gd name="adj" fmla="val 15686"/>
            </a:avLst>
          </a:prstGeom>
          <a:gradFill>
            <a:gsLst>
              <a:gs pos="0">
                <a:srgbClr val="FFAF00"/>
              </a:gs>
              <a:gs pos="100000">
                <a:srgbClr val="FFD70D"/>
              </a:gs>
            </a:gsLst>
            <a:lin ang="16200000"/>
          </a:gra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724" name="RNC"/>
          <p:cNvSpPr txBox="1"/>
          <p:nvPr/>
        </p:nvSpPr>
        <p:spPr>
          <a:xfrm>
            <a:off x="3059112" y="2673350"/>
            <a:ext cx="601564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RNC</a:t>
            </a:r>
          </a:p>
        </p:txBody>
      </p:sp>
      <p:sp>
        <p:nvSpPr>
          <p:cNvPr id="1725" name="Прямоугольник с закругленными углами"/>
          <p:cNvSpPr/>
          <p:nvPr/>
        </p:nvSpPr>
        <p:spPr>
          <a:xfrm>
            <a:off x="5292725" y="1844675"/>
            <a:ext cx="684213" cy="647700"/>
          </a:xfrm>
          <a:prstGeom prst="roundRect">
            <a:avLst>
              <a:gd name="adj" fmla="val 15686"/>
            </a:avLst>
          </a:prstGeom>
          <a:gradFill>
            <a:gsLst>
              <a:gs pos="0">
                <a:srgbClr val="FFAF00"/>
              </a:gs>
              <a:gs pos="100000">
                <a:srgbClr val="FFD70D"/>
              </a:gs>
            </a:gsLst>
            <a:lin ang="16200000"/>
          </a:gra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726" name="MSC"/>
          <p:cNvSpPr txBox="1"/>
          <p:nvPr/>
        </p:nvSpPr>
        <p:spPr>
          <a:xfrm>
            <a:off x="5292725" y="2024062"/>
            <a:ext cx="61428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MSC</a:t>
            </a:r>
          </a:p>
        </p:txBody>
      </p:sp>
      <p:grpSp>
        <p:nvGrpSpPr>
          <p:cNvPr id="1744" name="Группа"/>
          <p:cNvGrpSpPr/>
          <p:nvPr/>
        </p:nvGrpSpPr>
        <p:grpSpPr>
          <a:xfrm>
            <a:off x="395287" y="2528887"/>
            <a:ext cx="1116013" cy="611188"/>
            <a:chOff x="0" y="0"/>
            <a:chExt cx="1116012" cy="611187"/>
          </a:xfrm>
        </p:grpSpPr>
        <p:sp>
          <p:nvSpPr>
            <p:cNvPr id="1727" name="Фигура"/>
            <p:cNvSpPr/>
            <p:nvPr/>
          </p:nvSpPr>
          <p:spPr>
            <a:xfrm>
              <a:off x="0" y="356151"/>
              <a:ext cx="1116013" cy="25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10800"/>
                  </a:lnTo>
                  <a:lnTo>
                    <a:pt x="5400" y="216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C0C0C0"/>
            </a:solidFill>
            <a:ln w="19050" cap="flat">
              <a:solidFill>
                <a:srgbClr val="89929B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743" name="Группа"/>
            <p:cNvGrpSpPr/>
            <p:nvPr/>
          </p:nvGrpSpPr>
          <p:grpSpPr>
            <a:xfrm>
              <a:off x="233504" y="0"/>
              <a:ext cx="440683" cy="478614"/>
              <a:chOff x="0" y="0"/>
              <a:chExt cx="440681" cy="478613"/>
            </a:xfrm>
          </p:grpSpPr>
          <p:sp>
            <p:nvSpPr>
              <p:cNvPr id="1728" name="Фигура"/>
              <p:cNvSpPr/>
              <p:nvPr/>
            </p:nvSpPr>
            <p:spPr>
              <a:xfrm>
                <a:off x="4933" y="5357"/>
                <a:ext cx="430816" cy="46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183"/>
                    </a:moveTo>
                    <a:cubicBezTo>
                      <a:pt x="21600" y="20508"/>
                      <a:pt x="20508" y="21600"/>
                      <a:pt x="19183" y="21600"/>
                    </a:cubicBezTo>
                    <a:cubicBezTo>
                      <a:pt x="2456" y="21600"/>
                      <a:pt x="2456" y="21600"/>
                      <a:pt x="2456" y="21600"/>
                    </a:cubicBezTo>
                    <a:cubicBezTo>
                      <a:pt x="1131" y="21600"/>
                      <a:pt x="0" y="20508"/>
                      <a:pt x="0" y="19183"/>
                    </a:cubicBezTo>
                    <a:cubicBezTo>
                      <a:pt x="0" y="2456"/>
                      <a:pt x="0" y="2456"/>
                      <a:pt x="0" y="2456"/>
                    </a:cubicBezTo>
                    <a:cubicBezTo>
                      <a:pt x="0" y="1092"/>
                      <a:pt x="1131" y="0"/>
                      <a:pt x="2456" y="0"/>
                    </a:cubicBezTo>
                    <a:cubicBezTo>
                      <a:pt x="19183" y="0"/>
                      <a:pt x="19183" y="0"/>
                      <a:pt x="19183" y="0"/>
                    </a:cubicBezTo>
                    <a:cubicBezTo>
                      <a:pt x="20508" y="0"/>
                      <a:pt x="21600" y="1092"/>
                      <a:pt x="21600" y="2456"/>
                    </a:cubicBezTo>
                    <a:lnTo>
                      <a:pt x="21600" y="1918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AF00"/>
                  </a:gs>
                  <a:gs pos="100000">
                    <a:srgbClr val="FFD77D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29" name="Фигура"/>
              <p:cNvSpPr/>
              <p:nvPr/>
            </p:nvSpPr>
            <p:spPr>
              <a:xfrm>
                <a:off x="0" y="0"/>
                <a:ext cx="440682" cy="478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629" y="21600"/>
                    </a:moveTo>
                    <a:cubicBezTo>
                      <a:pt x="1181" y="21600"/>
                      <a:pt x="0" y="20419"/>
                      <a:pt x="0" y="18971"/>
                    </a:cubicBezTo>
                    <a:cubicBezTo>
                      <a:pt x="0" y="2629"/>
                      <a:pt x="0" y="2629"/>
                      <a:pt x="0" y="2629"/>
                    </a:cubicBezTo>
                    <a:cubicBezTo>
                      <a:pt x="0" y="1181"/>
                      <a:pt x="1181" y="0"/>
                      <a:pt x="2629" y="0"/>
                    </a:cubicBezTo>
                    <a:cubicBezTo>
                      <a:pt x="18971" y="0"/>
                      <a:pt x="18971" y="0"/>
                      <a:pt x="18971" y="0"/>
                    </a:cubicBezTo>
                    <a:cubicBezTo>
                      <a:pt x="20381" y="0"/>
                      <a:pt x="21562" y="1143"/>
                      <a:pt x="21600" y="2590"/>
                    </a:cubicBezTo>
                    <a:cubicBezTo>
                      <a:pt x="21600" y="2590"/>
                      <a:pt x="21600" y="2590"/>
                      <a:pt x="21600" y="2590"/>
                    </a:cubicBezTo>
                    <a:cubicBezTo>
                      <a:pt x="21600" y="18971"/>
                      <a:pt x="21600" y="18971"/>
                      <a:pt x="21600" y="18971"/>
                    </a:cubicBezTo>
                    <a:cubicBezTo>
                      <a:pt x="21600" y="20419"/>
                      <a:pt x="20419" y="21600"/>
                      <a:pt x="18971" y="21600"/>
                    </a:cubicBezTo>
                    <a:lnTo>
                      <a:pt x="2629" y="21600"/>
                    </a:lnTo>
                    <a:close/>
                    <a:moveTo>
                      <a:pt x="495" y="2629"/>
                    </a:moveTo>
                    <a:cubicBezTo>
                      <a:pt x="495" y="18971"/>
                      <a:pt x="495" y="18971"/>
                      <a:pt x="495" y="18971"/>
                    </a:cubicBezTo>
                    <a:cubicBezTo>
                      <a:pt x="495" y="20152"/>
                      <a:pt x="1448" y="21105"/>
                      <a:pt x="2629" y="21105"/>
                    </a:cubicBezTo>
                    <a:cubicBezTo>
                      <a:pt x="18971" y="21105"/>
                      <a:pt x="18971" y="21105"/>
                      <a:pt x="18971" y="21105"/>
                    </a:cubicBezTo>
                    <a:cubicBezTo>
                      <a:pt x="20152" y="21105"/>
                      <a:pt x="21105" y="20152"/>
                      <a:pt x="21105" y="18971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1448"/>
                      <a:pt x="20152" y="495"/>
                      <a:pt x="18971" y="495"/>
                    </a:cubicBezTo>
                    <a:cubicBezTo>
                      <a:pt x="2629" y="495"/>
                      <a:pt x="2629" y="495"/>
                      <a:pt x="2629" y="495"/>
                    </a:cubicBezTo>
                    <a:cubicBezTo>
                      <a:pt x="1448" y="495"/>
                      <a:pt x="495" y="1448"/>
                      <a:pt x="495" y="2629"/>
                    </a:cubicBezTo>
                    <a:close/>
                  </a:path>
                </a:pathLst>
              </a:custGeom>
              <a:solidFill>
                <a:srgbClr val="FFA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30" name="Фигура"/>
              <p:cNvSpPr/>
              <p:nvPr/>
            </p:nvSpPr>
            <p:spPr>
              <a:xfrm>
                <a:off x="302945" y="116506"/>
                <a:ext cx="27567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900" y="21157"/>
                    </a:moveTo>
                    <a:cubicBezTo>
                      <a:pt x="-300" y="20626"/>
                      <a:pt x="-300" y="19918"/>
                      <a:pt x="900" y="19563"/>
                    </a:cubicBezTo>
                    <a:cubicBezTo>
                      <a:pt x="8700" y="17262"/>
                      <a:pt x="13500" y="14075"/>
                      <a:pt x="13500" y="10711"/>
                    </a:cubicBezTo>
                    <a:cubicBezTo>
                      <a:pt x="13500" y="7347"/>
                      <a:pt x="8700" y="4160"/>
                      <a:pt x="900" y="1859"/>
                    </a:cubicBezTo>
                    <a:cubicBezTo>
                      <a:pt x="-300" y="1504"/>
                      <a:pt x="-300" y="796"/>
                      <a:pt x="900" y="265"/>
                    </a:cubicBezTo>
                    <a:cubicBezTo>
                      <a:pt x="2700" y="-89"/>
                      <a:pt x="5100" y="-89"/>
                      <a:pt x="6300" y="265"/>
                    </a:cubicBezTo>
                    <a:cubicBezTo>
                      <a:pt x="15300" y="2921"/>
                      <a:pt x="21300" y="6639"/>
                      <a:pt x="21300" y="10711"/>
                    </a:cubicBezTo>
                    <a:cubicBezTo>
                      <a:pt x="21300" y="14783"/>
                      <a:pt x="15300" y="18501"/>
                      <a:pt x="6300" y="21157"/>
                    </a:cubicBezTo>
                    <a:cubicBezTo>
                      <a:pt x="5700" y="21334"/>
                      <a:pt x="4500" y="21511"/>
                      <a:pt x="3900" y="21511"/>
                    </a:cubicBezTo>
                    <a:cubicBezTo>
                      <a:pt x="2700" y="21511"/>
                      <a:pt x="1500" y="21334"/>
                      <a:pt x="9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31" name="Фигура"/>
              <p:cNvSpPr/>
              <p:nvPr/>
            </p:nvSpPr>
            <p:spPr>
              <a:xfrm>
                <a:off x="319385" y="93291"/>
                <a:ext cx="35792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0" h="21539" extrusionOk="0">
                    <a:moveTo>
                      <a:pt x="689" y="21294"/>
                    </a:moveTo>
                    <a:cubicBezTo>
                      <a:pt x="-230" y="20925"/>
                      <a:pt x="-230" y="20434"/>
                      <a:pt x="689" y="20189"/>
                    </a:cubicBezTo>
                    <a:cubicBezTo>
                      <a:pt x="9881" y="17734"/>
                      <a:pt x="15396" y="14421"/>
                      <a:pt x="15396" y="10739"/>
                    </a:cubicBezTo>
                    <a:cubicBezTo>
                      <a:pt x="15396" y="7057"/>
                      <a:pt x="9881" y="3744"/>
                      <a:pt x="689" y="1289"/>
                    </a:cubicBezTo>
                    <a:cubicBezTo>
                      <a:pt x="-230" y="1044"/>
                      <a:pt x="-230" y="553"/>
                      <a:pt x="689" y="184"/>
                    </a:cubicBezTo>
                    <a:cubicBezTo>
                      <a:pt x="2068" y="-61"/>
                      <a:pt x="3906" y="-61"/>
                      <a:pt x="4825" y="184"/>
                    </a:cubicBezTo>
                    <a:cubicBezTo>
                      <a:pt x="14936" y="2884"/>
                      <a:pt x="21370" y="6689"/>
                      <a:pt x="21370" y="10739"/>
                    </a:cubicBezTo>
                    <a:cubicBezTo>
                      <a:pt x="21370" y="14912"/>
                      <a:pt x="14936" y="18594"/>
                      <a:pt x="5285" y="21294"/>
                    </a:cubicBezTo>
                    <a:cubicBezTo>
                      <a:pt x="4366" y="21416"/>
                      <a:pt x="3906" y="21539"/>
                      <a:pt x="2987" y="21539"/>
                    </a:cubicBezTo>
                    <a:cubicBezTo>
                      <a:pt x="2068" y="21539"/>
                      <a:pt x="1608" y="21416"/>
                      <a:pt x="689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32" name="Фигура"/>
              <p:cNvSpPr/>
              <p:nvPr/>
            </p:nvSpPr>
            <p:spPr>
              <a:xfrm>
                <a:off x="337471" y="70281"/>
                <a:ext cx="44015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4" h="21530" extrusionOk="0">
                    <a:moveTo>
                      <a:pt x="559" y="21343"/>
                    </a:moveTo>
                    <a:cubicBezTo>
                      <a:pt x="-186" y="21062"/>
                      <a:pt x="-186" y="20688"/>
                      <a:pt x="559" y="20501"/>
                    </a:cubicBezTo>
                    <a:cubicBezTo>
                      <a:pt x="10614" y="17977"/>
                      <a:pt x="16573" y="14611"/>
                      <a:pt x="16573" y="10777"/>
                    </a:cubicBezTo>
                    <a:cubicBezTo>
                      <a:pt x="16573" y="6943"/>
                      <a:pt x="10614" y="3577"/>
                      <a:pt x="559" y="1052"/>
                    </a:cubicBezTo>
                    <a:cubicBezTo>
                      <a:pt x="-186" y="865"/>
                      <a:pt x="-186" y="491"/>
                      <a:pt x="559" y="211"/>
                    </a:cubicBezTo>
                    <a:cubicBezTo>
                      <a:pt x="1676" y="-70"/>
                      <a:pt x="3166" y="-70"/>
                      <a:pt x="4283" y="211"/>
                    </a:cubicBezTo>
                    <a:cubicBezTo>
                      <a:pt x="15083" y="2922"/>
                      <a:pt x="21414" y="6662"/>
                      <a:pt x="21414" y="10777"/>
                    </a:cubicBezTo>
                    <a:cubicBezTo>
                      <a:pt x="21414" y="14891"/>
                      <a:pt x="15083" y="18631"/>
                      <a:pt x="4283" y="21343"/>
                    </a:cubicBezTo>
                    <a:cubicBezTo>
                      <a:pt x="3538" y="21436"/>
                      <a:pt x="3166" y="21530"/>
                      <a:pt x="2421" y="21530"/>
                    </a:cubicBezTo>
                    <a:cubicBezTo>
                      <a:pt x="1676" y="21530"/>
                      <a:pt x="1304" y="21436"/>
                      <a:pt x="559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33" name="Фигура"/>
              <p:cNvSpPr/>
              <p:nvPr/>
            </p:nvSpPr>
            <p:spPr>
              <a:xfrm>
                <a:off x="354113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695" y="21391"/>
                    </a:moveTo>
                    <a:cubicBezTo>
                      <a:pt x="-231" y="21240"/>
                      <a:pt x="-231" y="20861"/>
                      <a:pt x="695" y="20709"/>
                    </a:cubicBezTo>
                    <a:cubicBezTo>
                      <a:pt x="10878" y="18132"/>
                      <a:pt x="17358" y="14646"/>
                      <a:pt x="17358" y="10781"/>
                    </a:cubicBezTo>
                    <a:cubicBezTo>
                      <a:pt x="17358" y="6916"/>
                      <a:pt x="10878" y="3429"/>
                      <a:pt x="695" y="852"/>
                    </a:cubicBezTo>
                    <a:cubicBezTo>
                      <a:pt x="-231" y="701"/>
                      <a:pt x="-231" y="322"/>
                      <a:pt x="695" y="170"/>
                    </a:cubicBezTo>
                    <a:cubicBezTo>
                      <a:pt x="1312" y="-57"/>
                      <a:pt x="2546" y="-57"/>
                      <a:pt x="3472" y="170"/>
                    </a:cubicBezTo>
                    <a:cubicBezTo>
                      <a:pt x="14580" y="2899"/>
                      <a:pt x="21369" y="6612"/>
                      <a:pt x="21369" y="10781"/>
                    </a:cubicBezTo>
                    <a:cubicBezTo>
                      <a:pt x="21369" y="14949"/>
                      <a:pt x="14580" y="18663"/>
                      <a:pt x="3472" y="21391"/>
                    </a:cubicBezTo>
                    <a:cubicBezTo>
                      <a:pt x="3163" y="21467"/>
                      <a:pt x="2546" y="21543"/>
                      <a:pt x="1929" y="21543"/>
                    </a:cubicBezTo>
                    <a:cubicBezTo>
                      <a:pt x="1620" y="21543"/>
                      <a:pt x="1003" y="21467"/>
                      <a:pt x="695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34" name="Овал"/>
              <p:cNvSpPr/>
              <p:nvPr/>
            </p:nvSpPr>
            <p:spPr>
              <a:xfrm>
                <a:off x="156211" y="130368"/>
                <a:ext cx="24666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35" name="Фигура"/>
              <p:cNvSpPr/>
              <p:nvPr/>
            </p:nvSpPr>
            <p:spPr>
              <a:xfrm>
                <a:off x="174299" y="130368"/>
                <a:ext cx="34532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63" y="0"/>
                    </a:moveTo>
                    <a:cubicBezTo>
                      <a:pt x="1507" y="0"/>
                      <a:pt x="1507" y="0"/>
                      <a:pt x="1507" y="0"/>
                    </a:cubicBezTo>
                    <a:cubicBezTo>
                      <a:pt x="1507" y="0"/>
                      <a:pt x="1507" y="0"/>
                      <a:pt x="1507" y="0"/>
                    </a:cubicBezTo>
                    <a:cubicBezTo>
                      <a:pt x="6028" y="508"/>
                      <a:pt x="8037" y="5082"/>
                      <a:pt x="8037" y="10927"/>
                    </a:cubicBezTo>
                    <a:cubicBezTo>
                      <a:pt x="8037" y="16772"/>
                      <a:pt x="4521" y="21600"/>
                      <a:pt x="0" y="21600"/>
                    </a:cubicBezTo>
                    <a:cubicBezTo>
                      <a:pt x="13563" y="21600"/>
                      <a:pt x="13563" y="21600"/>
                      <a:pt x="13563" y="21600"/>
                    </a:cubicBezTo>
                    <a:cubicBezTo>
                      <a:pt x="17581" y="21600"/>
                      <a:pt x="21600" y="16772"/>
                      <a:pt x="21600" y="10927"/>
                    </a:cubicBezTo>
                    <a:cubicBezTo>
                      <a:pt x="21600" y="4828"/>
                      <a:pt x="17581" y="0"/>
                      <a:pt x="13563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36" name="Овал"/>
              <p:cNvSpPr/>
              <p:nvPr/>
            </p:nvSpPr>
            <p:spPr>
              <a:xfrm>
                <a:off x="264737" y="130368"/>
                <a:ext cx="24667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37" name="Фигура"/>
              <p:cNvSpPr/>
              <p:nvPr/>
            </p:nvSpPr>
            <p:spPr>
              <a:xfrm>
                <a:off x="238428" y="130368"/>
                <a:ext cx="31243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229" y="0"/>
                    </a:moveTo>
                    <a:cubicBezTo>
                      <a:pt x="20057" y="0"/>
                      <a:pt x="20057" y="0"/>
                      <a:pt x="20057" y="0"/>
                    </a:cubicBezTo>
                    <a:cubicBezTo>
                      <a:pt x="20057" y="0"/>
                      <a:pt x="20057" y="0"/>
                      <a:pt x="20057" y="0"/>
                    </a:cubicBezTo>
                    <a:cubicBezTo>
                      <a:pt x="15943" y="508"/>
                      <a:pt x="13371" y="5082"/>
                      <a:pt x="13371" y="10927"/>
                    </a:cubicBezTo>
                    <a:cubicBezTo>
                      <a:pt x="13371" y="16772"/>
                      <a:pt x="17486" y="21600"/>
                      <a:pt x="21600" y="21600"/>
                    </a:cubicBezTo>
                    <a:cubicBezTo>
                      <a:pt x="8229" y="21600"/>
                      <a:pt x="8229" y="21600"/>
                      <a:pt x="8229" y="21600"/>
                    </a:cubicBezTo>
                    <a:cubicBezTo>
                      <a:pt x="3600" y="21600"/>
                      <a:pt x="0" y="16772"/>
                      <a:pt x="0" y="10927"/>
                    </a:cubicBezTo>
                    <a:cubicBezTo>
                      <a:pt x="0" y="4828"/>
                      <a:pt x="3600" y="0"/>
                      <a:pt x="8229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38" name="Фигура"/>
              <p:cNvSpPr/>
              <p:nvPr/>
            </p:nvSpPr>
            <p:spPr>
              <a:xfrm>
                <a:off x="115103" y="116506"/>
                <a:ext cx="27566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14400" y="21157"/>
                    </a:moveTo>
                    <a:cubicBezTo>
                      <a:pt x="5400" y="18501"/>
                      <a:pt x="0" y="14783"/>
                      <a:pt x="0" y="10711"/>
                    </a:cubicBezTo>
                    <a:cubicBezTo>
                      <a:pt x="0" y="6639"/>
                      <a:pt x="5400" y="2921"/>
                      <a:pt x="14400" y="265"/>
                    </a:cubicBezTo>
                    <a:cubicBezTo>
                      <a:pt x="16200" y="-89"/>
                      <a:pt x="18600" y="-89"/>
                      <a:pt x="20400" y="265"/>
                    </a:cubicBezTo>
                    <a:cubicBezTo>
                      <a:pt x="21600" y="796"/>
                      <a:pt x="21600" y="1504"/>
                      <a:pt x="20400" y="1859"/>
                    </a:cubicBezTo>
                    <a:cubicBezTo>
                      <a:pt x="12600" y="4160"/>
                      <a:pt x="7800" y="7347"/>
                      <a:pt x="7800" y="10711"/>
                    </a:cubicBezTo>
                    <a:cubicBezTo>
                      <a:pt x="7800" y="14075"/>
                      <a:pt x="12600" y="17262"/>
                      <a:pt x="20400" y="19563"/>
                    </a:cubicBezTo>
                    <a:cubicBezTo>
                      <a:pt x="20400" y="19563"/>
                      <a:pt x="20400" y="19563"/>
                      <a:pt x="20400" y="19563"/>
                    </a:cubicBezTo>
                    <a:cubicBezTo>
                      <a:pt x="21600" y="19918"/>
                      <a:pt x="21600" y="20626"/>
                      <a:pt x="20400" y="21157"/>
                    </a:cubicBezTo>
                    <a:cubicBezTo>
                      <a:pt x="19200" y="21334"/>
                      <a:pt x="18600" y="21511"/>
                      <a:pt x="17400" y="21511"/>
                    </a:cubicBezTo>
                    <a:cubicBezTo>
                      <a:pt x="16200" y="21511"/>
                      <a:pt x="15600" y="21334"/>
                      <a:pt x="144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39" name="Фигура"/>
              <p:cNvSpPr/>
              <p:nvPr/>
            </p:nvSpPr>
            <p:spPr>
              <a:xfrm>
                <a:off x="90438" y="93291"/>
                <a:ext cx="35599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5" h="21539" extrusionOk="0">
                    <a:moveTo>
                      <a:pt x="16085" y="21294"/>
                    </a:moveTo>
                    <a:cubicBezTo>
                      <a:pt x="5974" y="18594"/>
                      <a:pt x="0" y="14912"/>
                      <a:pt x="0" y="10739"/>
                    </a:cubicBezTo>
                    <a:cubicBezTo>
                      <a:pt x="0" y="6689"/>
                      <a:pt x="5974" y="2884"/>
                      <a:pt x="16085" y="184"/>
                    </a:cubicBezTo>
                    <a:cubicBezTo>
                      <a:pt x="16085" y="184"/>
                      <a:pt x="16085" y="184"/>
                      <a:pt x="16085" y="184"/>
                    </a:cubicBezTo>
                    <a:cubicBezTo>
                      <a:pt x="17464" y="-61"/>
                      <a:pt x="19302" y="-61"/>
                      <a:pt x="20221" y="184"/>
                    </a:cubicBezTo>
                    <a:cubicBezTo>
                      <a:pt x="21600" y="553"/>
                      <a:pt x="21600" y="1044"/>
                      <a:pt x="20221" y="1289"/>
                    </a:cubicBezTo>
                    <a:cubicBezTo>
                      <a:pt x="11489" y="3744"/>
                      <a:pt x="5974" y="7057"/>
                      <a:pt x="5974" y="10739"/>
                    </a:cubicBezTo>
                    <a:cubicBezTo>
                      <a:pt x="5974" y="14421"/>
                      <a:pt x="11489" y="17734"/>
                      <a:pt x="20221" y="20189"/>
                    </a:cubicBezTo>
                    <a:cubicBezTo>
                      <a:pt x="21600" y="20434"/>
                      <a:pt x="21600" y="20925"/>
                      <a:pt x="20221" y="21294"/>
                    </a:cubicBezTo>
                    <a:cubicBezTo>
                      <a:pt x="19762" y="21416"/>
                      <a:pt x="19302" y="21539"/>
                      <a:pt x="18383" y="21539"/>
                    </a:cubicBezTo>
                    <a:cubicBezTo>
                      <a:pt x="17464" y="21539"/>
                      <a:pt x="17004" y="21416"/>
                      <a:pt x="16085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40" name="Фигура"/>
              <p:cNvSpPr/>
              <p:nvPr/>
            </p:nvSpPr>
            <p:spPr>
              <a:xfrm>
                <a:off x="64129" y="70281"/>
                <a:ext cx="45457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5" h="21530" extrusionOk="0">
                    <a:moveTo>
                      <a:pt x="17207" y="21343"/>
                    </a:moveTo>
                    <a:cubicBezTo>
                      <a:pt x="6590" y="18631"/>
                      <a:pt x="0" y="14891"/>
                      <a:pt x="0" y="10777"/>
                    </a:cubicBezTo>
                    <a:cubicBezTo>
                      <a:pt x="0" y="6662"/>
                      <a:pt x="6590" y="2922"/>
                      <a:pt x="17207" y="211"/>
                    </a:cubicBezTo>
                    <a:cubicBezTo>
                      <a:pt x="18305" y="-70"/>
                      <a:pt x="19769" y="-70"/>
                      <a:pt x="20502" y="211"/>
                    </a:cubicBezTo>
                    <a:cubicBezTo>
                      <a:pt x="21600" y="491"/>
                      <a:pt x="21600" y="865"/>
                      <a:pt x="20502" y="1052"/>
                    </a:cubicBezTo>
                    <a:cubicBezTo>
                      <a:pt x="10983" y="3577"/>
                      <a:pt x="4759" y="6943"/>
                      <a:pt x="4759" y="10777"/>
                    </a:cubicBezTo>
                    <a:cubicBezTo>
                      <a:pt x="4759" y="14611"/>
                      <a:pt x="10983" y="17977"/>
                      <a:pt x="20502" y="20501"/>
                    </a:cubicBezTo>
                    <a:cubicBezTo>
                      <a:pt x="20502" y="20501"/>
                      <a:pt x="20502" y="20501"/>
                      <a:pt x="20502" y="20501"/>
                    </a:cubicBezTo>
                    <a:cubicBezTo>
                      <a:pt x="21600" y="20688"/>
                      <a:pt x="21600" y="21062"/>
                      <a:pt x="20502" y="21343"/>
                    </a:cubicBezTo>
                    <a:cubicBezTo>
                      <a:pt x="20136" y="21436"/>
                      <a:pt x="19403" y="21530"/>
                      <a:pt x="19037" y="21530"/>
                    </a:cubicBezTo>
                    <a:cubicBezTo>
                      <a:pt x="18305" y="21530"/>
                      <a:pt x="17573" y="21436"/>
                      <a:pt x="17207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41" name="Фигура"/>
              <p:cNvSpPr/>
              <p:nvPr/>
            </p:nvSpPr>
            <p:spPr>
              <a:xfrm>
                <a:off x="37819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17897" y="21391"/>
                    </a:moveTo>
                    <a:cubicBezTo>
                      <a:pt x="6789" y="18663"/>
                      <a:pt x="0" y="14949"/>
                      <a:pt x="0" y="10781"/>
                    </a:cubicBezTo>
                    <a:cubicBezTo>
                      <a:pt x="0" y="6612"/>
                      <a:pt x="6789" y="2899"/>
                      <a:pt x="17897" y="170"/>
                    </a:cubicBezTo>
                    <a:cubicBezTo>
                      <a:pt x="17897" y="170"/>
                      <a:pt x="17897" y="170"/>
                      <a:pt x="17897" y="170"/>
                    </a:cubicBezTo>
                    <a:cubicBezTo>
                      <a:pt x="18514" y="-57"/>
                      <a:pt x="19749" y="-57"/>
                      <a:pt x="20674" y="170"/>
                    </a:cubicBezTo>
                    <a:cubicBezTo>
                      <a:pt x="21600" y="322"/>
                      <a:pt x="21600" y="701"/>
                      <a:pt x="20674" y="852"/>
                    </a:cubicBezTo>
                    <a:cubicBezTo>
                      <a:pt x="10491" y="3429"/>
                      <a:pt x="4011" y="6916"/>
                      <a:pt x="4011" y="10781"/>
                    </a:cubicBezTo>
                    <a:cubicBezTo>
                      <a:pt x="4011" y="14646"/>
                      <a:pt x="10491" y="18132"/>
                      <a:pt x="20674" y="20709"/>
                    </a:cubicBezTo>
                    <a:cubicBezTo>
                      <a:pt x="21600" y="20861"/>
                      <a:pt x="21600" y="21240"/>
                      <a:pt x="20674" y="21391"/>
                    </a:cubicBezTo>
                    <a:cubicBezTo>
                      <a:pt x="20366" y="21467"/>
                      <a:pt x="19749" y="21543"/>
                      <a:pt x="19131" y="21543"/>
                    </a:cubicBezTo>
                    <a:cubicBezTo>
                      <a:pt x="18823" y="21543"/>
                      <a:pt x="18206" y="21467"/>
                      <a:pt x="17897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42" name="Фигура"/>
              <p:cNvSpPr/>
              <p:nvPr/>
            </p:nvSpPr>
            <p:spPr>
              <a:xfrm>
                <a:off x="187454" y="153585"/>
                <a:ext cx="70707" cy="292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80" y="10800"/>
                    </a:moveTo>
                    <a:cubicBezTo>
                      <a:pt x="12580" y="375"/>
                      <a:pt x="12580" y="375"/>
                      <a:pt x="12580" y="375"/>
                    </a:cubicBezTo>
                    <a:cubicBezTo>
                      <a:pt x="12580" y="187"/>
                      <a:pt x="11868" y="0"/>
                      <a:pt x="10919" y="0"/>
                    </a:cubicBezTo>
                    <a:cubicBezTo>
                      <a:pt x="10207" y="0"/>
                      <a:pt x="9495" y="187"/>
                      <a:pt x="9495" y="375"/>
                    </a:cubicBezTo>
                    <a:cubicBezTo>
                      <a:pt x="9495" y="10925"/>
                      <a:pt x="9495" y="10925"/>
                      <a:pt x="9495" y="10925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3086" y="21600"/>
                      <a:pt x="3086" y="21600"/>
                      <a:pt x="3086" y="21600"/>
                    </a:cubicBezTo>
                    <a:cubicBezTo>
                      <a:pt x="9495" y="14483"/>
                      <a:pt x="9495" y="14483"/>
                      <a:pt x="9495" y="14483"/>
                    </a:cubicBezTo>
                    <a:cubicBezTo>
                      <a:pt x="9495" y="21600"/>
                      <a:pt x="9495" y="21600"/>
                      <a:pt x="9495" y="21600"/>
                    </a:cubicBezTo>
                    <a:cubicBezTo>
                      <a:pt x="12580" y="21600"/>
                      <a:pt x="12580" y="21600"/>
                      <a:pt x="12580" y="21600"/>
                    </a:cubicBezTo>
                    <a:cubicBezTo>
                      <a:pt x="12580" y="14546"/>
                      <a:pt x="12580" y="14546"/>
                      <a:pt x="12580" y="14546"/>
                    </a:cubicBezTo>
                    <a:cubicBezTo>
                      <a:pt x="18514" y="21600"/>
                      <a:pt x="18514" y="21600"/>
                      <a:pt x="18514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2580" y="10862"/>
                      <a:pt x="12580" y="10862"/>
                      <a:pt x="12580" y="10862"/>
                    </a:cubicBezTo>
                    <a:lnTo>
                      <a:pt x="1258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745" name="Линия"/>
          <p:cNvSpPr/>
          <p:nvPr/>
        </p:nvSpPr>
        <p:spPr>
          <a:xfrm flipV="1">
            <a:off x="7559675" y="3068637"/>
            <a:ext cx="936626" cy="828676"/>
          </a:xfrm>
          <a:prstGeom prst="line">
            <a:avLst/>
          </a:prstGeom>
          <a:ln w="38100">
            <a:solidFill>
              <a:srgbClr val="3399FF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46" name="Фигура"/>
          <p:cNvSpPr/>
          <p:nvPr/>
        </p:nvSpPr>
        <p:spPr>
          <a:xfrm>
            <a:off x="6732587" y="1520825"/>
            <a:ext cx="1331913" cy="990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8357"/>
                  <a:pt x="19808" y="6300"/>
                  <a:pt x="17450" y="5914"/>
                </a:cubicBezTo>
                <a:cubicBezTo>
                  <a:pt x="17450" y="5914"/>
                  <a:pt x="17450" y="5786"/>
                  <a:pt x="17450" y="5657"/>
                </a:cubicBezTo>
                <a:cubicBezTo>
                  <a:pt x="17450" y="2571"/>
                  <a:pt x="14526" y="0"/>
                  <a:pt x="10941" y="0"/>
                </a:cubicBezTo>
                <a:cubicBezTo>
                  <a:pt x="7452" y="0"/>
                  <a:pt x="4622" y="2314"/>
                  <a:pt x="4339" y="5143"/>
                </a:cubicBezTo>
                <a:cubicBezTo>
                  <a:pt x="1886" y="6043"/>
                  <a:pt x="0" y="8100"/>
                  <a:pt x="0" y="10543"/>
                </a:cubicBezTo>
                <a:cubicBezTo>
                  <a:pt x="0" y="12600"/>
                  <a:pt x="1132" y="14271"/>
                  <a:pt x="2830" y="15300"/>
                </a:cubicBezTo>
                <a:cubicBezTo>
                  <a:pt x="2547" y="15814"/>
                  <a:pt x="2358" y="16457"/>
                  <a:pt x="2358" y="17100"/>
                </a:cubicBezTo>
                <a:cubicBezTo>
                  <a:pt x="2358" y="19543"/>
                  <a:pt x="4905" y="21600"/>
                  <a:pt x="8017" y="21600"/>
                </a:cubicBezTo>
                <a:cubicBezTo>
                  <a:pt x="9715" y="21600"/>
                  <a:pt x="11224" y="21086"/>
                  <a:pt x="12262" y="20186"/>
                </a:cubicBezTo>
                <a:cubicBezTo>
                  <a:pt x="12922" y="20314"/>
                  <a:pt x="13677" y="20443"/>
                  <a:pt x="14431" y="20443"/>
                </a:cubicBezTo>
                <a:cubicBezTo>
                  <a:pt x="18016" y="20443"/>
                  <a:pt x="20940" y="17871"/>
                  <a:pt x="20940" y="14657"/>
                </a:cubicBezTo>
                <a:cubicBezTo>
                  <a:pt x="20940" y="14271"/>
                  <a:pt x="20940" y="13886"/>
                  <a:pt x="20845" y="13500"/>
                </a:cubicBezTo>
                <a:cubicBezTo>
                  <a:pt x="21317" y="12729"/>
                  <a:pt x="21600" y="11829"/>
                  <a:pt x="21600" y="10800"/>
                </a:cubicBezTo>
                <a:close/>
              </a:path>
            </a:pathLst>
          </a:custGeom>
          <a:gradFill>
            <a:gsLst>
              <a:gs pos="0">
                <a:srgbClr val="FFAF00"/>
              </a:gs>
              <a:gs pos="100000">
                <a:srgbClr val="FFDF99"/>
              </a:gs>
            </a:gsLst>
            <a:lin ang="16200000"/>
          </a:gradFill>
          <a:ln w="28575">
            <a:solidFill>
              <a:srgbClr val="FFAF00"/>
            </a:solidFill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grpSp>
        <p:nvGrpSpPr>
          <p:cNvPr id="1752" name="Группа"/>
          <p:cNvGrpSpPr/>
          <p:nvPr/>
        </p:nvGrpSpPr>
        <p:grpSpPr>
          <a:xfrm>
            <a:off x="8208962" y="2601912"/>
            <a:ext cx="719138" cy="731839"/>
            <a:chOff x="0" y="0"/>
            <a:chExt cx="719137" cy="731837"/>
          </a:xfrm>
        </p:grpSpPr>
        <p:sp>
          <p:nvSpPr>
            <p:cNvPr id="1747" name="Овал"/>
            <p:cNvSpPr/>
            <p:nvPr/>
          </p:nvSpPr>
          <p:spPr>
            <a:xfrm>
              <a:off x="0" y="862"/>
              <a:ext cx="719138" cy="730976"/>
            </a:xfrm>
            <a:prstGeom prst="ellipse">
              <a:avLst/>
            </a:prstGeom>
            <a:solidFill>
              <a:srgbClr val="99CCFF"/>
            </a:solidFill>
            <a:ln w="12700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748" name="Линия"/>
            <p:cNvSpPr/>
            <p:nvPr/>
          </p:nvSpPr>
          <p:spPr>
            <a:xfrm>
              <a:off x="95167" y="15534"/>
              <a:ext cx="592524" cy="67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53" y="0"/>
                  </a:moveTo>
                  <a:lnTo>
                    <a:pt x="10498" y="4193"/>
                  </a:lnTo>
                  <a:lnTo>
                    <a:pt x="8537" y="3586"/>
                  </a:lnTo>
                  <a:lnTo>
                    <a:pt x="6577" y="4800"/>
                  </a:lnTo>
                  <a:lnTo>
                    <a:pt x="6577" y="5986"/>
                  </a:lnTo>
                  <a:lnTo>
                    <a:pt x="8537" y="4800"/>
                  </a:lnTo>
                  <a:lnTo>
                    <a:pt x="8537" y="5986"/>
                  </a:lnTo>
                  <a:lnTo>
                    <a:pt x="5913" y="6593"/>
                  </a:lnTo>
                  <a:lnTo>
                    <a:pt x="5249" y="6593"/>
                  </a:lnTo>
                  <a:lnTo>
                    <a:pt x="4616" y="7779"/>
                  </a:lnTo>
                  <a:lnTo>
                    <a:pt x="2625" y="7200"/>
                  </a:lnTo>
                  <a:lnTo>
                    <a:pt x="2625" y="8993"/>
                  </a:lnTo>
                  <a:lnTo>
                    <a:pt x="4616" y="8993"/>
                  </a:lnTo>
                  <a:lnTo>
                    <a:pt x="6577" y="7779"/>
                  </a:lnTo>
                  <a:lnTo>
                    <a:pt x="7210" y="8386"/>
                  </a:lnTo>
                  <a:lnTo>
                    <a:pt x="7210" y="9600"/>
                  </a:lnTo>
                  <a:lnTo>
                    <a:pt x="7874" y="8386"/>
                  </a:lnTo>
                  <a:lnTo>
                    <a:pt x="7874" y="7779"/>
                  </a:lnTo>
                  <a:lnTo>
                    <a:pt x="10498" y="9600"/>
                  </a:lnTo>
                  <a:lnTo>
                    <a:pt x="10498" y="10786"/>
                  </a:lnTo>
                  <a:lnTo>
                    <a:pt x="7210" y="10786"/>
                  </a:lnTo>
                  <a:lnTo>
                    <a:pt x="4616" y="9600"/>
                  </a:lnTo>
                  <a:lnTo>
                    <a:pt x="1961" y="9600"/>
                  </a:lnTo>
                  <a:lnTo>
                    <a:pt x="0" y="13793"/>
                  </a:lnTo>
                  <a:lnTo>
                    <a:pt x="2625" y="15586"/>
                  </a:lnTo>
                  <a:lnTo>
                    <a:pt x="5249" y="16193"/>
                  </a:lnTo>
                  <a:lnTo>
                    <a:pt x="7874" y="21600"/>
                  </a:lnTo>
                  <a:lnTo>
                    <a:pt x="10498" y="21600"/>
                  </a:lnTo>
                  <a:lnTo>
                    <a:pt x="12489" y="19200"/>
                  </a:lnTo>
                  <a:lnTo>
                    <a:pt x="13153" y="15586"/>
                  </a:lnTo>
                  <a:lnTo>
                    <a:pt x="15114" y="14400"/>
                  </a:lnTo>
                  <a:lnTo>
                    <a:pt x="12489" y="12000"/>
                  </a:lnTo>
                  <a:lnTo>
                    <a:pt x="15778" y="13793"/>
                  </a:lnTo>
                  <a:lnTo>
                    <a:pt x="16411" y="11393"/>
                  </a:lnTo>
                  <a:lnTo>
                    <a:pt x="17739" y="11393"/>
                  </a:lnTo>
                  <a:lnTo>
                    <a:pt x="20363" y="13793"/>
                  </a:lnTo>
                  <a:lnTo>
                    <a:pt x="20393" y="10593"/>
                  </a:lnTo>
                  <a:lnTo>
                    <a:pt x="21600" y="5600"/>
                  </a:lnTo>
                </a:path>
              </a:pathLst>
            </a:custGeom>
            <a:solidFill>
              <a:srgbClr val="99FA66"/>
            </a:solidFill>
            <a:ln w="12700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749" name="Линия"/>
            <p:cNvSpPr/>
            <p:nvPr/>
          </p:nvSpPr>
          <p:spPr>
            <a:xfrm>
              <a:off x="95167" y="-1"/>
              <a:ext cx="242472" cy="129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9362" y="12185"/>
                  </a:lnTo>
                  <a:lnTo>
                    <a:pt x="6466" y="18485"/>
                  </a:lnTo>
                  <a:lnTo>
                    <a:pt x="9699" y="9000"/>
                  </a:lnTo>
                  <a:lnTo>
                    <a:pt x="3233" y="21600"/>
                  </a:lnTo>
                  <a:lnTo>
                    <a:pt x="0" y="21600"/>
                  </a:lnTo>
                </a:path>
              </a:pathLst>
            </a:custGeom>
            <a:solidFill>
              <a:srgbClr val="99FA66"/>
            </a:solidFill>
            <a:ln w="12700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750" name="Треугольник"/>
            <p:cNvSpPr/>
            <p:nvPr/>
          </p:nvSpPr>
          <p:spPr>
            <a:xfrm>
              <a:off x="204403" y="148438"/>
              <a:ext cx="34758" cy="55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FA66"/>
            </a:solidFill>
            <a:ln w="12700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751" name="Фигура"/>
            <p:cNvSpPr/>
            <p:nvPr/>
          </p:nvSpPr>
          <p:spPr>
            <a:xfrm>
              <a:off x="438599" y="596344"/>
              <a:ext cx="71997" cy="55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7147"/>
                  </a:moveTo>
                  <a:lnTo>
                    <a:pt x="0" y="21600"/>
                  </a:lnTo>
                  <a:lnTo>
                    <a:pt x="5459" y="21600"/>
                  </a:lnTo>
                  <a:lnTo>
                    <a:pt x="21600" y="0"/>
                  </a:lnTo>
                  <a:lnTo>
                    <a:pt x="16141" y="0"/>
                  </a:lnTo>
                  <a:lnTo>
                    <a:pt x="10800" y="7147"/>
                  </a:lnTo>
                  <a:close/>
                </a:path>
              </a:pathLst>
            </a:custGeom>
            <a:solidFill>
              <a:srgbClr val="99FA66"/>
            </a:solidFill>
            <a:ln w="9525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753" name="Прямоугольник с закругленными углами"/>
          <p:cNvSpPr/>
          <p:nvPr/>
        </p:nvSpPr>
        <p:spPr>
          <a:xfrm>
            <a:off x="4176712" y="1844675"/>
            <a:ext cx="684213" cy="647700"/>
          </a:xfrm>
          <a:prstGeom prst="roundRect">
            <a:avLst>
              <a:gd name="adj" fmla="val 15686"/>
            </a:avLst>
          </a:prstGeom>
          <a:gradFill>
            <a:gsLst>
              <a:gs pos="0">
                <a:srgbClr val="FFAF00"/>
              </a:gs>
              <a:gs pos="100000">
                <a:srgbClr val="FFD70D"/>
              </a:gs>
            </a:gsLst>
            <a:lin ang="16200000"/>
          </a:gra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754" name="MGW"/>
          <p:cNvSpPr txBox="1"/>
          <p:nvPr/>
        </p:nvSpPr>
        <p:spPr>
          <a:xfrm>
            <a:off x="4140200" y="2025650"/>
            <a:ext cx="690302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MGW</a:t>
            </a:r>
          </a:p>
        </p:txBody>
      </p:sp>
      <p:sp>
        <p:nvSpPr>
          <p:cNvPr id="1755" name="Прямоугольник с закругленными углами"/>
          <p:cNvSpPr/>
          <p:nvPr/>
        </p:nvSpPr>
        <p:spPr>
          <a:xfrm>
            <a:off x="4103687" y="3502025"/>
            <a:ext cx="792163" cy="682625"/>
          </a:xfrm>
          <a:prstGeom prst="roundRect">
            <a:avLst>
              <a:gd name="adj" fmla="val 14884"/>
            </a:avLst>
          </a:prstGeom>
          <a:gradFill>
            <a:gsLst>
              <a:gs pos="0">
                <a:srgbClr val="FFAF00"/>
              </a:gs>
              <a:gs pos="100000">
                <a:srgbClr val="FFD70D"/>
              </a:gs>
            </a:gsLst>
            <a:lin ang="16200000"/>
          </a:gra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756" name="SGSN"/>
          <p:cNvSpPr txBox="1"/>
          <p:nvPr/>
        </p:nvSpPr>
        <p:spPr>
          <a:xfrm>
            <a:off x="4067175" y="3683000"/>
            <a:ext cx="75414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SGSN</a:t>
            </a:r>
          </a:p>
        </p:txBody>
      </p:sp>
      <p:sp>
        <p:nvSpPr>
          <p:cNvPr id="1757" name="Прямоугольник с закругленными углами"/>
          <p:cNvSpPr/>
          <p:nvPr/>
        </p:nvSpPr>
        <p:spPr>
          <a:xfrm>
            <a:off x="5508625" y="3502025"/>
            <a:ext cx="792163" cy="682625"/>
          </a:xfrm>
          <a:prstGeom prst="roundRect">
            <a:avLst>
              <a:gd name="adj" fmla="val 14884"/>
            </a:avLst>
          </a:prstGeom>
          <a:gradFill>
            <a:gsLst>
              <a:gs pos="0">
                <a:srgbClr val="FFAF00"/>
              </a:gs>
              <a:gs pos="100000">
                <a:srgbClr val="FFD70D"/>
              </a:gs>
            </a:gsLst>
            <a:lin ang="16200000"/>
          </a:gra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758" name="GGSN"/>
          <p:cNvSpPr txBox="1"/>
          <p:nvPr/>
        </p:nvSpPr>
        <p:spPr>
          <a:xfrm>
            <a:off x="5472112" y="3683000"/>
            <a:ext cx="779488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GGSN</a:t>
            </a:r>
          </a:p>
        </p:txBody>
      </p:sp>
      <p:sp>
        <p:nvSpPr>
          <p:cNvPr id="1759" name="Фигура"/>
          <p:cNvSpPr/>
          <p:nvPr/>
        </p:nvSpPr>
        <p:spPr>
          <a:xfrm>
            <a:off x="6696075" y="3429000"/>
            <a:ext cx="1331913" cy="900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8357"/>
                  <a:pt x="19808" y="6300"/>
                  <a:pt x="17450" y="5914"/>
                </a:cubicBezTo>
                <a:cubicBezTo>
                  <a:pt x="17450" y="5914"/>
                  <a:pt x="17450" y="5786"/>
                  <a:pt x="17450" y="5657"/>
                </a:cubicBezTo>
                <a:cubicBezTo>
                  <a:pt x="17450" y="2571"/>
                  <a:pt x="14526" y="0"/>
                  <a:pt x="10941" y="0"/>
                </a:cubicBezTo>
                <a:cubicBezTo>
                  <a:pt x="7452" y="0"/>
                  <a:pt x="4622" y="2314"/>
                  <a:pt x="4339" y="5143"/>
                </a:cubicBezTo>
                <a:cubicBezTo>
                  <a:pt x="1886" y="6043"/>
                  <a:pt x="0" y="8100"/>
                  <a:pt x="0" y="10543"/>
                </a:cubicBezTo>
                <a:cubicBezTo>
                  <a:pt x="0" y="12600"/>
                  <a:pt x="1132" y="14271"/>
                  <a:pt x="2830" y="15300"/>
                </a:cubicBezTo>
                <a:cubicBezTo>
                  <a:pt x="2547" y="15814"/>
                  <a:pt x="2358" y="16457"/>
                  <a:pt x="2358" y="17100"/>
                </a:cubicBezTo>
                <a:cubicBezTo>
                  <a:pt x="2358" y="19543"/>
                  <a:pt x="4905" y="21600"/>
                  <a:pt x="8017" y="21600"/>
                </a:cubicBezTo>
                <a:cubicBezTo>
                  <a:pt x="9715" y="21600"/>
                  <a:pt x="11224" y="21086"/>
                  <a:pt x="12262" y="20186"/>
                </a:cubicBezTo>
                <a:cubicBezTo>
                  <a:pt x="12922" y="20314"/>
                  <a:pt x="13677" y="20443"/>
                  <a:pt x="14431" y="20443"/>
                </a:cubicBezTo>
                <a:cubicBezTo>
                  <a:pt x="18016" y="20443"/>
                  <a:pt x="20940" y="17871"/>
                  <a:pt x="20940" y="14657"/>
                </a:cubicBezTo>
                <a:cubicBezTo>
                  <a:pt x="20940" y="14271"/>
                  <a:pt x="20940" y="13886"/>
                  <a:pt x="20845" y="13500"/>
                </a:cubicBezTo>
                <a:cubicBezTo>
                  <a:pt x="21317" y="12729"/>
                  <a:pt x="21600" y="11829"/>
                  <a:pt x="21600" y="10800"/>
                </a:cubicBezTo>
                <a:close/>
              </a:path>
            </a:pathLst>
          </a:custGeom>
          <a:gradFill>
            <a:gsLst>
              <a:gs pos="0">
                <a:srgbClr val="7F22A2"/>
              </a:gs>
              <a:gs pos="100000">
                <a:srgbClr val="E0CCE0"/>
              </a:gs>
            </a:gsLst>
            <a:lin ang="16200000"/>
          </a:gradFill>
          <a:ln w="28575">
            <a:solidFill>
              <a:srgbClr val="7F22A2"/>
            </a:solidFill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760" name="3G: усовершенствования в передачи данных"/>
          <p:cNvSpPr txBox="1"/>
          <p:nvPr/>
        </p:nvSpPr>
        <p:spPr>
          <a:xfrm>
            <a:off x="215900" y="836612"/>
            <a:ext cx="7987698" cy="1121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1100"/>
              </a:spcBef>
            </a:pPr>
            <a:r>
              <a:rPr sz="3200" b="1" dirty="0"/>
              <a:t>3G: </a:t>
            </a:r>
            <a:r>
              <a:rPr sz="3200" b="1" i="1" dirty="0">
                <a:solidFill>
                  <a:srgbClr val="7F22A2"/>
                </a:solidFill>
              </a:rPr>
              <a:t>усовершенствования в передачи </a:t>
            </a:r>
            <a:endParaRPr lang="ru-RU" sz="3200" b="1" i="1" dirty="0" smtClean="0">
              <a:solidFill>
                <a:srgbClr val="7F22A2"/>
              </a:solidFill>
            </a:endParaRPr>
          </a:p>
          <a:p>
            <a:pPr defTabSz="762000">
              <a:lnSpc>
                <a:spcPct val="90000"/>
              </a:lnSpc>
              <a:spcBef>
                <a:spcPts val="1100"/>
              </a:spcBef>
            </a:pPr>
            <a:r>
              <a:rPr sz="3200" b="1" i="1" dirty="0" smtClean="0">
                <a:solidFill>
                  <a:srgbClr val="7F22A2"/>
                </a:solidFill>
              </a:rPr>
              <a:t>данных</a:t>
            </a:r>
            <a:endParaRPr sz="3200" b="1" i="1" dirty="0">
              <a:solidFill>
                <a:srgbClr val="7F22A2"/>
              </a:solidFill>
            </a:endParaRPr>
          </a:p>
        </p:txBody>
      </p:sp>
      <p:sp>
        <p:nvSpPr>
          <p:cNvPr id="1761" name="Новая сетевая архитектура создается для мобильной передачи данных.…"/>
          <p:cNvSpPr txBox="1"/>
          <p:nvPr/>
        </p:nvSpPr>
        <p:spPr>
          <a:xfrm>
            <a:off x="323850" y="4473575"/>
            <a:ext cx="8461375" cy="996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700"/>
              </a:spcBef>
            </a:pPr>
            <a:r>
              <a:rPr sz="2000" b="1"/>
              <a:t>Новая сетевая архитектура создается для мобильной передачи данных.</a:t>
            </a:r>
          </a:p>
          <a:p>
            <a:pPr defTabSz="762000">
              <a:lnSpc>
                <a:spcPct val="90000"/>
              </a:lnSpc>
              <a:spcBef>
                <a:spcPts val="700"/>
              </a:spcBef>
            </a:pPr>
            <a:r>
              <a:rPr sz="2000" b="1"/>
              <a:t>Downstream: 0.4 </a:t>
            </a:r>
            <a:r>
              <a:rPr sz="2000" b="1" i="1"/>
              <a:t>Mbps 	</a:t>
            </a:r>
            <a:r>
              <a:rPr sz="2000" b="1"/>
              <a:t>Upstream: 0.4 </a:t>
            </a:r>
            <a:r>
              <a:rPr sz="2000" b="1" i="1"/>
              <a:t>Mbps	</a:t>
            </a:r>
            <a:r>
              <a:rPr sz="2000" b="1"/>
              <a:t>Latency: 150</a:t>
            </a:r>
            <a:r>
              <a:rPr sz="2000" b="1" i="1"/>
              <a:t>ms</a:t>
            </a:r>
          </a:p>
        </p:txBody>
      </p:sp>
      <p:sp>
        <p:nvSpPr>
          <p:cNvPr id="1762" name="www"/>
          <p:cNvSpPr txBox="1"/>
          <p:nvPr/>
        </p:nvSpPr>
        <p:spPr>
          <a:xfrm>
            <a:off x="8208962" y="3284537"/>
            <a:ext cx="60156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www</a:t>
            </a:r>
          </a:p>
        </p:txBody>
      </p:sp>
      <p:sp>
        <p:nvSpPr>
          <p:cNvPr id="1763" name="Phone…"/>
          <p:cNvSpPr txBox="1"/>
          <p:nvPr/>
        </p:nvSpPr>
        <p:spPr>
          <a:xfrm>
            <a:off x="6914294" y="1700212"/>
            <a:ext cx="944687" cy="675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/>
          <a:p>
            <a:pPr algn="ctr" defTabSz="762000">
              <a:lnSpc>
                <a:spcPct val="90000"/>
              </a:lnSpc>
              <a:spcBef>
                <a:spcPts val="600"/>
              </a:spcBef>
            </a:pPr>
            <a:r>
              <a:rPr sz="1800" i="1"/>
              <a:t>Phone</a:t>
            </a:r>
          </a:p>
          <a:p>
            <a:pPr algn="ctr" defTabSz="762000">
              <a:lnSpc>
                <a:spcPct val="90000"/>
              </a:lnSpc>
              <a:spcBef>
                <a:spcPts val="600"/>
              </a:spcBef>
            </a:pPr>
            <a:r>
              <a:rPr sz="1800" i="1"/>
              <a:t>Network</a:t>
            </a:r>
          </a:p>
        </p:txBody>
      </p:sp>
      <p:sp>
        <p:nvSpPr>
          <p:cNvPr id="1764" name="Data…"/>
          <p:cNvSpPr txBox="1"/>
          <p:nvPr/>
        </p:nvSpPr>
        <p:spPr>
          <a:xfrm>
            <a:off x="6877781" y="3573462"/>
            <a:ext cx="944688" cy="675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/>
          <a:p>
            <a:pPr algn="ctr" defTabSz="762000">
              <a:lnSpc>
                <a:spcPct val="90000"/>
              </a:lnSpc>
              <a:spcBef>
                <a:spcPts val="600"/>
              </a:spcBef>
            </a:pPr>
            <a:r>
              <a:rPr sz="1800" i="1"/>
              <a:t>Data</a:t>
            </a:r>
          </a:p>
          <a:p>
            <a:pPr algn="ctr" defTabSz="762000">
              <a:lnSpc>
                <a:spcPct val="90000"/>
              </a:lnSpc>
              <a:spcBef>
                <a:spcPts val="600"/>
              </a:spcBef>
            </a:pPr>
            <a:r>
              <a:rPr sz="1800" i="1"/>
              <a:t>Network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Прямоугольник с закругленными углами"/>
          <p:cNvSpPr/>
          <p:nvPr/>
        </p:nvSpPr>
        <p:spPr>
          <a:xfrm>
            <a:off x="250825" y="5084762"/>
            <a:ext cx="8569325" cy="574676"/>
          </a:xfrm>
          <a:prstGeom prst="roundRect">
            <a:avLst>
              <a:gd name="adj" fmla="val 15470"/>
            </a:avLst>
          </a:prstGeom>
          <a:solidFill>
            <a:srgbClr val="16C834"/>
          </a:solidFill>
          <a:ln w="19050">
            <a:solidFill>
              <a:srgbClr val="16C834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767" name="Линия"/>
          <p:cNvSpPr/>
          <p:nvPr/>
        </p:nvSpPr>
        <p:spPr>
          <a:xfrm>
            <a:off x="2232025" y="2817812"/>
            <a:ext cx="1008063" cy="1"/>
          </a:xfrm>
          <a:prstGeom prst="line">
            <a:avLst/>
          </a:prstGeom>
          <a:ln w="38100">
            <a:solidFill>
              <a:srgbClr val="7F22A2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68" name="Линия"/>
          <p:cNvSpPr/>
          <p:nvPr/>
        </p:nvSpPr>
        <p:spPr>
          <a:xfrm flipH="1">
            <a:off x="3455987" y="2025650"/>
            <a:ext cx="900114" cy="504825"/>
          </a:xfrm>
          <a:prstGeom prst="line">
            <a:avLst/>
          </a:prstGeom>
          <a:ln w="38100">
            <a:solidFill>
              <a:srgbClr val="FF2600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69" name="Линия"/>
          <p:cNvSpPr/>
          <p:nvPr/>
        </p:nvSpPr>
        <p:spPr>
          <a:xfrm>
            <a:off x="3384550" y="3141662"/>
            <a:ext cx="971551" cy="719138"/>
          </a:xfrm>
          <a:prstGeom prst="line">
            <a:avLst/>
          </a:prstGeom>
          <a:ln w="38100">
            <a:solidFill>
              <a:srgbClr val="3399FF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70" name="Линия"/>
          <p:cNvSpPr/>
          <p:nvPr/>
        </p:nvSpPr>
        <p:spPr>
          <a:xfrm flipV="1">
            <a:off x="4464050" y="3860799"/>
            <a:ext cx="3421063" cy="73027"/>
          </a:xfrm>
          <a:prstGeom prst="line">
            <a:avLst/>
          </a:prstGeom>
          <a:ln w="38100">
            <a:solidFill>
              <a:srgbClr val="3399FF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71" name="Линия"/>
          <p:cNvSpPr/>
          <p:nvPr/>
        </p:nvSpPr>
        <p:spPr>
          <a:xfrm>
            <a:off x="4356100" y="1989137"/>
            <a:ext cx="2376488" cy="1"/>
          </a:xfrm>
          <a:prstGeom prst="line">
            <a:avLst/>
          </a:prstGeom>
          <a:ln w="38100">
            <a:solidFill>
              <a:srgbClr val="FF2600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72" name="Эволюция беспроводных сетей связи"/>
          <p:cNvSpPr txBox="1">
            <a:spLocks noGrp="1"/>
          </p:cNvSpPr>
          <p:nvPr>
            <p:ph type="title"/>
          </p:nvPr>
        </p:nvSpPr>
        <p:spPr>
          <a:xfrm>
            <a:off x="250825" y="188912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Эволюция беспроводных сетей связи</a:t>
            </a:r>
          </a:p>
        </p:txBody>
      </p:sp>
      <p:grpSp>
        <p:nvGrpSpPr>
          <p:cNvPr id="1790" name="Группа"/>
          <p:cNvGrpSpPr/>
          <p:nvPr/>
        </p:nvGrpSpPr>
        <p:grpSpPr>
          <a:xfrm>
            <a:off x="1258887" y="2384425"/>
            <a:ext cx="1116013" cy="611188"/>
            <a:chOff x="0" y="0"/>
            <a:chExt cx="1116012" cy="611187"/>
          </a:xfrm>
        </p:grpSpPr>
        <p:sp>
          <p:nvSpPr>
            <p:cNvPr id="1773" name="Фигура"/>
            <p:cNvSpPr/>
            <p:nvPr/>
          </p:nvSpPr>
          <p:spPr>
            <a:xfrm>
              <a:off x="0" y="356151"/>
              <a:ext cx="1116013" cy="25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10800"/>
                  </a:lnTo>
                  <a:lnTo>
                    <a:pt x="5400" y="216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C0C0C0"/>
            </a:solidFill>
            <a:ln w="19050" cap="flat">
              <a:solidFill>
                <a:srgbClr val="89929B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789" name="Группа"/>
            <p:cNvGrpSpPr/>
            <p:nvPr/>
          </p:nvGrpSpPr>
          <p:grpSpPr>
            <a:xfrm>
              <a:off x="233504" y="0"/>
              <a:ext cx="440683" cy="478614"/>
              <a:chOff x="0" y="0"/>
              <a:chExt cx="440681" cy="478613"/>
            </a:xfrm>
          </p:grpSpPr>
          <p:sp>
            <p:nvSpPr>
              <p:cNvPr id="1774" name="Фигура"/>
              <p:cNvSpPr/>
              <p:nvPr/>
            </p:nvSpPr>
            <p:spPr>
              <a:xfrm>
                <a:off x="4933" y="5357"/>
                <a:ext cx="430816" cy="46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183"/>
                    </a:moveTo>
                    <a:cubicBezTo>
                      <a:pt x="21600" y="20508"/>
                      <a:pt x="20508" y="21600"/>
                      <a:pt x="19183" y="21600"/>
                    </a:cubicBezTo>
                    <a:cubicBezTo>
                      <a:pt x="2456" y="21600"/>
                      <a:pt x="2456" y="21600"/>
                      <a:pt x="2456" y="21600"/>
                    </a:cubicBezTo>
                    <a:cubicBezTo>
                      <a:pt x="1131" y="21600"/>
                      <a:pt x="0" y="20508"/>
                      <a:pt x="0" y="19183"/>
                    </a:cubicBezTo>
                    <a:cubicBezTo>
                      <a:pt x="0" y="2456"/>
                      <a:pt x="0" y="2456"/>
                      <a:pt x="0" y="2456"/>
                    </a:cubicBezTo>
                    <a:cubicBezTo>
                      <a:pt x="0" y="1092"/>
                      <a:pt x="1131" y="0"/>
                      <a:pt x="2456" y="0"/>
                    </a:cubicBezTo>
                    <a:cubicBezTo>
                      <a:pt x="19183" y="0"/>
                      <a:pt x="19183" y="0"/>
                      <a:pt x="19183" y="0"/>
                    </a:cubicBezTo>
                    <a:cubicBezTo>
                      <a:pt x="20508" y="0"/>
                      <a:pt x="21600" y="1092"/>
                      <a:pt x="21600" y="2456"/>
                    </a:cubicBezTo>
                    <a:lnTo>
                      <a:pt x="21600" y="1918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AF00"/>
                  </a:gs>
                  <a:gs pos="100000">
                    <a:srgbClr val="FFD77D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75" name="Фигура"/>
              <p:cNvSpPr/>
              <p:nvPr/>
            </p:nvSpPr>
            <p:spPr>
              <a:xfrm>
                <a:off x="0" y="0"/>
                <a:ext cx="440682" cy="478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629" y="21600"/>
                    </a:moveTo>
                    <a:cubicBezTo>
                      <a:pt x="1181" y="21600"/>
                      <a:pt x="0" y="20419"/>
                      <a:pt x="0" y="18971"/>
                    </a:cubicBezTo>
                    <a:cubicBezTo>
                      <a:pt x="0" y="2629"/>
                      <a:pt x="0" y="2629"/>
                      <a:pt x="0" y="2629"/>
                    </a:cubicBezTo>
                    <a:cubicBezTo>
                      <a:pt x="0" y="1181"/>
                      <a:pt x="1181" y="0"/>
                      <a:pt x="2629" y="0"/>
                    </a:cubicBezTo>
                    <a:cubicBezTo>
                      <a:pt x="18971" y="0"/>
                      <a:pt x="18971" y="0"/>
                      <a:pt x="18971" y="0"/>
                    </a:cubicBezTo>
                    <a:cubicBezTo>
                      <a:pt x="20381" y="0"/>
                      <a:pt x="21562" y="1143"/>
                      <a:pt x="21600" y="2590"/>
                    </a:cubicBezTo>
                    <a:cubicBezTo>
                      <a:pt x="21600" y="2590"/>
                      <a:pt x="21600" y="2590"/>
                      <a:pt x="21600" y="2590"/>
                    </a:cubicBezTo>
                    <a:cubicBezTo>
                      <a:pt x="21600" y="18971"/>
                      <a:pt x="21600" y="18971"/>
                      <a:pt x="21600" y="18971"/>
                    </a:cubicBezTo>
                    <a:cubicBezTo>
                      <a:pt x="21600" y="20419"/>
                      <a:pt x="20419" y="21600"/>
                      <a:pt x="18971" y="21600"/>
                    </a:cubicBezTo>
                    <a:lnTo>
                      <a:pt x="2629" y="21600"/>
                    </a:lnTo>
                    <a:close/>
                    <a:moveTo>
                      <a:pt x="495" y="2629"/>
                    </a:moveTo>
                    <a:cubicBezTo>
                      <a:pt x="495" y="18971"/>
                      <a:pt x="495" y="18971"/>
                      <a:pt x="495" y="18971"/>
                    </a:cubicBezTo>
                    <a:cubicBezTo>
                      <a:pt x="495" y="20152"/>
                      <a:pt x="1448" y="21105"/>
                      <a:pt x="2629" y="21105"/>
                    </a:cubicBezTo>
                    <a:cubicBezTo>
                      <a:pt x="18971" y="21105"/>
                      <a:pt x="18971" y="21105"/>
                      <a:pt x="18971" y="21105"/>
                    </a:cubicBezTo>
                    <a:cubicBezTo>
                      <a:pt x="20152" y="21105"/>
                      <a:pt x="21105" y="20152"/>
                      <a:pt x="21105" y="18971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1448"/>
                      <a:pt x="20152" y="495"/>
                      <a:pt x="18971" y="495"/>
                    </a:cubicBezTo>
                    <a:cubicBezTo>
                      <a:pt x="2629" y="495"/>
                      <a:pt x="2629" y="495"/>
                      <a:pt x="2629" y="495"/>
                    </a:cubicBezTo>
                    <a:cubicBezTo>
                      <a:pt x="1448" y="495"/>
                      <a:pt x="495" y="1448"/>
                      <a:pt x="495" y="2629"/>
                    </a:cubicBezTo>
                    <a:close/>
                  </a:path>
                </a:pathLst>
              </a:custGeom>
              <a:solidFill>
                <a:srgbClr val="FFA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76" name="Фигура"/>
              <p:cNvSpPr/>
              <p:nvPr/>
            </p:nvSpPr>
            <p:spPr>
              <a:xfrm>
                <a:off x="302945" y="116506"/>
                <a:ext cx="27567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900" y="21157"/>
                    </a:moveTo>
                    <a:cubicBezTo>
                      <a:pt x="-300" y="20626"/>
                      <a:pt x="-300" y="19918"/>
                      <a:pt x="900" y="19563"/>
                    </a:cubicBezTo>
                    <a:cubicBezTo>
                      <a:pt x="8700" y="17262"/>
                      <a:pt x="13500" y="14075"/>
                      <a:pt x="13500" y="10711"/>
                    </a:cubicBezTo>
                    <a:cubicBezTo>
                      <a:pt x="13500" y="7347"/>
                      <a:pt x="8700" y="4160"/>
                      <a:pt x="900" y="1859"/>
                    </a:cubicBezTo>
                    <a:cubicBezTo>
                      <a:pt x="-300" y="1504"/>
                      <a:pt x="-300" y="796"/>
                      <a:pt x="900" y="265"/>
                    </a:cubicBezTo>
                    <a:cubicBezTo>
                      <a:pt x="2700" y="-89"/>
                      <a:pt x="5100" y="-89"/>
                      <a:pt x="6300" y="265"/>
                    </a:cubicBezTo>
                    <a:cubicBezTo>
                      <a:pt x="15300" y="2921"/>
                      <a:pt x="21300" y="6639"/>
                      <a:pt x="21300" y="10711"/>
                    </a:cubicBezTo>
                    <a:cubicBezTo>
                      <a:pt x="21300" y="14783"/>
                      <a:pt x="15300" y="18501"/>
                      <a:pt x="6300" y="21157"/>
                    </a:cubicBezTo>
                    <a:cubicBezTo>
                      <a:pt x="5700" y="21334"/>
                      <a:pt x="4500" y="21511"/>
                      <a:pt x="3900" y="21511"/>
                    </a:cubicBezTo>
                    <a:cubicBezTo>
                      <a:pt x="2700" y="21511"/>
                      <a:pt x="1500" y="21334"/>
                      <a:pt x="9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77" name="Фигура"/>
              <p:cNvSpPr/>
              <p:nvPr/>
            </p:nvSpPr>
            <p:spPr>
              <a:xfrm>
                <a:off x="319385" y="93291"/>
                <a:ext cx="35792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0" h="21539" extrusionOk="0">
                    <a:moveTo>
                      <a:pt x="689" y="21294"/>
                    </a:moveTo>
                    <a:cubicBezTo>
                      <a:pt x="-230" y="20925"/>
                      <a:pt x="-230" y="20434"/>
                      <a:pt x="689" y="20189"/>
                    </a:cubicBezTo>
                    <a:cubicBezTo>
                      <a:pt x="9881" y="17734"/>
                      <a:pt x="15396" y="14421"/>
                      <a:pt x="15396" y="10739"/>
                    </a:cubicBezTo>
                    <a:cubicBezTo>
                      <a:pt x="15396" y="7057"/>
                      <a:pt x="9881" y="3744"/>
                      <a:pt x="689" y="1289"/>
                    </a:cubicBezTo>
                    <a:cubicBezTo>
                      <a:pt x="-230" y="1044"/>
                      <a:pt x="-230" y="553"/>
                      <a:pt x="689" y="184"/>
                    </a:cubicBezTo>
                    <a:cubicBezTo>
                      <a:pt x="2068" y="-61"/>
                      <a:pt x="3906" y="-61"/>
                      <a:pt x="4825" y="184"/>
                    </a:cubicBezTo>
                    <a:cubicBezTo>
                      <a:pt x="14936" y="2884"/>
                      <a:pt x="21370" y="6689"/>
                      <a:pt x="21370" y="10739"/>
                    </a:cubicBezTo>
                    <a:cubicBezTo>
                      <a:pt x="21370" y="14912"/>
                      <a:pt x="14936" y="18594"/>
                      <a:pt x="5285" y="21294"/>
                    </a:cubicBezTo>
                    <a:cubicBezTo>
                      <a:pt x="4366" y="21416"/>
                      <a:pt x="3906" y="21539"/>
                      <a:pt x="2987" y="21539"/>
                    </a:cubicBezTo>
                    <a:cubicBezTo>
                      <a:pt x="2068" y="21539"/>
                      <a:pt x="1608" y="21416"/>
                      <a:pt x="689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78" name="Фигура"/>
              <p:cNvSpPr/>
              <p:nvPr/>
            </p:nvSpPr>
            <p:spPr>
              <a:xfrm>
                <a:off x="337471" y="70281"/>
                <a:ext cx="44015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4" h="21530" extrusionOk="0">
                    <a:moveTo>
                      <a:pt x="559" y="21343"/>
                    </a:moveTo>
                    <a:cubicBezTo>
                      <a:pt x="-186" y="21062"/>
                      <a:pt x="-186" y="20688"/>
                      <a:pt x="559" y="20501"/>
                    </a:cubicBezTo>
                    <a:cubicBezTo>
                      <a:pt x="10614" y="17977"/>
                      <a:pt x="16573" y="14611"/>
                      <a:pt x="16573" y="10777"/>
                    </a:cubicBezTo>
                    <a:cubicBezTo>
                      <a:pt x="16573" y="6943"/>
                      <a:pt x="10614" y="3577"/>
                      <a:pt x="559" y="1052"/>
                    </a:cubicBezTo>
                    <a:cubicBezTo>
                      <a:pt x="-186" y="865"/>
                      <a:pt x="-186" y="491"/>
                      <a:pt x="559" y="211"/>
                    </a:cubicBezTo>
                    <a:cubicBezTo>
                      <a:pt x="1676" y="-70"/>
                      <a:pt x="3166" y="-70"/>
                      <a:pt x="4283" y="211"/>
                    </a:cubicBezTo>
                    <a:cubicBezTo>
                      <a:pt x="15083" y="2922"/>
                      <a:pt x="21414" y="6662"/>
                      <a:pt x="21414" y="10777"/>
                    </a:cubicBezTo>
                    <a:cubicBezTo>
                      <a:pt x="21414" y="14891"/>
                      <a:pt x="15083" y="18631"/>
                      <a:pt x="4283" y="21343"/>
                    </a:cubicBezTo>
                    <a:cubicBezTo>
                      <a:pt x="3538" y="21436"/>
                      <a:pt x="3166" y="21530"/>
                      <a:pt x="2421" y="21530"/>
                    </a:cubicBezTo>
                    <a:cubicBezTo>
                      <a:pt x="1676" y="21530"/>
                      <a:pt x="1304" y="21436"/>
                      <a:pt x="559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79" name="Фигура"/>
              <p:cNvSpPr/>
              <p:nvPr/>
            </p:nvSpPr>
            <p:spPr>
              <a:xfrm>
                <a:off x="354113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695" y="21391"/>
                    </a:moveTo>
                    <a:cubicBezTo>
                      <a:pt x="-231" y="21240"/>
                      <a:pt x="-231" y="20861"/>
                      <a:pt x="695" y="20709"/>
                    </a:cubicBezTo>
                    <a:cubicBezTo>
                      <a:pt x="10878" y="18132"/>
                      <a:pt x="17358" y="14646"/>
                      <a:pt x="17358" y="10781"/>
                    </a:cubicBezTo>
                    <a:cubicBezTo>
                      <a:pt x="17358" y="6916"/>
                      <a:pt x="10878" y="3429"/>
                      <a:pt x="695" y="852"/>
                    </a:cubicBezTo>
                    <a:cubicBezTo>
                      <a:pt x="-231" y="701"/>
                      <a:pt x="-231" y="322"/>
                      <a:pt x="695" y="170"/>
                    </a:cubicBezTo>
                    <a:cubicBezTo>
                      <a:pt x="1312" y="-57"/>
                      <a:pt x="2546" y="-57"/>
                      <a:pt x="3472" y="170"/>
                    </a:cubicBezTo>
                    <a:cubicBezTo>
                      <a:pt x="14580" y="2899"/>
                      <a:pt x="21369" y="6612"/>
                      <a:pt x="21369" y="10781"/>
                    </a:cubicBezTo>
                    <a:cubicBezTo>
                      <a:pt x="21369" y="14949"/>
                      <a:pt x="14580" y="18663"/>
                      <a:pt x="3472" y="21391"/>
                    </a:cubicBezTo>
                    <a:cubicBezTo>
                      <a:pt x="3163" y="21467"/>
                      <a:pt x="2546" y="21543"/>
                      <a:pt x="1929" y="21543"/>
                    </a:cubicBezTo>
                    <a:cubicBezTo>
                      <a:pt x="1620" y="21543"/>
                      <a:pt x="1003" y="21467"/>
                      <a:pt x="695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80" name="Овал"/>
              <p:cNvSpPr/>
              <p:nvPr/>
            </p:nvSpPr>
            <p:spPr>
              <a:xfrm>
                <a:off x="156211" y="130368"/>
                <a:ext cx="24666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81" name="Фигура"/>
              <p:cNvSpPr/>
              <p:nvPr/>
            </p:nvSpPr>
            <p:spPr>
              <a:xfrm>
                <a:off x="174299" y="130368"/>
                <a:ext cx="34532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63" y="0"/>
                    </a:moveTo>
                    <a:cubicBezTo>
                      <a:pt x="1507" y="0"/>
                      <a:pt x="1507" y="0"/>
                      <a:pt x="1507" y="0"/>
                    </a:cubicBezTo>
                    <a:cubicBezTo>
                      <a:pt x="1507" y="0"/>
                      <a:pt x="1507" y="0"/>
                      <a:pt x="1507" y="0"/>
                    </a:cubicBezTo>
                    <a:cubicBezTo>
                      <a:pt x="6028" y="508"/>
                      <a:pt x="8037" y="5082"/>
                      <a:pt x="8037" y="10927"/>
                    </a:cubicBezTo>
                    <a:cubicBezTo>
                      <a:pt x="8037" y="16772"/>
                      <a:pt x="4521" y="21600"/>
                      <a:pt x="0" y="21600"/>
                    </a:cubicBezTo>
                    <a:cubicBezTo>
                      <a:pt x="13563" y="21600"/>
                      <a:pt x="13563" y="21600"/>
                      <a:pt x="13563" y="21600"/>
                    </a:cubicBezTo>
                    <a:cubicBezTo>
                      <a:pt x="17581" y="21600"/>
                      <a:pt x="21600" y="16772"/>
                      <a:pt x="21600" y="10927"/>
                    </a:cubicBezTo>
                    <a:cubicBezTo>
                      <a:pt x="21600" y="4828"/>
                      <a:pt x="17581" y="0"/>
                      <a:pt x="13563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82" name="Овал"/>
              <p:cNvSpPr/>
              <p:nvPr/>
            </p:nvSpPr>
            <p:spPr>
              <a:xfrm>
                <a:off x="264737" y="130368"/>
                <a:ext cx="24667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83" name="Фигура"/>
              <p:cNvSpPr/>
              <p:nvPr/>
            </p:nvSpPr>
            <p:spPr>
              <a:xfrm>
                <a:off x="238428" y="130368"/>
                <a:ext cx="31243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229" y="0"/>
                    </a:moveTo>
                    <a:cubicBezTo>
                      <a:pt x="20057" y="0"/>
                      <a:pt x="20057" y="0"/>
                      <a:pt x="20057" y="0"/>
                    </a:cubicBezTo>
                    <a:cubicBezTo>
                      <a:pt x="20057" y="0"/>
                      <a:pt x="20057" y="0"/>
                      <a:pt x="20057" y="0"/>
                    </a:cubicBezTo>
                    <a:cubicBezTo>
                      <a:pt x="15943" y="508"/>
                      <a:pt x="13371" y="5082"/>
                      <a:pt x="13371" y="10927"/>
                    </a:cubicBezTo>
                    <a:cubicBezTo>
                      <a:pt x="13371" y="16772"/>
                      <a:pt x="17486" y="21600"/>
                      <a:pt x="21600" y="21600"/>
                    </a:cubicBezTo>
                    <a:cubicBezTo>
                      <a:pt x="8229" y="21600"/>
                      <a:pt x="8229" y="21600"/>
                      <a:pt x="8229" y="21600"/>
                    </a:cubicBezTo>
                    <a:cubicBezTo>
                      <a:pt x="3600" y="21600"/>
                      <a:pt x="0" y="16772"/>
                      <a:pt x="0" y="10927"/>
                    </a:cubicBezTo>
                    <a:cubicBezTo>
                      <a:pt x="0" y="4828"/>
                      <a:pt x="3600" y="0"/>
                      <a:pt x="8229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84" name="Фигура"/>
              <p:cNvSpPr/>
              <p:nvPr/>
            </p:nvSpPr>
            <p:spPr>
              <a:xfrm>
                <a:off x="115103" y="116506"/>
                <a:ext cx="27566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14400" y="21157"/>
                    </a:moveTo>
                    <a:cubicBezTo>
                      <a:pt x="5400" y="18501"/>
                      <a:pt x="0" y="14783"/>
                      <a:pt x="0" y="10711"/>
                    </a:cubicBezTo>
                    <a:cubicBezTo>
                      <a:pt x="0" y="6639"/>
                      <a:pt x="5400" y="2921"/>
                      <a:pt x="14400" y="265"/>
                    </a:cubicBezTo>
                    <a:cubicBezTo>
                      <a:pt x="16200" y="-89"/>
                      <a:pt x="18600" y="-89"/>
                      <a:pt x="20400" y="265"/>
                    </a:cubicBezTo>
                    <a:cubicBezTo>
                      <a:pt x="21600" y="796"/>
                      <a:pt x="21600" y="1504"/>
                      <a:pt x="20400" y="1859"/>
                    </a:cubicBezTo>
                    <a:cubicBezTo>
                      <a:pt x="12600" y="4160"/>
                      <a:pt x="7800" y="7347"/>
                      <a:pt x="7800" y="10711"/>
                    </a:cubicBezTo>
                    <a:cubicBezTo>
                      <a:pt x="7800" y="14075"/>
                      <a:pt x="12600" y="17262"/>
                      <a:pt x="20400" y="19563"/>
                    </a:cubicBezTo>
                    <a:cubicBezTo>
                      <a:pt x="20400" y="19563"/>
                      <a:pt x="20400" y="19563"/>
                      <a:pt x="20400" y="19563"/>
                    </a:cubicBezTo>
                    <a:cubicBezTo>
                      <a:pt x="21600" y="19918"/>
                      <a:pt x="21600" y="20626"/>
                      <a:pt x="20400" y="21157"/>
                    </a:cubicBezTo>
                    <a:cubicBezTo>
                      <a:pt x="19200" y="21334"/>
                      <a:pt x="18600" y="21511"/>
                      <a:pt x="17400" y="21511"/>
                    </a:cubicBezTo>
                    <a:cubicBezTo>
                      <a:pt x="16200" y="21511"/>
                      <a:pt x="15600" y="21334"/>
                      <a:pt x="144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85" name="Фигура"/>
              <p:cNvSpPr/>
              <p:nvPr/>
            </p:nvSpPr>
            <p:spPr>
              <a:xfrm>
                <a:off x="90438" y="93291"/>
                <a:ext cx="35599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5" h="21539" extrusionOk="0">
                    <a:moveTo>
                      <a:pt x="16085" y="21294"/>
                    </a:moveTo>
                    <a:cubicBezTo>
                      <a:pt x="5974" y="18594"/>
                      <a:pt x="0" y="14912"/>
                      <a:pt x="0" y="10739"/>
                    </a:cubicBezTo>
                    <a:cubicBezTo>
                      <a:pt x="0" y="6689"/>
                      <a:pt x="5974" y="2884"/>
                      <a:pt x="16085" y="184"/>
                    </a:cubicBezTo>
                    <a:cubicBezTo>
                      <a:pt x="16085" y="184"/>
                      <a:pt x="16085" y="184"/>
                      <a:pt x="16085" y="184"/>
                    </a:cubicBezTo>
                    <a:cubicBezTo>
                      <a:pt x="17464" y="-61"/>
                      <a:pt x="19302" y="-61"/>
                      <a:pt x="20221" y="184"/>
                    </a:cubicBezTo>
                    <a:cubicBezTo>
                      <a:pt x="21600" y="553"/>
                      <a:pt x="21600" y="1044"/>
                      <a:pt x="20221" y="1289"/>
                    </a:cubicBezTo>
                    <a:cubicBezTo>
                      <a:pt x="11489" y="3744"/>
                      <a:pt x="5974" y="7057"/>
                      <a:pt x="5974" y="10739"/>
                    </a:cubicBezTo>
                    <a:cubicBezTo>
                      <a:pt x="5974" y="14421"/>
                      <a:pt x="11489" y="17734"/>
                      <a:pt x="20221" y="20189"/>
                    </a:cubicBezTo>
                    <a:cubicBezTo>
                      <a:pt x="21600" y="20434"/>
                      <a:pt x="21600" y="20925"/>
                      <a:pt x="20221" y="21294"/>
                    </a:cubicBezTo>
                    <a:cubicBezTo>
                      <a:pt x="19762" y="21416"/>
                      <a:pt x="19302" y="21539"/>
                      <a:pt x="18383" y="21539"/>
                    </a:cubicBezTo>
                    <a:cubicBezTo>
                      <a:pt x="17464" y="21539"/>
                      <a:pt x="17004" y="21416"/>
                      <a:pt x="16085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86" name="Фигура"/>
              <p:cNvSpPr/>
              <p:nvPr/>
            </p:nvSpPr>
            <p:spPr>
              <a:xfrm>
                <a:off x="64129" y="70281"/>
                <a:ext cx="45457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5" h="21530" extrusionOk="0">
                    <a:moveTo>
                      <a:pt x="17207" y="21343"/>
                    </a:moveTo>
                    <a:cubicBezTo>
                      <a:pt x="6590" y="18631"/>
                      <a:pt x="0" y="14891"/>
                      <a:pt x="0" y="10777"/>
                    </a:cubicBezTo>
                    <a:cubicBezTo>
                      <a:pt x="0" y="6662"/>
                      <a:pt x="6590" y="2922"/>
                      <a:pt x="17207" y="211"/>
                    </a:cubicBezTo>
                    <a:cubicBezTo>
                      <a:pt x="18305" y="-70"/>
                      <a:pt x="19769" y="-70"/>
                      <a:pt x="20502" y="211"/>
                    </a:cubicBezTo>
                    <a:cubicBezTo>
                      <a:pt x="21600" y="491"/>
                      <a:pt x="21600" y="865"/>
                      <a:pt x="20502" y="1052"/>
                    </a:cubicBezTo>
                    <a:cubicBezTo>
                      <a:pt x="10983" y="3577"/>
                      <a:pt x="4759" y="6943"/>
                      <a:pt x="4759" y="10777"/>
                    </a:cubicBezTo>
                    <a:cubicBezTo>
                      <a:pt x="4759" y="14611"/>
                      <a:pt x="10983" y="17977"/>
                      <a:pt x="20502" y="20501"/>
                    </a:cubicBezTo>
                    <a:cubicBezTo>
                      <a:pt x="20502" y="20501"/>
                      <a:pt x="20502" y="20501"/>
                      <a:pt x="20502" y="20501"/>
                    </a:cubicBezTo>
                    <a:cubicBezTo>
                      <a:pt x="21600" y="20688"/>
                      <a:pt x="21600" y="21062"/>
                      <a:pt x="20502" y="21343"/>
                    </a:cubicBezTo>
                    <a:cubicBezTo>
                      <a:pt x="20136" y="21436"/>
                      <a:pt x="19403" y="21530"/>
                      <a:pt x="19037" y="21530"/>
                    </a:cubicBezTo>
                    <a:cubicBezTo>
                      <a:pt x="18305" y="21530"/>
                      <a:pt x="17573" y="21436"/>
                      <a:pt x="17207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87" name="Фигура"/>
              <p:cNvSpPr/>
              <p:nvPr/>
            </p:nvSpPr>
            <p:spPr>
              <a:xfrm>
                <a:off x="37819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17897" y="21391"/>
                    </a:moveTo>
                    <a:cubicBezTo>
                      <a:pt x="6789" y="18663"/>
                      <a:pt x="0" y="14949"/>
                      <a:pt x="0" y="10781"/>
                    </a:cubicBezTo>
                    <a:cubicBezTo>
                      <a:pt x="0" y="6612"/>
                      <a:pt x="6789" y="2899"/>
                      <a:pt x="17897" y="170"/>
                    </a:cubicBezTo>
                    <a:cubicBezTo>
                      <a:pt x="17897" y="170"/>
                      <a:pt x="17897" y="170"/>
                      <a:pt x="17897" y="170"/>
                    </a:cubicBezTo>
                    <a:cubicBezTo>
                      <a:pt x="18514" y="-57"/>
                      <a:pt x="19749" y="-57"/>
                      <a:pt x="20674" y="170"/>
                    </a:cubicBezTo>
                    <a:cubicBezTo>
                      <a:pt x="21600" y="322"/>
                      <a:pt x="21600" y="701"/>
                      <a:pt x="20674" y="852"/>
                    </a:cubicBezTo>
                    <a:cubicBezTo>
                      <a:pt x="10491" y="3429"/>
                      <a:pt x="4011" y="6916"/>
                      <a:pt x="4011" y="10781"/>
                    </a:cubicBezTo>
                    <a:cubicBezTo>
                      <a:pt x="4011" y="14646"/>
                      <a:pt x="10491" y="18132"/>
                      <a:pt x="20674" y="20709"/>
                    </a:cubicBezTo>
                    <a:cubicBezTo>
                      <a:pt x="21600" y="20861"/>
                      <a:pt x="21600" y="21240"/>
                      <a:pt x="20674" y="21391"/>
                    </a:cubicBezTo>
                    <a:cubicBezTo>
                      <a:pt x="20366" y="21467"/>
                      <a:pt x="19749" y="21543"/>
                      <a:pt x="19131" y="21543"/>
                    </a:cubicBezTo>
                    <a:cubicBezTo>
                      <a:pt x="18823" y="21543"/>
                      <a:pt x="18206" y="21467"/>
                      <a:pt x="17897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88" name="Фигура"/>
              <p:cNvSpPr/>
              <p:nvPr/>
            </p:nvSpPr>
            <p:spPr>
              <a:xfrm>
                <a:off x="187454" y="153585"/>
                <a:ext cx="70707" cy="292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80" y="10800"/>
                    </a:moveTo>
                    <a:cubicBezTo>
                      <a:pt x="12580" y="375"/>
                      <a:pt x="12580" y="375"/>
                      <a:pt x="12580" y="375"/>
                    </a:cubicBezTo>
                    <a:cubicBezTo>
                      <a:pt x="12580" y="187"/>
                      <a:pt x="11868" y="0"/>
                      <a:pt x="10919" y="0"/>
                    </a:cubicBezTo>
                    <a:cubicBezTo>
                      <a:pt x="10207" y="0"/>
                      <a:pt x="9495" y="187"/>
                      <a:pt x="9495" y="375"/>
                    </a:cubicBezTo>
                    <a:cubicBezTo>
                      <a:pt x="9495" y="10925"/>
                      <a:pt x="9495" y="10925"/>
                      <a:pt x="9495" y="10925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3086" y="21600"/>
                      <a:pt x="3086" y="21600"/>
                      <a:pt x="3086" y="21600"/>
                    </a:cubicBezTo>
                    <a:cubicBezTo>
                      <a:pt x="9495" y="14483"/>
                      <a:pt x="9495" y="14483"/>
                      <a:pt x="9495" y="14483"/>
                    </a:cubicBezTo>
                    <a:cubicBezTo>
                      <a:pt x="9495" y="21600"/>
                      <a:pt x="9495" y="21600"/>
                      <a:pt x="9495" y="21600"/>
                    </a:cubicBezTo>
                    <a:cubicBezTo>
                      <a:pt x="12580" y="21600"/>
                      <a:pt x="12580" y="21600"/>
                      <a:pt x="12580" y="21600"/>
                    </a:cubicBezTo>
                    <a:cubicBezTo>
                      <a:pt x="12580" y="14546"/>
                      <a:pt x="12580" y="14546"/>
                      <a:pt x="12580" y="14546"/>
                    </a:cubicBezTo>
                    <a:cubicBezTo>
                      <a:pt x="18514" y="21600"/>
                      <a:pt x="18514" y="21600"/>
                      <a:pt x="18514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2580" y="10862"/>
                      <a:pt x="12580" y="10862"/>
                      <a:pt x="12580" y="10862"/>
                    </a:cubicBezTo>
                    <a:lnTo>
                      <a:pt x="1258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791" name="Прямоугольник с закругленными углами"/>
          <p:cNvSpPr/>
          <p:nvPr/>
        </p:nvSpPr>
        <p:spPr>
          <a:xfrm>
            <a:off x="3059112" y="2493962"/>
            <a:ext cx="684213" cy="647701"/>
          </a:xfrm>
          <a:prstGeom prst="roundRect">
            <a:avLst>
              <a:gd name="adj" fmla="val 15686"/>
            </a:avLst>
          </a:prstGeom>
          <a:gradFill>
            <a:gsLst>
              <a:gs pos="0">
                <a:srgbClr val="FFAF00"/>
              </a:gs>
              <a:gs pos="100000">
                <a:srgbClr val="FFD70D"/>
              </a:gs>
            </a:gsLst>
            <a:lin ang="16200000"/>
          </a:gra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792" name="RNC"/>
          <p:cNvSpPr txBox="1"/>
          <p:nvPr/>
        </p:nvSpPr>
        <p:spPr>
          <a:xfrm>
            <a:off x="3059112" y="2673350"/>
            <a:ext cx="601564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RNC</a:t>
            </a:r>
          </a:p>
        </p:txBody>
      </p:sp>
      <p:sp>
        <p:nvSpPr>
          <p:cNvPr id="1793" name="Прямоугольник с закругленными углами"/>
          <p:cNvSpPr/>
          <p:nvPr/>
        </p:nvSpPr>
        <p:spPr>
          <a:xfrm>
            <a:off x="5292725" y="1844675"/>
            <a:ext cx="684213" cy="647700"/>
          </a:xfrm>
          <a:prstGeom prst="roundRect">
            <a:avLst>
              <a:gd name="adj" fmla="val 15686"/>
            </a:avLst>
          </a:prstGeom>
          <a:gradFill>
            <a:gsLst>
              <a:gs pos="0">
                <a:srgbClr val="FFAF00"/>
              </a:gs>
              <a:gs pos="100000">
                <a:srgbClr val="FFD70D"/>
              </a:gs>
            </a:gsLst>
            <a:lin ang="16200000"/>
          </a:gra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794" name="MSC"/>
          <p:cNvSpPr txBox="1"/>
          <p:nvPr/>
        </p:nvSpPr>
        <p:spPr>
          <a:xfrm>
            <a:off x="5292725" y="2024062"/>
            <a:ext cx="61428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MSC</a:t>
            </a:r>
          </a:p>
        </p:txBody>
      </p:sp>
      <p:grpSp>
        <p:nvGrpSpPr>
          <p:cNvPr id="1812" name="Группа"/>
          <p:cNvGrpSpPr/>
          <p:nvPr/>
        </p:nvGrpSpPr>
        <p:grpSpPr>
          <a:xfrm>
            <a:off x="395287" y="2528887"/>
            <a:ext cx="1116013" cy="611188"/>
            <a:chOff x="0" y="0"/>
            <a:chExt cx="1116012" cy="611187"/>
          </a:xfrm>
        </p:grpSpPr>
        <p:sp>
          <p:nvSpPr>
            <p:cNvPr id="1795" name="Фигура"/>
            <p:cNvSpPr/>
            <p:nvPr/>
          </p:nvSpPr>
          <p:spPr>
            <a:xfrm>
              <a:off x="0" y="356151"/>
              <a:ext cx="1116013" cy="25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10800"/>
                  </a:lnTo>
                  <a:lnTo>
                    <a:pt x="5400" y="216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C0C0C0"/>
            </a:solidFill>
            <a:ln w="19050" cap="flat">
              <a:solidFill>
                <a:srgbClr val="89929B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811" name="Группа"/>
            <p:cNvGrpSpPr/>
            <p:nvPr/>
          </p:nvGrpSpPr>
          <p:grpSpPr>
            <a:xfrm>
              <a:off x="233504" y="0"/>
              <a:ext cx="440683" cy="478614"/>
              <a:chOff x="0" y="0"/>
              <a:chExt cx="440681" cy="478613"/>
            </a:xfrm>
          </p:grpSpPr>
          <p:sp>
            <p:nvSpPr>
              <p:cNvPr id="1796" name="Фигура"/>
              <p:cNvSpPr/>
              <p:nvPr/>
            </p:nvSpPr>
            <p:spPr>
              <a:xfrm>
                <a:off x="4933" y="5357"/>
                <a:ext cx="430816" cy="46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183"/>
                    </a:moveTo>
                    <a:cubicBezTo>
                      <a:pt x="21600" y="20508"/>
                      <a:pt x="20508" y="21600"/>
                      <a:pt x="19183" y="21600"/>
                    </a:cubicBezTo>
                    <a:cubicBezTo>
                      <a:pt x="2456" y="21600"/>
                      <a:pt x="2456" y="21600"/>
                      <a:pt x="2456" y="21600"/>
                    </a:cubicBezTo>
                    <a:cubicBezTo>
                      <a:pt x="1131" y="21600"/>
                      <a:pt x="0" y="20508"/>
                      <a:pt x="0" y="19183"/>
                    </a:cubicBezTo>
                    <a:cubicBezTo>
                      <a:pt x="0" y="2456"/>
                      <a:pt x="0" y="2456"/>
                      <a:pt x="0" y="2456"/>
                    </a:cubicBezTo>
                    <a:cubicBezTo>
                      <a:pt x="0" y="1092"/>
                      <a:pt x="1131" y="0"/>
                      <a:pt x="2456" y="0"/>
                    </a:cubicBezTo>
                    <a:cubicBezTo>
                      <a:pt x="19183" y="0"/>
                      <a:pt x="19183" y="0"/>
                      <a:pt x="19183" y="0"/>
                    </a:cubicBezTo>
                    <a:cubicBezTo>
                      <a:pt x="20508" y="0"/>
                      <a:pt x="21600" y="1092"/>
                      <a:pt x="21600" y="2456"/>
                    </a:cubicBezTo>
                    <a:lnTo>
                      <a:pt x="21600" y="1918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AF00"/>
                  </a:gs>
                  <a:gs pos="100000">
                    <a:srgbClr val="FFD77D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97" name="Фигура"/>
              <p:cNvSpPr/>
              <p:nvPr/>
            </p:nvSpPr>
            <p:spPr>
              <a:xfrm>
                <a:off x="0" y="0"/>
                <a:ext cx="440682" cy="478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629" y="21600"/>
                    </a:moveTo>
                    <a:cubicBezTo>
                      <a:pt x="1181" y="21600"/>
                      <a:pt x="0" y="20419"/>
                      <a:pt x="0" y="18971"/>
                    </a:cubicBezTo>
                    <a:cubicBezTo>
                      <a:pt x="0" y="2629"/>
                      <a:pt x="0" y="2629"/>
                      <a:pt x="0" y="2629"/>
                    </a:cubicBezTo>
                    <a:cubicBezTo>
                      <a:pt x="0" y="1181"/>
                      <a:pt x="1181" y="0"/>
                      <a:pt x="2629" y="0"/>
                    </a:cubicBezTo>
                    <a:cubicBezTo>
                      <a:pt x="18971" y="0"/>
                      <a:pt x="18971" y="0"/>
                      <a:pt x="18971" y="0"/>
                    </a:cubicBezTo>
                    <a:cubicBezTo>
                      <a:pt x="20381" y="0"/>
                      <a:pt x="21562" y="1143"/>
                      <a:pt x="21600" y="2590"/>
                    </a:cubicBezTo>
                    <a:cubicBezTo>
                      <a:pt x="21600" y="2590"/>
                      <a:pt x="21600" y="2590"/>
                      <a:pt x="21600" y="2590"/>
                    </a:cubicBezTo>
                    <a:cubicBezTo>
                      <a:pt x="21600" y="18971"/>
                      <a:pt x="21600" y="18971"/>
                      <a:pt x="21600" y="18971"/>
                    </a:cubicBezTo>
                    <a:cubicBezTo>
                      <a:pt x="21600" y="20419"/>
                      <a:pt x="20419" y="21600"/>
                      <a:pt x="18971" y="21600"/>
                    </a:cubicBezTo>
                    <a:lnTo>
                      <a:pt x="2629" y="21600"/>
                    </a:lnTo>
                    <a:close/>
                    <a:moveTo>
                      <a:pt x="495" y="2629"/>
                    </a:moveTo>
                    <a:cubicBezTo>
                      <a:pt x="495" y="18971"/>
                      <a:pt x="495" y="18971"/>
                      <a:pt x="495" y="18971"/>
                    </a:cubicBezTo>
                    <a:cubicBezTo>
                      <a:pt x="495" y="20152"/>
                      <a:pt x="1448" y="21105"/>
                      <a:pt x="2629" y="21105"/>
                    </a:cubicBezTo>
                    <a:cubicBezTo>
                      <a:pt x="18971" y="21105"/>
                      <a:pt x="18971" y="21105"/>
                      <a:pt x="18971" y="21105"/>
                    </a:cubicBezTo>
                    <a:cubicBezTo>
                      <a:pt x="20152" y="21105"/>
                      <a:pt x="21105" y="20152"/>
                      <a:pt x="21105" y="18971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1448"/>
                      <a:pt x="20152" y="495"/>
                      <a:pt x="18971" y="495"/>
                    </a:cubicBezTo>
                    <a:cubicBezTo>
                      <a:pt x="2629" y="495"/>
                      <a:pt x="2629" y="495"/>
                      <a:pt x="2629" y="495"/>
                    </a:cubicBezTo>
                    <a:cubicBezTo>
                      <a:pt x="1448" y="495"/>
                      <a:pt x="495" y="1448"/>
                      <a:pt x="495" y="2629"/>
                    </a:cubicBezTo>
                    <a:close/>
                  </a:path>
                </a:pathLst>
              </a:custGeom>
              <a:solidFill>
                <a:srgbClr val="FFA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98" name="Фигура"/>
              <p:cNvSpPr/>
              <p:nvPr/>
            </p:nvSpPr>
            <p:spPr>
              <a:xfrm>
                <a:off x="302945" y="116506"/>
                <a:ext cx="27567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900" y="21157"/>
                    </a:moveTo>
                    <a:cubicBezTo>
                      <a:pt x="-300" y="20626"/>
                      <a:pt x="-300" y="19918"/>
                      <a:pt x="900" y="19563"/>
                    </a:cubicBezTo>
                    <a:cubicBezTo>
                      <a:pt x="8700" y="17262"/>
                      <a:pt x="13500" y="14075"/>
                      <a:pt x="13500" y="10711"/>
                    </a:cubicBezTo>
                    <a:cubicBezTo>
                      <a:pt x="13500" y="7347"/>
                      <a:pt x="8700" y="4160"/>
                      <a:pt x="900" y="1859"/>
                    </a:cubicBezTo>
                    <a:cubicBezTo>
                      <a:pt x="-300" y="1504"/>
                      <a:pt x="-300" y="796"/>
                      <a:pt x="900" y="265"/>
                    </a:cubicBezTo>
                    <a:cubicBezTo>
                      <a:pt x="2700" y="-89"/>
                      <a:pt x="5100" y="-89"/>
                      <a:pt x="6300" y="265"/>
                    </a:cubicBezTo>
                    <a:cubicBezTo>
                      <a:pt x="15300" y="2921"/>
                      <a:pt x="21300" y="6639"/>
                      <a:pt x="21300" y="10711"/>
                    </a:cubicBezTo>
                    <a:cubicBezTo>
                      <a:pt x="21300" y="14783"/>
                      <a:pt x="15300" y="18501"/>
                      <a:pt x="6300" y="21157"/>
                    </a:cubicBezTo>
                    <a:cubicBezTo>
                      <a:pt x="5700" y="21334"/>
                      <a:pt x="4500" y="21511"/>
                      <a:pt x="3900" y="21511"/>
                    </a:cubicBezTo>
                    <a:cubicBezTo>
                      <a:pt x="2700" y="21511"/>
                      <a:pt x="1500" y="21334"/>
                      <a:pt x="9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99" name="Фигура"/>
              <p:cNvSpPr/>
              <p:nvPr/>
            </p:nvSpPr>
            <p:spPr>
              <a:xfrm>
                <a:off x="319385" y="93291"/>
                <a:ext cx="35792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0" h="21539" extrusionOk="0">
                    <a:moveTo>
                      <a:pt x="689" y="21294"/>
                    </a:moveTo>
                    <a:cubicBezTo>
                      <a:pt x="-230" y="20925"/>
                      <a:pt x="-230" y="20434"/>
                      <a:pt x="689" y="20189"/>
                    </a:cubicBezTo>
                    <a:cubicBezTo>
                      <a:pt x="9881" y="17734"/>
                      <a:pt x="15396" y="14421"/>
                      <a:pt x="15396" y="10739"/>
                    </a:cubicBezTo>
                    <a:cubicBezTo>
                      <a:pt x="15396" y="7057"/>
                      <a:pt x="9881" y="3744"/>
                      <a:pt x="689" y="1289"/>
                    </a:cubicBezTo>
                    <a:cubicBezTo>
                      <a:pt x="-230" y="1044"/>
                      <a:pt x="-230" y="553"/>
                      <a:pt x="689" y="184"/>
                    </a:cubicBezTo>
                    <a:cubicBezTo>
                      <a:pt x="2068" y="-61"/>
                      <a:pt x="3906" y="-61"/>
                      <a:pt x="4825" y="184"/>
                    </a:cubicBezTo>
                    <a:cubicBezTo>
                      <a:pt x="14936" y="2884"/>
                      <a:pt x="21370" y="6689"/>
                      <a:pt x="21370" y="10739"/>
                    </a:cubicBezTo>
                    <a:cubicBezTo>
                      <a:pt x="21370" y="14912"/>
                      <a:pt x="14936" y="18594"/>
                      <a:pt x="5285" y="21294"/>
                    </a:cubicBezTo>
                    <a:cubicBezTo>
                      <a:pt x="4366" y="21416"/>
                      <a:pt x="3906" y="21539"/>
                      <a:pt x="2987" y="21539"/>
                    </a:cubicBezTo>
                    <a:cubicBezTo>
                      <a:pt x="2068" y="21539"/>
                      <a:pt x="1608" y="21416"/>
                      <a:pt x="689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00" name="Фигура"/>
              <p:cNvSpPr/>
              <p:nvPr/>
            </p:nvSpPr>
            <p:spPr>
              <a:xfrm>
                <a:off x="337471" y="70281"/>
                <a:ext cx="44015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4" h="21530" extrusionOk="0">
                    <a:moveTo>
                      <a:pt x="559" y="21343"/>
                    </a:moveTo>
                    <a:cubicBezTo>
                      <a:pt x="-186" y="21062"/>
                      <a:pt x="-186" y="20688"/>
                      <a:pt x="559" y="20501"/>
                    </a:cubicBezTo>
                    <a:cubicBezTo>
                      <a:pt x="10614" y="17977"/>
                      <a:pt x="16573" y="14611"/>
                      <a:pt x="16573" y="10777"/>
                    </a:cubicBezTo>
                    <a:cubicBezTo>
                      <a:pt x="16573" y="6943"/>
                      <a:pt x="10614" y="3577"/>
                      <a:pt x="559" y="1052"/>
                    </a:cubicBezTo>
                    <a:cubicBezTo>
                      <a:pt x="-186" y="865"/>
                      <a:pt x="-186" y="491"/>
                      <a:pt x="559" y="211"/>
                    </a:cubicBezTo>
                    <a:cubicBezTo>
                      <a:pt x="1676" y="-70"/>
                      <a:pt x="3166" y="-70"/>
                      <a:pt x="4283" y="211"/>
                    </a:cubicBezTo>
                    <a:cubicBezTo>
                      <a:pt x="15083" y="2922"/>
                      <a:pt x="21414" y="6662"/>
                      <a:pt x="21414" y="10777"/>
                    </a:cubicBezTo>
                    <a:cubicBezTo>
                      <a:pt x="21414" y="14891"/>
                      <a:pt x="15083" y="18631"/>
                      <a:pt x="4283" y="21343"/>
                    </a:cubicBezTo>
                    <a:cubicBezTo>
                      <a:pt x="3538" y="21436"/>
                      <a:pt x="3166" y="21530"/>
                      <a:pt x="2421" y="21530"/>
                    </a:cubicBezTo>
                    <a:cubicBezTo>
                      <a:pt x="1676" y="21530"/>
                      <a:pt x="1304" y="21436"/>
                      <a:pt x="559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01" name="Фигура"/>
              <p:cNvSpPr/>
              <p:nvPr/>
            </p:nvSpPr>
            <p:spPr>
              <a:xfrm>
                <a:off x="354113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695" y="21391"/>
                    </a:moveTo>
                    <a:cubicBezTo>
                      <a:pt x="-231" y="21240"/>
                      <a:pt x="-231" y="20861"/>
                      <a:pt x="695" y="20709"/>
                    </a:cubicBezTo>
                    <a:cubicBezTo>
                      <a:pt x="10878" y="18132"/>
                      <a:pt x="17358" y="14646"/>
                      <a:pt x="17358" y="10781"/>
                    </a:cubicBezTo>
                    <a:cubicBezTo>
                      <a:pt x="17358" y="6916"/>
                      <a:pt x="10878" y="3429"/>
                      <a:pt x="695" y="852"/>
                    </a:cubicBezTo>
                    <a:cubicBezTo>
                      <a:pt x="-231" y="701"/>
                      <a:pt x="-231" y="322"/>
                      <a:pt x="695" y="170"/>
                    </a:cubicBezTo>
                    <a:cubicBezTo>
                      <a:pt x="1312" y="-57"/>
                      <a:pt x="2546" y="-57"/>
                      <a:pt x="3472" y="170"/>
                    </a:cubicBezTo>
                    <a:cubicBezTo>
                      <a:pt x="14580" y="2899"/>
                      <a:pt x="21369" y="6612"/>
                      <a:pt x="21369" y="10781"/>
                    </a:cubicBezTo>
                    <a:cubicBezTo>
                      <a:pt x="21369" y="14949"/>
                      <a:pt x="14580" y="18663"/>
                      <a:pt x="3472" y="21391"/>
                    </a:cubicBezTo>
                    <a:cubicBezTo>
                      <a:pt x="3163" y="21467"/>
                      <a:pt x="2546" y="21543"/>
                      <a:pt x="1929" y="21543"/>
                    </a:cubicBezTo>
                    <a:cubicBezTo>
                      <a:pt x="1620" y="21543"/>
                      <a:pt x="1003" y="21467"/>
                      <a:pt x="695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02" name="Овал"/>
              <p:cNvSpPr/>
              <p:nvPr/>
            </p:nvSpPr>
            <p:spPr>
              <a:xfrm>
                <a:off x="156211" y="130368"/>
                <a:ext cx="24666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03" name="Фигура"/>
              <p:cNvSpPr/>
              <p:nvPr/>
            </p:nvSpPr>
            <p:spPr>
              <a:xfrm>
                <a:off x="174299" y="130368"/>
                <a:ext cx="34532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63" y="0"/>
                    </a:moveTo>
                    <a:cubicBezTo>
                      <a:pt x="1507" y="0"/>
                      <a:pt x="1507" y="0"/>
                      <a:pt x="1507" y="0"/>
                    </a:cubicBezTo>
                    <a:cubicBezTo>
                      <a:pt x="1507" y="0"/>
                      <a:pt x="1507" y="0"/>
                      <a:pt x="1507" y="0"/>
                    </a:cubicBezTo>
                    <a:cubicBezTo>
                      <a:pt x="6028" y="508"/>
                      <a:pt x="8037" y="5082"/>
                      <a:pt x="8037" y="10927"/>
                    </a:cubicBezTo>
                    <a:cubicBezTo>
                      <a:pt x="8037" y="16772"/>
                      <a:pt x="4521" y="21600"/>
                      <a:pt x="0" y="21600"/>
                    </a:cubicBezTo>
                    <a:cubicBezTo>
                      <a:pt x="13563" y="21600"/>
                      <a:pt x="13563" y="21600"/>
                      <a:pt x="13563" y="21600"/>
                    </a:cubicBezTo>
                    <a:cubicBezTo>
                      <a:pt x="17581" y="21600"/>
                      <a:pt x="21600" y="16772"/>
                      <a:pt x="21600" y="10927"/>
                    </a:cubicBezTo>
                    <a:cubicBezTo>
                      <a:pt x="21600" y="4828"/>
                      <a:pt x="17581" y="0"/>
                      <a:pt x="13563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04" name="Овал"/>
              <p:cNvSpPr/>
              <p:nvPr/>
            </p:nvSpPr>
            <p:spPr>
              <a:xfrm>
                <a:off x="264737" y="130368"/>
                <a:ext cx="24667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05" name="Фигура"/>
              <p:cNvSpPr/>
              <p:nvPr/>
            </p:nvSpPr>
            <p:spPr>
              <a:xfrm>
                <a:off x="238428" y="130368"/>
                <a:ext cx="31243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229" y="0"/>
                    </a:moveTo>
                    <a:cubicBezTo>
                      <a:pt x="20057" y="0"/>
                      <a:pt x="20057" y="0"/>
                      <a:pt x="20057" y="0"/>
                    </a:cubicBezTo>
                    <a:cubicBezTo>
                      <a:pt x="20057" y="0"/>
                      <a:pt x="20057" y="0"/>
                      <a:pt x="20057" y="0"/>
                    </a:cubicBezTo>
                    <a:cubicBezTo>
                      <a:pt x="15943" y="508"/>
                      <a:pt x="13371" y="5082"/>
                      <a:pt x="13371" y="10927"/>
                    </a:cubicBezTo>
                    <a:cubicBezTo>
                      <a:pt x="13371" y="16772"/>
                      <a:pt x="17486" y="21600"/>
                      <a:pt x="21600" y="21600"/>
                    </a:cubicBezTo>
                    <a:cubicBezTo>
                      <a:pt x="8229" y="21600"/>
                      <a:pt x="8229" y="21600"/>
                      <a:pt x="8229" y="21600"/>
                    </a:cubicBezTo>
                    <a:cubicBezTo>
                      <a:pt x="3600" y="21600"/>
                      <a:pt x="0" y="16772"/>
                      <a:pt x="0" y="10927"/>
                    </a:cubicBezTo>
                    <a:cubicBezTo>
                      <a:pt x="0" y="4828"/>
                      <a:pt x="3600" y="0"/>
                      <a:pt x="8229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06" name="Фигура"/>
              <p:cNvSpPr/>
              <p:nvPr/>
            </p:nvSpPr>
            <p:spPr>
              <a:xfrm>
                <a:off x="115103" y="116506"/>
                <a:ext cx="27566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14400" y="21157"/>
                    </a:moveTo>
                    <a:cubicBezTo>
                      <a:pt x="5400" y="18501"/>
                      <a:pt x="0" y="14783"/>
                      <a:pt x="0" y="10711"/>
                    </a:cubicBezTo>
                    <a:cubicBezTo>
                      <a:pt x="0" y="6639"/>
                      <a:pt x="5400" y="2921"/>
                      <a:pt x="14400" y="265"/>
                    </a:cubicBezTo>
                    <a:cubicBezTo>
                      <a:pt x="16200" y="-89"/>
                      <a:pt x="18600" y="-89"/>
                      <a:pt x="20400" y="265"/>
                    </a:cubicBezTo>
                    <a:cubicBezTo>
                      <a:pt x="21600" y="796"/>
                      <a:pt x="21600" y="1504"/>
                      <a:pt x="20400" y="1859"/>
                    </a:cubicBezTo>
                    <a:cubicBezTo>
                      <a:pt x="12600" y="4160"/>
                      <a:pt x="7800" y="7347"/>
                      <a:pt x="7800" y="10711"/>
                    </a:cubicBezTo>
                    <a:cubicBezTo>
                      <a:pt x="7800" y="14075"/>
                      <a:pt x="12600" y="17262"/>
                      <a:pt x="20400" y="19563"/>
                    </a:cubicBezTo>
                    <a:cubicBezTo>
                      <a:pt x="20400" y="19563"/>
                      <a:pt x="20400" y="19563"/>
                      <a:pt x="20400" y="19563"/>
                    </a:cubicBezTo>
                    <a:cubicBezTo>
                      <a:pt x="21600" y="19918"/>
                      <a:pt x="21600" y="20626"/>
                      <a:pt x="20400" y="21157"/>
                    </a:cubicBezTo>
                    <a:cubicBezTo>
                      <a:pt x="19200" y="21334"/>
                      <a:pt x="18600" y="21511"/>
                      <a:pt x="17400" y="21511"/>
                    </a:cubicBezTo>
                    <a:cubicBezTo>
                      <a:pt x="16200" y="21511"/>
                      <a:pt x="15600" y="21334"/>
                      <a:pt x="144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07" name="Фигура"/>
              <p:cNvSpPr/>
              <p:nvPr/>
            </p:nvSpPr>
            <p:spPr>
              <a:xfrm>
                <a:off x="90438" y="93291"/>
                <a:ext cx="35599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5" h="21539" extrusionOk="0">
                    <a:moveTo>
                      <a:pt x="16085" y="21294"/>
                    </a:moveTo>
                    <a:cubicBezTo>
                      <a:pt x="5974" y="18594"/>
                      <a:pt x="0" y="14912"/>
                      <a:pt x="0" y="10739"/>
                    </a:cubicBezTo>
                    <a:cubicBezTo>
                      <a:pt x="0" y="6689"/>
                      <a:pt x="5974" y="2884"/>
                      <a:pt x="16085" y="184"/>
                    </a:cubicBezTo>
                    <a:cubicBezTo>
                      <a:pt x="16085" y="184"/>
                      <a:pt x="16085" y="184"/>
                      <a:pt x="16085" y="184"/>
                    </a:cubicBezTo>
                    <a:cubicBezTo>
                      <a:pt x="17464" y="-61"/>
                      <a:pt x="19302" y="-61"/>
                      <a:pt x="20221" y="184"/>
                    </a:cubicBezTo>
                    <a:cubicBezTo>
                      <a:pt x="21600" y="553"/>
                      <a:pt x="21600" y="1044"/>
                      <a:pt x="20221" y="1289"/>
                    </a:cubicBezTo>
                    <a:cubicBezTo>
                      <a:pt x="11489" y="3744"/>
                      <a:pt x="5974" y="7057"/>
                      <a:pt x="5974" y="10739"/>
                    </a:cubicBezTo>
                    <a:cubicBezTo>
                      <a:pt x="5974" y="14421"/>
                      <a:pt x="11489" y="17734"/>
                      <a:pt x="20221" y="20189"/>
                    </a:cubicBezTo>
                    <a:cubicBezTo>
                      <a:pt x="21600" y="20434"/>
                      <a:pt x="21600" y="20925"/>
                      <a:pt x="20221" y="21294"/>
                    </a:cubicBezTo>
                    <a:cubicBezTo>
                      <a:pt x="19762" y="21416"/>
                      <a:pt x="19302" y="21539"/>
                      <a:pt x="18383" y="21539"/>
                    </a:cubicBezTo>
                    <a:cubicBezTo>
                      <a:pt x="17464" y="21539"/>
                      <a:pt x="17004" y="21416"/>
                      <a:pt x="16085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08" name="Фигура"/>
              <p:cNvSpPr/>
              <p:nvPr/>
            </p:nvSpPr>
            <p:spPr>
              <a:xfrm>
                <a:off x="64129" y="70281"/>
                <a:ext cx="45457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5" h="21530" extrusionOk="0">
                    <a:moveTo>
                      <a:pt x="17207" y="21343"/>
                    </a:moveTo>
                    <a:cubicBezTo>
                      <a:pt x="6590" y="18631"/>
                      <a:pt x="0" y="14891"/>
                      <a:pt x="0" y="10777"/>
                    </a:cubicBezTo>
                    <a:cubicBezTo>
                      <a:pt x="0" y="6662"/>
                      <a:pt x="6590" y="2922"/>
                      <a:pt x="17207" y="211"/>
                    </a:cubicBezTo>
                    <a:cubicBezTo>
                      <a:pt x="18305" y="-70"/>
                      <a:pt x="19769" y="-70"/>
                      <a:pt x="20502" y="211"/>
                    </a:cubicBezTo>
                    <a:cubicBezTo>
                      <a:pt x="21600" y="491"/>
                      <a:pt x="21600" y="865"/>
                      <a:pt x="20502" y="1052"/>
                    </a:cubicBezTo>
                    <a:cubicBezTo>
                      <a:pt x="10983" y="3577"/>
                      <a:pt x="4759" y="6943"/>
                      <a:pt x="4759" y="10777"/>
                    </a:cubicBezTo>
                    <a:cubicBezTo>
                      <a:pt x="4759" y="14611"/>
                      <a:pt x="10983" y="17977"/>
                      <a:pt x="20502" y="20501"/>
                    </a:cubicBezTo>
                    <a:cubicBezTo>
                      <a:pt x="20502" y="20501"/>
                      <a:pt x="20502" y="20501"/>
                      <a:pt x="20502" y="20501"/>
                    </a:cubicBezTo>
                    <a:cubicBezTo>
                      <a:pt x="21600" y="20688"/>
                      <a:pt x="21600" y="21062"/>
                      <a:pt x="20502" y="21343"/>
                    </a:cubicBezTo>
                    <a:cubicBezTo>
                      <a:pt x="20136" y="21436"/>
                      <a:pt x="19403" y="21530"/>
                      <a:pt x="19037" y="21530"/>
                    </a:cubicBezTo>
                    <a:cubicBezTo>
                      <a:pt x="18305" y="21530"/>
                      <a:pt x="17573" y="21436"/>
                      <a:pt x="17207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09" name="Фигура"/>
              <p:cNvSpPr/>
              <p:nvPr/>
            </p:nvSpPr>
            <p:spPr>
              <a:xfrm>
                <a:off x="37819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17897" y="21391"/>
                    </a:moveTo>
                    <a:cubicBezTo>
                      <a:pt x="6789" y="18663"/>
                      <a:pt x="0" y="14949"/>
                      <a:pt x="0" y="10781"/>
                    </a:cubicBezTo>
                    <a:cubicBezTo>
                      <a:pt x="0" y="6612"/>
                      <a:pt x="6789" y="2899"/>
                      <a:pt x="17897" y="170"/>
                    </a:cubicBezTo>
                    <a:cubicBezTo>
                      <a:pt x="17897" y="170"/>
                      <a:pt x="17897" y="170"/>
                      <a:pt x="17897" y="170"/>
                    </a:cubicBezTo>
                    <a:cubicBezTo>
                      <a:pt x="18514" y="-57"/>
                      <a:pt x="19749" y="-57"/>
                      <a:pt x="20674" y="170"/>
                    </a:cubicBezTo>
                    <a:cubicBezTo>
                      <a:pt x="21600" y="322"/>
                      <a:pt x="21600" y="701"/>
                      <a:pt x="20674" y="852"/>
                    </a:cubicBezTo>
                    <a:cubicBezTo>
                      <a:pt x="10491" y="3429"/>
                      <a:pt x="4011" y="6916"/>
                      <a:pt x="4011" y="10781"/>
                    </a:cubicBezTo>
                    <a:cubicBezTo>
                      <a:pt x="4011" y="14646"/>
                      <a:pt x="10491" y="18132"/>
                      <a:pt x="20674" y="20709"/>
                    </a:cubicBezTo>
                    <a:cubicBezTo>
                      <a:pt x="21600" y="20861"/>
                      <a:pt x="21600" y="21240"/>
                      <a:pt x="20674" y="21391"/>
                    </a:cubicBezTo>
                    <a:cubicBezTo>
                      <a:pt x="20366" y="21467"/>
                      <a:pt x="19749" y="21543"/>
                      <a:pt x="19131" y="21543"/>
                    </a:cubicBezTo>
                    <a:cubicBezTo>
                      <a:pt x="18823" y="21543"/>
                      <a:pt x="18206" y="21467"/>
                      <a:pt x="17897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10" name="Фигура"/>
              <p:cNvSpPr/>
              <p:nvPr/>
            </p:nvSpPr>
            <p:spPr>
              <a:xfrm>
                <a:off x="187454" y="153585"/>
                <a:ext cx="70707" cy="292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80" y="10800"/>
                    </a:moveTo>
                    <a:cubicBezTo>
                      <a:pt x="12580" y="375"/>
                      <a:pt x="12580" y="375"/>
                      <a:pt x="12580" y="375"/>
                    </a:cubicBezTo>
                    <a:cubicBezTo>
                      <a:pt x="12580" y="187"/>
                      <a:pt x="11868" y="0"/>
                      <a:pt x="10919" y="0"/>
                    </a:cubicBezTo>
                    <a:cubicBezTo>
                      <a:pt x="10207" y="0"/>
                      <a:pt x="9495" y="187"/>
                      <a:pt x="9495" y="375"/>
                    </a:cubicBezTo>
                    <a:cubicBezTo>
                      <a:pt x="9495" y="10925"/>
                      <a:pt x="9495" y="10925"/>
                      <a:pt x="9495" y="10925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3086" y="21600"/>
                      <a:pt x="3086" y="21600"/>
                      <a:pt x="3086" y="21600"/>
                    </a:cubicBezTo>
                    <a:cubicBezTo>
                      <a:pt x="9495" y="14483"/>
                      <a:pt x="9495" y="14483"/>
                      <a:pt x="9495" y="14483"/>
                    </a:cubicBezTo>
                    <a:cubicBezTo>
                      <a:pt x="9495" y="21600"/>
                      <a:pt x="9495" y="21600"/>
                      <a:pt x="9495" y="21600"/>
                    </a:cubicBezTo>
                    <a:cubicBezTo>
                      <a:pt x="12580" y="21600"/>
                      <a:pt x="12580" y="21600"/>
                      <a:pt x="12580" y="21600"/>
                    </a:cubicBezTo>
                    <a:cubicBezTo>
                      <a:pt x="12580" y="14546"/>
                      <a:pt x="12580" y="14546"/>
                      <a:pt x="12580" y="14546"/>
                    </a:cubicBezTo>
                    <a:cubicBezTo>
                      <a:pt x="18514" y="21600"/>
                      <a:pt x="18514" y="21600"/>
                      <a:pt x="18514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2580" y="10862"/>
                      <a:pt x="12580" y="10862"/>
                      <a:pt x="12580" y="10862"/>
                    </a:cubicBezTo>
                    <a:lnTo>
                      <a:pt x="1258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813" name="Линия"/>
          <p:cNvSpPr/>
          <p:nvPr/>
        </p:nvSpPr>
        <p:spPr>
          <a:xfrm flipV="1">
            <a:off x="7559675" y="3068637"/>
            <a:ext cx="936626" cy="828676"/>
          </a:xfrm>
          <a:prstGeom prst="line">
            <a:avLst/>
          </a:prstGeom>
          <a:ln w="38100">
            <a:solidFill>
              <a:srgbClr val="3399FF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4" name="Фигура"/>
          <p:cNvSpPr/>
          <p:nvPr/>
        </p:nvSpPr>
        <p:spPr>
          <a:xfrm>
            <a:off x="6732587" y="1520825"/>
            <a:ext cx="1331913" cy="990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8357"/>
                  <a:pt x="19808" y="6300"/>
                  <a:pt x="17450" y="5914"/>
                </a:cubicBezTo>
                <a:cubicBezTo>
                  <a:pt x="17450" y="5914"/>
                  <a:pt x="17450" y="5786"/>
                  <a:pt x="17450" y="5657"/>
                </a:cubicBezTo>
                <a:cubicBezTo>
                  <a:pt x="17450" y="2571"/>
                  <a:pt x="14526" y="0"/>
                  <a:pt x="10941" y="0"/>
                </a:cubicBezTo>
                <a:cubicBezTo>
                  <a:pt x="7452" y="0"/>
                  <a:pt x="4622" y="2314"/>
                  <a:pt x="4339" y="5143"/>
                </a:cubicBezTo>
                <a:cubicBezTo>
                  <a:pt x="1886" y="6043"/>
                  <a:pt x="0" y="8100"/>
                  <a:pt x="0" y="10543"/>
                </a:cubicBezTo>
                <a:cubicBezTo>
                  <a:pt x="0" y="12600"/>
                  <a:pt x="1132" y="14271"/>
                  <a:pt x="2830" y="15300"/>
                </a:cubicBezTo>
                <a:cubicBezTo>
                  <a:pt x="2547" y="15814"/>
                  <a:pt x="2358" y="16457"/>
                  <a:pt x="2358" y="17100"/>
                </a:cubicBezTo>
                <a:cubicBezTo>
                  <a:pt x="2358" y="19543"/>
                  <a:pt x="4905" y="21600"/>
                  <a:pt x="8017" y="21600"/>
                </a:cubicBezTo>
                <a:cubicBezTo>
                  <a:pt x="9715" y="21600"/>
                  <a:pt x="11224" y="21086"/>
                  <a:pt x="12262" y="20186"/>
                </a:cubicBezTo>
                <a:cubicBezTo>
                  <a:pt x="12922" y="20314"/>
                  <a:pt x="13677" y="20443"/>
                  <a:pt x="14431" y="20443"/>
                </a:cubicBezTo>
                <a:cubicBezTo>
                  <a:pt x="18016" y="20443"/>
                  <a:pt x="20940" y="17871"/>
                  <a:pt x="20940" y="14657"/>
                </a:cubicBezTo>
                <a:cubicBezTo>
                  <a:pt x="20940" y="14271"/>
                  <a:pt x="20940" y="13886"/>
                  <a:pt x="20845" y="13500"/>
                </a:cubicBezTo>
                <a:cubicBezTo>
                  <a:pt x="21317" y="12729"/>
                  <a:pt x="21600" y="11829"/>
                  <a:pt x="21600" y="10800"/>
                </a:cubicBezTo>
                <a:close/>
              </a:path>
            </a:pathLst>
          </a:custGeom>
          <a:gradFill>
            <a:gsLst>
              <a:gs pos="0">
                <a:srgbClr val="FFAF00"/>
              </a:gs>
              <a:gs pos="100000">
                <a:srgbClr val="FFDF99"/>
              </a:gs>
            </a:gsLst>
            <a:lin ang="16200000"/>
          </a:gradFill>
          <a:ln w="28575">
            <a:solidFill>
              <a:srgbClr val="FFAF00"/>
            </a:solidFill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grpSp>
        <p:nvGrpSpPr>
          <p:cNvPr id="1820" name="Группа"/>
          <p:cNvGrpSpPr/>
          <p:nvPr/>
        </p:nvGrpSpPr>
        <p:grpSpPr>
          <a:xfrm>
            <a:off x="8208962" y="2601912"/>
            <a:ext cx="719138" cy="731839"/>
            <a:chOff x="0" y="0"/>
            <a:chExt cx="719137" cy="731837"/>
          </a:xfrm>
        </p:grpSpPr>
        <p:sp>
          <p:nvSpPr>
            <p:cNvPr id="1815" name="Овал"/>
            <p:cNvSpPr/>
            <p:nvPr/>
          </p:nvSpPr>
          <p:spPr>
            <a:xfrm>
              <a:off x="0" y="862"/>
              <a:ext cx="719138" cy="730976"/>
            </a:xfrm>
            <a:prstGeom prst="ellipse">
              <a:avLst/>
            </a:prstGeom>
            <a:solidFill>
              <a:srgbClr val="99CCFF"/>
            </a:solidFill>
            <a:ln w="12700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816" name="Линия"/>
            <p:cNvSpPr/>
            <p:nvPr/>
          </p:nvSpPr>
          <p:spPr>
            <a:xfrm>
              <a:off x="95167" y="15534"/>
              <a:ext cx="592524" cy="67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53" y="0"/>
                  </a:moveTo>
                  <a:lnTo>
                    <a:pt x="10498" y="4193"/>
                  </a:lnTo>
                  <a:lnTo>
                    <a:pt x="8537" y="3586"/>
                  </a:lnTo>
                  <a:lnTo>
                    <a:pt x="6577" y="4800"/>
                  </a:lnTo>
                  <a:lnTo>
                    <a:pt x="6577" y="5986"/>
                  </a:lnTo>
                  <a:lnTo>
                    <a:pt x="8537" y="4800"/>
                  </a:lnTo>
                  <a:lnTo>
                    <a:pt x="8537" y="5986"/>
                  </a:lnTo>
                  <a:lnTo>
                    <a:pt x="5913" y="6593"/>
                  </a:lnTo>
                  <a:lnTo>
                    <a:pt x="5249" y="6593"/>
                  </a:lnTo>
                  <a:lnTo>
                    <a:pt x="4616" y="7779"/>
                  </a:lnTo>
                  <a:lnTo>
                    <a:pt x="2625" y="7200"/>
                  </a:lnTo>
                  <a:lnTo>
                    <a:pt x="2625" y="8993"/>
                  </a:lnTo>
                  <a:lnTo>
                    <a:pt x="4616" y="8993"/>
                  </a:lnTo>
                  <a:lnTo>
                    <a:pt x="6577" y="7779"/>
                  </a:lnTo>
                  <a:lnTo>
                    <a:pt x="7210" y="8386"/>
                  </a:lnTo>
                  <a:lnTo>
                    <a:pt x="7210" y="9600"/>
                  </a:lnTo>
                  <a:lnTo>
                    <a:pt x="7874" y="8386"/>
                  </a:lnTo>
                  <a:lnTo>
                    <a:pt x="7874" y="7779"/>
                  </a:lnTo>
                  <a:lnTo>
                    <a:pt x="10498" y="9600"/>
                  </a:lnTo>
                  <a:lnTo>
                    <a:pt x="10498" y="10786"/>
                  </a:lnTo>
                  <a:lnTo>
                    <a:pt x="7210" y="10786"/>
                  </a:lnTo>
                  <a:lnTo>
                    <a:pt x="4616" y="9600"/>
                  </a:lnTo>
                  <a:lnTo>
                    <a:pt x="1961" y="9600"/>
                  </a:lnTo>
                  <a:lnTo>
                    <a:pt x="0" y="13793"/>
                  </a:lnTo>
                  <a:lnTo>
                    <a:pt x="2625" y="15586"/>
                  </a:lnTo>
                  <a:lnTo>
                    <a:pt x="5249" y="16193"/>
                  </a:lnTo>
                  <a:lnTo>
                    <a:pt x="7874" y="21600"/>
                  </a:lnTo>
                  <a:lnTo>
                    <a:pt x="10498" y="21600"/>
                  </a:lnTo>
                  <a:lnTo>
                    <a:pt x="12489" y="19200"/>
                  </a:lnTo>
                  <a:lnTo>
                    <a:pt x="13153" y="15586"/>
                  </a:lnTo>
                  <a:lnTo>
                    <a:pt x="15114" y="14400"/>
                  </a:lnTo>
                  <a:lnTo>
                    <a:pt x="12489" y="12000"/>
                  </a:lnTo>
                  <a:lnTo>
                    <a:pt x="15778" y="13793"/>
                  </a:lnTo>
                  <a:lnTo>
                    <a:pt x="16411" y="11393"/>
                  </a:lnTo>
                  <a:lnTo>
                    <a:pt x="17739" y="11393"/>
                  </a:lnTo>
                  <a:lnTo>
                    <a:pt x="20363" y="13793"/>
                  </a:lnTo>
                  <a:lnTo>
                    <a:pt x="20393" y="10593"/>
                  </a:lnTo>
                  <a:lnTo>
                    <a:pt x="21600" y="5600"/>
                  </a:lnTo>
                </a:path>
              </a:pathLst>
            </a:custGeom>
            <a:solidFill>
              <a:srgbClr val="99FA66"/>
            </a:solidFill>
            <a:ln w="12700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817" name="Линия"/>
            <p:cNvSpPr/>
            <p:nvPr/>
          </p:nvSpPr>
          <p:spPr>
            <a:xfrm>
              <a:off x="95167" y="-1"/>
              <a:ext cx="242472" cy="129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9362" y="12185"/>
                  </a:lnTo>
                  <a:lnTo>
                    <a:pt x="6466" y="18485"/>
                  </a:lnTo>
                  <a:lnTo>
                    <a:pt x="9699" y="9000"/>
                  </a:lnTo>
                  <a:lnTo>
                    <a:pt x="3233" y="21600"/>
                  </a:lnTo>
                  <a:lnTo>
                    <a:pt x="0" y="21600"/>
                  </a:lnTo>
                </a:path>
              </a:pathLst>
            </a:custGeom>
            <a:solidFill>
              <a:srgbClr val="99FA66"/>
            </a:solidFill>
            <a:ln w="12700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818" name="Треугольник"/>
            <p:cNvSpPr/>
            <p:nvPr/>
          </p:nvSpPr>
          <p:spPr>
            <a:xfrm>
              <a:off x="204403" y="148438"/>
              <a:ext cx="34758" cy="55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FA66"/>
            </a:solidFill>
            <a:ln w="12700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819" name="Фигура"/>
            <p:cNvSpPr/>
            <p:nvPr/>
          </p:nvSpPr>
          <p:spPr>
            <a:xfrm>
              <a:off x="438599" y="596344"/>
              <a:ext cx="71997" cy="55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7147"/>
                  </a:moveTo>
                  <a:lnTo>
                    <a:pt x="0" y="21600"/>
                  </a:lnTo>
                  <a:lnTo>
                    <a:pt x="5459" y="21600"/>
                  </a:lnTo>
                  <a:lnTo>
                    <a:pt x="21600" y="0"/>
                  </a:lnTo>
                  <a:lnTo>
                    <a:pt x="16141" y="0"/>
                  </a:lnTo>
                  <a:lnTo>
                    <a:pt x="10800" y="7147"/>
                  </a:lnTo>
                  <a:close/>
                </a:path>
              </a:pathLst>
            </a:custGeom>
            <a:solidFill>
              <a:srgbClr val="99FA66"/>
            </a:solidFill>
            <a:ln w="9525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21" name="Прямоугольник с закругленными углами"/>
          <p:cNvSpPr/>
          <p:nvPr/>
        </p:nvSpPr>
        <p:spPr>
          <a:xfrm>
            <a:off x="4176712" y="1844675"/>
            <a:ext cx="684213" cy="647700"/>
          </a:xfrm>
          <a:prstGeom prst="roundRect">
            <a:avLst>
              <a:gd name="adj" fmla="val 15686"/>
            </a:avLst>
          </a:prstGeom>
          <a:gradFill>
            <a:gsLst>
              <a:gs pos="0">
                <a:srgbClr val="FFAF00"/>
              </a:gs>
              <a:gs pos="100000">
                <a:srgbClr val="FFD70D"/>
              </a:gs>
            </a:gsLst>
            <a:lin ang="16200000"/>
          </a:gra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822" name="MGW"/>
          <p:cNvSpPr txBox="1"/>
          <p:nvPr/>
        </p:nvSpPr>
        <p:spPr>
          <a:xfrm>
            <a:off x="4140200" y="2025650"/>
            <a:ext cx="690302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MGW</a:t>
            </a:r>
          </a:p>
        </p:txBody>
      </p:sp>
      <p:sp>
        <p:nvSpPr>
          <p:cNvPr id="1823" name="Прямоугольник с закругленными углами"/>
          <p:cNvSpPr/>
          <p:nvPr/>
        </p:nvSpPr>
        <p:spPr>
          <a:xfrm>
            <a:off x="4392612" y="3213100"/>
            <a:ext cx="792163" cy="682625"/>
          </a:xfrm>
          <a:prstGeom prst="roundRect">
            <a:avLst>
              <a:gd name="adj" fmla="val 14884"/>
            </a:avLst>
          </a:prstGeom>
          <a:gradFill>
            <a:gsLst>
              <a:gs pos="0">
                <a:srgbClr val="FFAF00"/>
              </a:gs>
              <a:gs pos="100000">
                <a:srgbClr val="FFD70D"/>
              </a:gs>
            </a:gsLst>
            <a:lin ang="16200000"/>
          </a:gra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824" name="SGSN"/>
          <p:cNvSpPr txBox="1"/>
          <p:nvPr/>
        </p:nvSpPr>
        <p:spPr>
          <a:xfrm>
            <a:off x="4356100" y="3394075"/>
            <a:ext cx="75414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SGSN</a:t>
            </a:r>
          </a:p>
        </p:txBody>
      </p:sp>
      <p:sp>
        <p:nvSpPr>
          <p:cNvPr id="1825" name="Прямоугольник с закругленными углами"/>
          <p:cNvSpPr/>
          <p:nvPr/>
        </p:nvSpPr>
        <p:spPr>
          <a:xfrm>
            <a:off x="5508625" y="3502025"/>
            <a:ext cx="792163" cy="682625"/>
          </a:xfrm>
          <a:prstGeom prst="roundRect">
            <a:avLst>
              <a:gd name="adj" fmla="val 14884"/>
            </a:avLst>
          </a:prstGeom>
          <a:gradFill>
            <a:gsLst>
              <a:gs pos="0">
                <a:srgbClr val="FFAF00"/>
              </a:gs>
              <a:gs pos="100000">
                <a:srgbClr val="FFD70D"/>
              </a:gs>
            </a:gsLst>
            <a:lin ang="16200000"/>
          </a:gra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826" name="GGSN"/>
          <p:cNvSpPr txBox="1"/>
          <p:nvPr/>
        </p:nvSpPr>
        <p:spPr>
          <a:xfrm>
            <a:off x="5472112" y="3683000"/>
            <a:ext cx="779488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GGSN</a:t>
            </a:r>
          </a:p>
        </p:txBody>
      </p:sp>
      <p:sp>
        <p:nvSpPr>
          <p:cNvPr id="1827" name="Фигура"/>
          <p:cNvSpPr/>
          <p:nvPr/>
        </p:nvSpPr>
        <p:spPr>
          <a:xfrm>
            <a:off x="6696075" y="3429000"/>
            <a:ext cx="1331913" cy="900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8357"/>
                  <a:pt x="19808" y="6300"/>
                  <a:pt x="17450" y="5914"/>
                </a:cubicBezTo>
                <a:cubicBezTo>
                  <a:pt x="17450" y="5914"/>
                  <a:pt x="17450" y="5786"/>
                  <a:pt x="17450" y="5657"/>
                </a:cubicBezTo>
                <a:cubicBezTo>
                  <a:pt x="17450" y="2571"/>
                  <a:pt x="14526" y="0"/>
                  <a:pt x="10941" y="0"/>
                </a:cubicBezTo>
                <a:cubicBezTo>
                  <a:pt x="7452" y="0"/>
                  <a:pt x="4622" y="2314"/>
                  <a:pt x="4339" y="5143"/>
                </a:cubicBezTo>
                <a:cubicBezTo>
                  <a:pt x="1886" y="6043"/>
                  <a:pt x="0" y="8100"/>
                  <a:pt x="0" y="10543"/>
                </a:cubicBezTo>
                <a:cubicBezTo>
                  <a:pt x="0" y="12600"/>
                  <a:pt x="1132" y="14271"/>
                  <a:pt x="2830" y="15300"/>
                </a:cubicBezTo>
                <a:cubicBezTo>
                  <a:pt x="2547" y="15814"/>
                  <a:pt x="2358" y="16457"/>
                  <a:pt x="2358" y="17100"/>
                </a:cubicBezTo>
                <a:cubicBezTo>
                  <a:pt x="2358" y="19543"/>
                  <a:pt x="4905" y="21600"/>
                  <a:pt x="8017" y="21600"/>
                </a:cubicBezTo>
                <a:cubicBezTo>
                  <a:pt x="9715" y="21600"/>
                  <a:pt x="11224" y="21086"/>
                  <a:pt x="12262" y="20186"/>
                </a:cubicBezTo>
                <a:cubicBezTo>
                  <a:pt x="12922" y="20314"/>
                  <a:pt x="13677" y="20443"/>
                  <a:pt x="14431" y="20443"/>
                </a:cubicBezTo>
                <a:cubicBezTo>
                  <a:pt x="18016" y="20443"/>
                  <a:pt x="20940" y="17871"/>
                  <a:pt x="20940" y="14657"/>
                </a:cubicBezTo>
                <a:cubicBezTo>
                  <a:pt x="20940" y="14271"/>
                  <a:pt x="20940" y="13886"/>
                  <a:pt x="20845" y="13500"/>
                </a:cubicBezTo>
                <a:cubicBezTo>
                  <a:pt x="21317" y="12729"/>
                  <a:pt x="21600" y="11829"/>
                  <a:pt x="21600" y="10800"/>
                </a:cubicBezTo>
                <a:close/>
              </a:path>
            </a:pathLst>
          </a:custGeom>
          <a:gradFill>
            <a:gsLst>
              <a:gs pos="0">
                <a:srgbClr val="7F22A2"/>
              </a:gs>
              <a:gs pos="100000">
                <a:srgbClr val="E0CCE0"/>
              </a:gs>
            </a:gsLst>
            <a:lin ang="16200000"/>
          </a:gradFill>
          <a:ln w="28575">
            <a:solidFill>
              <a:srgbClr val="7F22A2"/>
            </a:solidFill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828" name="HSPA: высокоскоростная передача…"/>
          <p:cNvSpPr txBox="1"/>
          <p:nvPr/>
        </p:nvSpPr>
        <p:spPr>
          <a:xfrm>
            <a:off x="215900" y="836612"/>
            <a:ext cx="7666372" cy="1120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1100"/>
              </a:spcBef>
            </a:pPr>
            <a:r>
              <a:rPr sz="3200" b="1"/>
              <a:t>HSPA: </a:t>
            </a:r>
            <a:r>
              <a:rPr sz="3200" b="1" i="1">
                <a:solidFill>
                  <a:srgbClr val="7F22A2"/>
                </a:solidFill>
              </a:rPr>
              <a:t>высокоскоростная передача </a:t>
            </a:r>
          </a:p>
          <a:p>
            <a:pPr defTabSz="762000">
              <a:lnSpc>
                <a:spcPct val="90000"/>
              </a:lnSpc>
              <a:spcBef>
                <a:spcPts val="1100"/>
              </a:spcBef>
            </a:pPr>
            <a:r>
              <a:rPr sz="3200" b="1" i="1">
                <a:solidFill>
                  <a:srgbClr val="7F22A2"/>
                </a:solidFill>
              </a:rPr>
              <a:t>данных</a:t>
            </a:r>
          </a:p>
        </p:txBody>
      </p:sp>
      <p:sp>
        <p:nvSpPr>
          <p:cNvPr id="1829" name="Технологию HSPA можно разделить на 2 составные части HSDPA и HSUPA.…"/>
          <p:cNvSpPr txBox="1"/>
          <p:nvPr/>
        </p:nvSpPr>
        <p:spPr>
          <a:xfrm>
            <a:off x="323850" y="4486275"/>
            <a:ext cx="8461375" cy="996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700"/>
              </a:spcBef>
            </a:pPr>
            <a:r>
              <a:rPr sz="2000" b="1"/>
              <a:t>Технологию HSPA можно разделить на 2 составные части HSDPA и HSUPA.</a:t>
            </a:r>
          </a:p>
          <a:p>
            <a:pPr defTabSz="762000">
              <a:lnSpc>
                <a:spcPct val="90000"/>
              </a:lnSpc>
              <a:spcBef>
                <a:spcPts val="700"/>
              </a:spcBef>
            </a:pPr>
            <a:r>
              <a:rPr sz="2000" b="1"/>
              <a:t>Downstream: 14 </a:t>
            </a:r>
            <a:r>
              <a:rPr sz="2000" b="1" i="1"/>
              <a:t>Mbps 	</a:t>
            </a:r>
            <a:r>
              <a:rPr sz="2000" b="1"/>
              <a:t>Upstream: 5 </a:t>
            </a:r>
            <a:r>
              <a:rPr sz="2000" b="1" i="1"/>
              <a:t>Mbps		</a:t>
            </a:r>
            <a:r>
              <a:rPr sz="2000" b="1"/>
              <a:t>Latency: 150</a:t>
            </a:r>
            <a:r>
              <a:rPr sz="2000" b="1" i="1"/>
              <a:t>ms</a:t>
            </a:r>
          </a:p>
        </p:txBody>
      </p:sp>
      <p:sp>
        <p:nvSpPr>
          <p:cNvPr id="1830" name="www"/>
          <p:cNvSpPr txBox="1"/>
          <p:nvPr/>
        </p:nvSpPr>
        <p:spPr>
          <a:xfrm>
            <a:off x="8208962" y="3284537"/>
            <a:ext cx="60156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www</a:t>
            </a:r>
          </a:p>
        </p:txBody>
      </p:sp>
      <p:sp>
        <p:nvSpPr>
          <p:cNvPr id="1831" name="Phone…"/>
          <p:cNvSpPr txBox="1"/>
          <p:nvPr/>
        </p:nvSpPr>
        <p:spPr>
          <a:xfrm>
            <a:off x="6914294" y="1700212"/>
            <a:ext cx="944687" cy="675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/>
          <a:p>
            <a:pPr algn="ctr" defTabSz="762000">
              <a:lnSpc>
                <a:spcPct val="90000"/>
              </a:lnSpc>
              <a:spcBef>
                <a:spcPts val="600"/>
              </a:spcBef>
            </a:pPr>
            <a:r>
              <a:rPr sz="1800" i="1"/>
              <a:t>Phone</a:t>
            </a:r>
          </a:p>
          <a:p>
            <a:pPr algn="ctr" defTabSz="762000">
              <a:lnSpc>
                <a:spcPct val="90000"/>
              </a:lnSpc>
              <a:spcBef>
                <a:spcPts val="600"/>
              </a:spcBef>
            </a:pPr>
            <a:r>
              <a:rPr sz="1800" i="1"/>
              <a:t>Network</a:t>
            </a:r>
          </a:p>
        </p:txBody>
      </p:sp>
      <p:sp>
        <p:nvSpPr>
          <p:cNvPr id="1832" name="Data…"/>
          <p:cNvSpPr txBox="1"/>
          <p:nvPr/>
        </p:nvSpPr>
        <p:spPr>
          <a:xfrm>
            <a:off x="6877781" y="3573462"/>
            <a:ext cx="944688" cy="675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/>
          <a:p>
            <a:pPr algn="ctr" defTabSz="762000">
              <a:lnSpc>
                <a:spcPct val="90000"/>
              </a:lnSpc>
              <a:spcBef>
                <a:spcPts val="600"/>
              </a:spcBef>
            </a:pPr>
            <a:r>
              <a:rPr sz="1800" i="1"/>
              <a:t>Data</a:t>
            </a:r>
          </a:p>
          <a:p>
            <a:pPr algn="ctr" defTabSz="762000">
              <a:lnSpc>
                <a:spcPct val="90000"/>
              </a:lnSpc>
              <a:spcBef>
                <a:spcPts val="600"/>
              </a:spcBef>
            </a:pPr>
            <a:r>
              <a:rPr sz="1800" i="1"/>
              <a:t>Network</a:t>
            </a:r>
          </a:p>
        </p:txBody>
      </p:sp>
      <p:sp>
        <p:nvSpPr>
          <p:cNvPr id="1833" name="NodeB"/>
          <p:cNvSpPr txBox="1"/>
          <p:nvPr/>
        </p:nvSpPr>
        <p:spPr>
          <a:xfrm>
            <a:off x="883971" y="3260725"/>
            <a:ext cx="103826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 anchor="ctr">
            <a:spAutoFit/>
          </a:bodyPr>
          <a:lstStyle/>
          <a:p>
            <a:r>
              <a:t>NodeB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Прямоугольник с закругленными углами"/>
          <p:cNvSpPr/>
          <p:nvPr/>
        </p:nvSpPr>
        <p:spPr>
          <a:xfrm>
            <a:off x="250825" y="5084762"/>
            <a:ext cx="8534400" cy="574676"/>
          </a:xfrm>
          <a:prstGeom prst="roundRect">
            <a:avLst>
              <a:gd name="adj" fmla="val 15470"/>
            </a:avLst>
          </a:prstGeom>
          <a:solidFill>
            <a:srgbClr val="16C834"/>
          </a:solidFill>
          <a:ln w="19050">
            <a:solidFill>
              <a:srgbClr val="16C834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836" name="Линия"/>
          <p:cNvSpPr/>
          <p:nvPr/>
        </p:nvSpPr>
        <p:spPr>
          <a:xfrm flipH="1">
            <a:off x="2376487" y="2025650"/>
            <a:ext cx="1979614" cy="755650"/>
          </a:xfrm>
          <a:prstGeom prst="line">
            <a:avLst/>
          </a:prstGeom>
          <a:ln w="38100">
            <a:solidFill>
              <a:srgbClr val="FF2600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37" name="Линия"/>
          <p:cNvSpPr/>
          <p:nvPr/>
        </p:nvSpPr>
        <p:spPr>
          <a:xfrm>
            <a:off x="2268537" y="2960687"/>
            <a:ext cx="2087563" cy="900113"/>
          </a:xfrm>
          <a:prstGeom prst="line">
            <a:avLst/>
          </a:prstGeom>
          <a:ln w="38100">
            <a:solidFill>
              <a:srgbClr val="3399FF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38" name="Линия"/>
          <p:cNvSpPr/>
          <p:nvPr/>
        </p:nvSpPr>
        <p:spPr>
          <a:xfrm flipV="1">
            <a:off x="4464050" y="3860799"/>
            <a:ext cx="3421063" cy="73027"/>
          </a:xfrm>
          <a:prstGeom prst="line">
            <a:avLst/>
          </a:prstGeom>
          <a:ln w="38100">
            <a:solidFill>
              <a:srgbClr val="3399FF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39" name="Линия"/>
          <p:cNvSpPr/>
          <p:nvPr/>
        </p:nvSpPr>
        <p:spPr>
          <a:xfrm>
            <a:off x="4356100" y="1989137"/>
            <a:ext cx="2376488" cy="1"/>
          </a:xfrm>
          <a:prstGeom prst="line">
            <a:avLst/>
          </a:prstGeom>
          <a:ln w="38100">
            <a:solidFill>
              <a:srgbClr val="FF2600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40" name="Эволюция беспроводных сетей связи"/>
          <p:cNvSpPr txBox="1">
            <a:spLocks noGrp="1"/>
          </p:cNvSpPr>
          <p:nvPr>
            <p:ph type="title"/>
          </p:nvPr>
        </p:nvSpPr>
        <p:spPr>
          <a:xfrm>
            <a:off x="250825" y="188912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Эволюция беспроводных сетей связи</a:t>
            </a:r>
          </a:p>
        </p:txBody>
      </p:sp>
      <p:grpSp>
        <p:nvGrpSpPr>
          <p:cNvPr id="1858" name="Группа"/>
          <p:cNvGrpSpPr/>
          <p:nvPr/>
        </p:nvGrpSpPr>
        <p:grpSpPr>
          <a:xfrm>
            <a:off x="1258887" y="2384425"/>
            <a:ext cx="1116013" cy="611188"/>
            <a:chOff x="0" y="0"/>
            <a:chExt cx="1116012" cy="611187"/>
          </a:xfrm>
        </p:grpSpPr>
        <p:sp>
          <p:nvSpPr>
            <p:cNvPr id="1841" name="Фигура"/>
            <p:cNvSpPr/>
            <p:nvPr/>
          </p:nvSpPr>
          <p:spPr>
            <a:xfrm>
              <a:off x="0" y="356151"/>
              <a:ext cx="1116013" cy="25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10800"/>
                  </a:lnTo>
                  <a:lnTo>
                    <a:pt x="5400" y="216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C0C0C0"/>
            </a:solidFill>
            <a:ln w="19050" cap="flat">
              <a:solidFill>
                <a:srgbClr val="89929B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857" name="Группа"/>
            <p:cNvGrpSpPr/>
            <p:nvPr/>
          </p:nvGrpSpPr>
          <p:grpSpPr>
            <a:xfrm>
              <a:off x="233504" y="0"/>
              <a:ext cx="440683" cy="478614"/>
              <a:chOff x="0" y="0"/>
              <a:chExt cx="440681" cy="478613"/>
            </a:xfrm>
          </p:grpSpPr>
          <p:sp>
            <p:nvSpPr>
              <p:cNvPr id="1842" name="Фигура"/>
              <p:cNvSpPr/>
              <p:nvPr/>
            </p:nvSpPr>
            <p:spPr>
              <a:xfrm>
                <a:off x="4933" y="5357"/>
                <a:ext cx="430816" cy="46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183"/>
                    </a:moveTo>
                    <a:cubicBezTo>
                      <a:pt x="21600" y="20508"/>
                      <a:pt x="20508" y="21600"/>
                      <a:pt x="19183" y="21600"/>
                    </a:cubicBezTo>
                    <a:cubicBezTo>
                      <a:pt x="2456" y="21600"/>
                      <a:pt x="2456" y="21600"/>
                      <a:pt x="2456" y="21600"/>
                    </a:cubicBezTo>
                    <a:cubicBezTo>
                      <a:pt x="1131" y="21600"/>
                      <a:pt x="0" y="20508"/>
                      <a:pt x="0" y="19183"/>
                    </a:cubicBezTo>
                    <a:cubicBezTo>
                      <a:pt x="0" y="2456"/>
                      <a:pt x="0" y="2456"/>
                      <a:pt x="0" y="2456"/>
                    </a:cubicBezTo>
                    <a:cubicBezTo>
                      <a:pt x="0" y="1092"/>
                      <a:pt x="1131" y="0"/>
                      <a:pt x="2456" y="0"/>
                    </a:cubicBezTo>
                    <a:cubicBezTo>
                      <a:pt x="19183" y="0"/>
                      <a:pt x="19183" y="0"/>
                      <a:pt x="19183" y="0"/>
                    </a:cubicBezTo>
                    <a:cubicBezTo>
                      <a:pt x="20508" y="0"/>
                      <a:pt x="21600" y="1092"/>
                      <a:pt x="21600" y="2456"/>
                    </a:cubicBezTo>
                    <a:lnTo>
                      <a:pt x="21600" y="1918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AF00"/>
                  </a:gs>
                  <a:gs pos="100000">
                    <a:srgbClr val="FFD77D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43" name="Фигура"/>
              <p:cNvSpPr/>
              <p:nvPr/>
            </p:nvSpPr>
            <p:spPr>
              <a:xfrm>
                <a:off x="0" y="0"/>
                <a:ext cx="440682" cy="478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629" y="21600"/>
                    </a:moveTo>
                    <a:cubicBezTo>
                      <a:pt x="1181" y="21600"/>
                      <a:pt x="0" y="20419"/>
                      <a:pt x="0" y="18971"/>
                    </a:cubicBezTo>
                    <a:cubicBezTo>
                      <a:pt x="0" y="2629"/>
                      <a:pt x="0" y="2629"/>
                      <a:pt x="0" y="2629"/>
                    </a:cubicBezTo>
                    <a:cubicBezTo>
                      <a:pt x="0" y="1181"/>
                      <a:pt x="1181" y="0"/>
                      <a:pt x="2629" y="0"/>
                    </a:cubicBezTo>
                    <a:cubicBezTo>
                      <a:pt x="18971" y="0"/>
                      <a:pt x="18971" y="0"/>
                      <a:pt x="18971" y="0"/>
                    </a:cubicBezTo>
                    <a:cubicBezTo>
                      <a:pt x="20381" y="0"/>
                      <a:pt x="21562" y="1143"/>
                      <a:pt x="21600" y="2590"/>
                    </a:cubicBezTo>
                    <a:cubicBezTo>
                      <a:pt x="21600" y="2590"/>
                      <a:pt x="21600" y="2590"/>
                      <a:pt x="21600" y="2590"/>
                    </a:cubicBezTo>
                    <a:cubicBezTo>
                      <a:pt x="21600" y="18971"/>
                      <a:pt x="21600" y="18971"/>
                      <a:pt x="21600" y="18971"/>
                    </a:cubicBezTo>
                    <a:cubicBezTo>
                      <a:pt x="21600" y="20419"/>
                      <a:pt x="20419" y="21600"/>
                      <a:pt x="18971" y="21600"/>
                    </a:cubicBezTo>
                    <a:lnTo>
                      <a:pt x="2629" y="21600"/>
                    </a:lnTo>
                    <a:close/>
                    <a:moveTo>
                      <a:pt x="495" y="2629"/>
                    </a:moveTo>
                    <a:cubicBezTo>
                      <a:pt x="495" y="18971"/>
                      <a:pt x="495" y="18971"/>
                      <a:pt x="495" y="18971"/>
                    </a:cubicBezTo>
                    <a:cubicBezTo>
                      <a:pt x="495" y="20152"/>
                      <a:pt x="1448" y="21105"/>
                      <a:pt x="2629" y="21105"/>
                    </a:cubicBezTo>
                    <a:cubicBezTo>
                      <a:pt x="18971" y="21105"/>
                      <a:pt x="18971" y="21105"/>
                      <a:pt x="18971" y="21105"/>
                    </a:cubicBezTo>
                    <a:cubicBezTo>
                      <a:pt x="20152" y="21105"/>
                      <a:pt x="21105" y="20152"/>
                      <a:pt x="21105" y="18971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1448"/>
                      <a:pt x="20152" y="495"/>
                      <a:pt x="18971" y="495"/>
                    </a:cubicBezTo>
                    <a:cubicBezTo>
                      <a:pt x="2629" y="495"/>
                      <a:pt x="2629" y="495"/>
                      <a:pt x="2629" y="495"/>
                    </a:cubicBezTo>
                    <a:cubicBezTo>
                      <a:pt x="1448" y="495"/>
                      <a:pt x="495" y="1448"/>
                      <a:pt x="495" y="2629"/>
                    </a:cubicBezTo>
                    <a:close/>
                  </a:path>
                </a:pathLst>
              </a:custGeom>
              <a:solidFill>
                <a:srgbClr val="FFA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44" name="Фигура"/>
              <p:cNvSpPr/>
              <p:nvPr/>
            </p:nvSpPr>
            <p:spPr>
              <a:xfrm>
                <a:off x="302945" y="116506"/>
                <a:ext cx="27567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900" y="21157"/>
                    </a:moveTo>
                    <a:cubicBezTo>
                      <a:pt x="-300" y="20626"/>
                      <a:pt x="-300" y="19918"/>
                      <a:pt x="900" y="19563"/>
                    </a:cubicBezTo>
                    <a:cubicBezTo>
                      <a:pt x="8700" y="17262"/>
                      <a:pt x="13500" y="14075"/>
                      <a:pt x="13500" y="10711"/>
                    </a:cubicBezTo>
                    <a:cubicBezTo>
                      <a:pt x="13500" y="7347"/>
                      <a:pt x="8700" y="4160"/>
                      <a:pt x="900" y="1859"/>
                    </a:cubicBezTo>
                    <a:cubicBezTo>
                      <a:pt x="-300" y="1504"/>
                      <a:pt x="-300" y="796"/>
                      <a:pt x="900" y="265"/>
                    </a:cubicBezTo>
                    <a:cubicBezTo>
                      <a:pt x="2700" y="-89"/>
                      <a:pt x="5100" y="-89"/>
                      <a:pt x="6300" y="265"/>
                    </a:cubicBezTo>
                    <a:cubicBezTo>
                      <a:pt x="15300" y="2921"/>
                      <a:pt x="21300" y="6639"/>
                      <a:pt x="21300" y="10711"/>
                    </a:cubicBezTo>
                    <a:cubicBezTo>
                      <a:pt x="21300" y="14783"/>
                      <a:pt x="15300" y="18501"/>
                      <a:pt x="6300" y="21157"/>
                    </a:cubicBezTo>
                    <a:cubicBezTo>
                      <a:pt x="5700" y="21334"/>
                      <a:pt x="4500" y="21511"/>
                      <a:pt x="3900" y="21511"/>
                    </a:cubicBezTo>
                    <a:cubicBezTo>
                      <a:pt x="2700" y="21511"/>
                      <a:pt x="1500" y="21334"/>
                      <a:pt x="9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45" name="Фигура"/>
              <p:cNvSpPr/>
              <p:nvPr/>
            </p:nvSpPr>
            <p:spPr>
              <a:xfrm>
                <a:off x="319385" y="93291"/>
                <a:ext cx="35792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0" h="21539" extrusionOk="0">
                    <a:moveTo>
                      <a:pt x="689" y="21294"/>
                    </a:moveTo>
                    <a:cubicBezTo>
                      <a:pt x="-230" y="20925"/>
                      <a:pt x="-230" y="20434"/>
                      <a:pt x="689" y="20189"/>
                    </a:cubicBezTo>
                    <a:cubicBezTo>
                      <a:pt x="9881" y="17734"/>
                      <a:pt x="15396" y="14421"/>
                      <a:pt x="15396" y="10739"/>
                    </a:cubicBezTo>
                    <a:cubicBezTo>
                      <a:pt x="15396" y="7057"/>
                      <a:pt x="9881" y="3744"/>
                      <a:pt x="689" y="1289"/>
                    </a:cubicBezTo>
                    <a:cubicBezTo>
                      <a:pt x="-230" y="1044"/>
                      <a:pt x="-230" y="553"/>
                      <a:pt x="689" y="184"/>
                    </a:cubicBezTo>
                    <a:cubicBezTo>
                      <a:pt x="2068" y="-61"/>
                      <a:pt x="3906" y="-61"/>
                      <a:pt x="4825" y="184"/>
                    </a:cubicBezTo>
                    <a:cubicBezTo>
                      <a:pt x="14936" y="2884"/>
                      <a:pt x="21370" y="6689"/>
                      <a:pt x="21370" y="10739"/>
                    </a:cubicBezTo>
                    <a:cubicBezTo>
                      <a:pt x="21370" y="14912"/>
                      <a:pt x="14936" y="18594"/>
                      <a:pt x="5285" y="21294"/>
                    </a:cubicBezTo>
                    <a:cubicBezTo>
                      <a:pt x="4366" y="21416"/>
                      <a:pt x="3906" y="21539"/>
                      <a:pt x="2987" y="21539"/>
                    </a:cubicBezTo>
                    <a:cubicBezTo>
                      <a:pt x="2068" y="21539"/>
                      <a:pt x="1608" y="21416"/>
                      <a:pt x="689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46" name="Фигура"/>
              <p:cNvSpPr/>
              <p:nvPr/>
            </p:nvSpPr>
            <p:spPr>
              <a:xfrm>
                <a:off x="337471" y="70281"/>
                <a:ext cx="44015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4" h="21530" extrusionOk="0">
                    <a:moveTo>
                      <a:pt x="559" y="21343"/>
                    </a:moveTo>
                    <a:cubicBezTo>
                      <a:pt x="-186" y="21062"/>
                      <a:pt x="-186" y="20688"/>
                      <a:pt x="559" y="20501"/>
                    </a:cubicBezTo>
                    <a:cubicBezTo>
                      <a:pt x="10614" y="17977"/>
                      <a:pt x="16573" y="14611"/>
                      <a:pt x="16573" y="10777"/>
                    </a:cubicBezTo>
                    <a:cubicBezTo>
                      <a:pt x="16573" y="6943"/>
                      <a:pt x="10614" y="3577"/>
                      <a:pt x="559" y="1052"/>
                    </a:cubicBezTo>
                    <a:cubicBezTo>
                      <a:pt x="-186" y="865"/>
                      <a:pt x="-186" y="491"/>
                      <a:pt x="559" y="211"/>
                    </a:cubicBezTo>
                    <a:cubicBezTo>
                      <a:pt x="1676" y="-70"/>
                      <a:pt x="3166" y="-70"/>
                      <a:pt x="4283" y="211"/>
                    </a:cubicBezTo>
                    <a:cubicBezTo>
                      <a:pt x="15083" y="2922"/>
                      <a:pt x="21414" y="6662"/>
                      <a:pt x="21414" y="10777"/>
                    </a:cubicBezTo>
                    <a:cubicBezTo>
                      <a:pt x="21414" y="14891"/>
                      <a:pt x="15083" y="18631"/>
                      <a:pt x="4283" y="21343"/>
                    </a:cubicBezTo>
                    <a:cubicBezTo>
                      <a:pt x="3538" y="21436"/>
                      <a:pt x="3166" y="21530"/>
                      <a:pt x="2421" y="21530"/>
                    </a:cubicBezTo>
                    <a:cubicBezTo>
                      <a:pt x="1676" y="21530"/>
                      <a:pt x="1304" y="21436"/>
                      <a:pt x="559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47" name="Фигура"/>
              <p:cNvSpPr/>
              <p:nvPr/>
            </p:nvSpPr>
            <p:spPr>
              <a:xfrm>
                <a:off x="354113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695" y="21391"/>
                    </a:moveTo>
                    <a:cubicBezTo>
                      <a:pt x="-231" y="21240"/>
                      <a:pt x="-231" y="20861"/>
                      <a:pt x="695" y="20709"/>
                    </a:cubicBezTo>
                    <a:cubicBezTo>
                      <a:pt x="10878" y="18132"/>
                      <a:pt x="17358" y="14646"/>
                      <a:pt x="17358" y="10781"/>
                    </a:cubicBezTo>
                    <a:cubicBezTo>
                      <a:pt x="17358" y="6916"/>
                      <a:pt x="10878" y="3429"/>
                      <a:pt x="695" y="852"/>
                    </a:cubicBezTo>
                    <a:cubicBezTo>
                      <a:pt x="-231" y="701"/>
                      <a:pt x="-231" y="322"/>
                      <a:pt x="695" y="170"/>
                    </a:cubicBezTo>
                    <a:cubicBezTo>
                      <a:pt x="1312" y="-57"/>
                      <a:pt x="2546" y="-57"/>
                      <a:pt x="3472" y="170"/>
                    </a:cubicBezTo>
                    <a:cubicBezTo>
                      <a:pt x="14580" y="2899"/>
                      <a:pt x="21369" y="6612"/>
                      <a:pt x="21369" y="10781"/>
                    </a:cubicBezTo>
                    <a:cubicBezTo>
                      <a:pt x="21369" y="14949"/>
                      <a:pt x="14580" y="18663"/>
                      <a:pt x="3472" y="21391"/>
                    </a:cubicBezTo>
                    <a:cubicBezTo>
                      <a:pt x="3163" y="21467"/>
                      <a:pt x="2546" y="21543"/>
                      <a:pt x="1929" y="21543"/>
                    </a:cubicBezTo>
                    <a:cubicBezTo>
                      <a:pt x="1620" y="21543"/>
                      <a:pt x="1003" y="21467"/>
                      <a:pt x="695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48" name="Овал"/>
              <p:cNvSpPr/>
              <p:nvPr/>
            </p:nvSpPr>
            <p:spPr>
              <a:xfrm>
                <a:off x="156211" y="130368"/>
                <a:ext cx="24666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49" name="Фигура"/>
              <p:cNvSpPr/>
              <p:nvPr/>
            </p:nvSpPr>
            <p:spPr>
              <a:xfrm>
                <a:off x="174299" y="130368"/>
                <a:ext cx="34532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63" y="0"/>
                    </a:moveTo>
                    <a:cubicBezTo>
                      <a:pt x="1507" y="0"/>
                      <a:pt x="1507" y="0"/>
                      <a:pt x="1507" y="0"/>
                    </a:cubicBezTo>
                    <a:cubicBezTo>
                      <a:pt x="1507" y="0"/>
                      <a:pt x="1507" y="0"/>
                      <a:pt x="1507" y="0"/>
                    </a:cubicBezTo>
                    <a:cubicBezTo>
                      <a:pt x="6028" y="508"/>
                      <a:pt x="8037" y="5082"/>
                      <a:pt x="8037" y="10927"/>
                    </a:cubicBezTo>
                    <a:cubicBezTo>
                      <a:pt x="8037" y="16772"/>
                      <a:pt x="4521" y="21600"/>
                      <a:pt x="0" y="21600"/>
                    </a:cubicBezTo>
                    <a:cubicBezTo>
                      <a:pt x="13563" y="21600"/>
                      <a:pt x="13563" y="21600"/>
                      <a:pt x="13563" y="21600"/>
                    </a:cubicBezTo>
                    <a:cubicBezTo>
                      <a:pt x="17581" y="21600"/>
                      <a:pt x="21600" y="16772"/>
                      <a:pt x="21600" y="10927"/>
                    </a:cubicBezTo>
                    <a:cubicBezTo>
                      <a:pt x="21600" y="4828"/>
                      <a:pt x="17581" y="0"/>
                      <a:pt x="13563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50" name="Овал"/>
              <p:cNvSpPr/>
              <p:nvPr/>
            </p:nvSpPr>
            <p:spPr>
              <a:xfrm>
                <a:off x="264737" y="130368"/>
                <a:ext cx="24667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51" name="Фигура"/>
              <p:cNvSpPr/>
              <p:nvPr/>
            </p:nvSpPr>
            <p:spPr>
              <a:xfrm>
                <a:off x="238428" y="130368"/>
                <a:ext cx="31243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229" y="0"/>
                    </a:moveTo>
                    <a:cubicBezTo>
                      <a:pt x="20057" y="0"/>
                      <a:pt x="20057" y="0"/>
                      <a:pt x="20057" y="0"/>
                    </a:cubicBezTo>
                    <a:cubicBezTo>
                      <a:pt x="20057" y="0"/>
                      <a:pt x="20057" y="0"/>
                      <a:pt x="20057" y="0"/>
                    </a:cubicBezTo>
                    <a:cubicBezTo>
                      <a:pt x="15943" y="508"/>
                      <a:pt x="13371" y="5082"/>
                      <a:pt x="13371" y="10927"/>
                    </a:cubicBezTo>
                    <a:cubicBezTo>
                      <a:pt x="13371" y="16772"/>
                      <a:pt x="17486" y="21600"/>
                      <a:pt x="21600" y="21600"/>
                    </a:cubicBezTo>
                    <a:cubicBezTo>
                      <a:pt x="8229" y="21600"/>
                      <a:pt x="8229" y="21600"/>
                      <a:pt x="8229" y="21600"/>
                    </a:cubicBezTo>
                    <a:cubicBezTo>
                      <a:pt x="3600" y="21600"/>
                      <a:pt x="0" y="16772"/>
                      <a:pt x="0" y="10927"/>
                    </a:cubicBezTo>
                    <a:cubicBezTo>
                      <a:pt x="0" y="4828"/>
                      <a:pt x="3600" y="0"/>
                      <a:pt x="8229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52" name="Фигура"/>
              <p:cNvSpPr/>
              <p:nvPr/>
            </p:nvSpPr>
            <p:spPr>
              <a:xfrm>
                <a:off x="115103" y="116506"/>
                <a:ext cx="27566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14400" y="21157"/>
                    </a:moveTo>
                    <a:cubicBezTo>
                      <a:pt x="5400" y="18501"/>
                      <a:pt x="0" y="14783"/>
                      <a:pt x="0" y="10711"/>
                    </a:cubicBezTo>
                    <a:cubicBezTo>
                      <a:pt x="0" y="6639"/>
                      <a:pt x="5400" y="2921"/>
                      <a:pt x="14400" y="265"/>
                    </a:cubicBezTo>
                    <a:cubicBezTo>
                      <a:pt x="16200" y="-89"/>
                      <a:pt x="18600" y="-89"/>
                      <a:pt x="20400" y="265"/>
                    </a:cubicBezTo>
                    <a:cubicBezTo>
                      <a:pt x="21600" y="796"/>
                      <a:pt x="21600" y="1504"/>
                      <a:pt x="20400" y="1859"/>
                    </a:cubicBezTo>
                    <a:cubicBezTo>
                      <a:pt x="12600" y="4160"/>
                      <a:pt x="7800" y="7347"/>
                      <a:pt x="7800" y="10711"/>
                    </a:cubicBezTo>
                    <a:cubicBezTo>
                      <a:pt x="7800" y="14075"/>
                      <a:pt x="12600" y="17262"/>
                      <a:pt x="20400" y="19563"/>
                    </a:cubicBezTo>
                    <a:cubicBezTo>
                      <a:pt x="20400" y="19563"/>
                      <a:pt x="20400" y="19563"/>
                      <a:pt x="20400" y="19563"/>
                    </a:cubicBezTo>
                    <a:cubicBezTo>
                      <a:pt x="21600" y="19918"/>
                      <a:pt x="21600" y="20626"/>
                      <a:pt x="20400" y="21157"/>
                    </a:cubicBezTo>
                    <a:cubicBezTo>
                      <a:pt x="19200" y="21334"/>
                      <a:pt x="18600" y="21511"/>
                      <a:pt x="17400" y="21511"/>
                    </a:cubicBezTo>
                    <a:cubicBezTo>
                      <a:pt x="16200" y="21511"/>
                      <a:pt x="15600" y="21334"/>
                      <a:pt x="144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53" name="Фигура"/>
              <p:cNvSpPr/>
              <p:nvPr/>
            </p:nvSpPr>
            <p:spPr>
              <a:xfrm>
                <a:off x="90438" y="93291"/>
                <a:ext cx="35599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5" h="21539" extrusionOk="0">
                    <a:moveTo>
                      <a:pt x="16085" y="21294"/>
                    </a:moveTo>
                    <a:cubicBezTo>
                      <a:pt x="5974" y="18594"/>
                      <a:pt x="0" y="14912"/>
                      <a:pt x="0" y="10739"/>
                    </a:cubicBezTo>
                    <a:cubicBezTo>
                      <a:pt x="0" y="6689"/>
                      <a:pt x="5974" y="2884"/>
                      <a:pt x="16085" y="184"/>
                    </a:cubicBezTo>
                    <a:cubicBezTo>
                      <a:pt x="16085" y="184"/>
                      <a:pt x="16085" y="184"/>
                      <a:pt x="16085" y="184"/>
                    </a:cubicBezTo>
                    <a:cubicBezTo>
                      <a:pt x="17464" y="-61"/>
                      <a:pt x="19302" y="-61"/>
                      <a:pt x="20221" y="184"/>
                    </a:cubicBezTo>
                    <a:cubicBezTo>
                      <a:pt x="21600" y="553"/>
                      <a:pt x="21600" y="1044"/>
                      <a:pt x="20221" y="1289"/>
                    </a:cubicBezTo>
                    <a:cubicBezTo>
                      <a:pt x="11489" y="3744"/>
                      <a:pt x="5974" y="7057"/>
                      <a:pt x="5974" y="10739"/>
                    </a:cubicBezTo>
                    <a:cubicBezTo>
                      <a:pt x="5974" y="14421"/>
                      <a:pt x="11489" y="17734"/>
                      <a:pt x="20221" y="20189"/>
                    </a:cubicBezTo>
                    <a:cubicBezTo>
                      <a:pt x="21600" y="20434"/>
                      <a:pt x="21600" y="20925"/>
                      <a:pt x="20221" y="21294"/>
                    </a:cubicBezTo>
                    <a:cubicBezTo>
                      <a:pt x="19762" y="21416"/>
                      <a:pt x="19302" y="21539"/>
                      <a:pt x="18383" y="21539"/>
                    </a:cubicBezTo>
                    <a:cubicBezTo>
                      <a:pt x="17464" y="21539"/>
                      <a:pt x="17004" y="21416"/>
                      <a:pt x="16085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54" name="Фигура"/>
              <p:cNvSpPr/>
              <p:nvPr/>
            </p:nvSpPr>
            <p:spPr>
              <a:xfrm>
                <a:off x="64129" y="70281"/>
                <a:ext cx="45457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5" h="21530" extrusionOk="0">
                    <a:moveTo>
                      <a:pt x="17207" y="21343"/>
                    </a:moveTo>
                    <a:cubicBezTo>
                      <a:pt x="6590" y="18631"/>
                      <a:pt x="0" y="14891"/>
                      <a:pt x="0" y="10777"/>
                    </a:cubicBezTo>
                    <a:cubicBezTo>
                      <a:pt x="0" y="6662"/>
                      <a:pt x="6590" y="2922"/>
                      <a:pt x="17207" y="211"/>
                    </a:cubicBezTo>
                    <a:cubicBezTo>
                      <a:pt x="18305" y="-70"/>
                      <a:pt x="19769" y="-70"/>
                      <a:pt x="20502" y="211"/>
                    </a:cubicBezTo>
                    <a:cubicBezTo>
                      <a:pt x="21600" y="491"/>
                      <a:pt x="21600" y="865"/>
                      <a:pt x="20502" y="1052"/>
                    </a:cubicBezTo>
                    <a:cubicBezTo>
                      <a:pt x="10983" y="3577"/>
                      <a:pt x="4759" y="6943"/>
                      <a:pt x="4759" y="10777"/>
                    </a:cubicBezTo>
                    <a:cubicBezTo>
                      <a:pt x="4759" y="14611"/>
                      <a:pt x="10983" y="17977"/>
                      <a:pt x="20502" y="20501"/>
                    </a:cubicBezTo>
                    <a:cubicBezTo>
                      <a:pt x="20502" y="20501"/>
                      <a:pt x="20502" y="20501"/>
                      <a:pt x="20502" y="20501"/>
                    </a:cubicBezTo>
                    <a:cubicBezTo>
                      <a:pt x="21600" y="20688"/>
                      <a:pt x="21600" y="21062"/>
                      <a:pt x="20502" y="21343"/>
                    </a:cubicBezTo>
                    <a:cubicBezTo>
                      <a:pt x="20136" y="21436"/>
                      <a:pt x="19403" y="21530"/>
                      <a:pt x="19037" y="21530"/>
                    </a:cubicBezTo>
                    <a:cubicBezTo>
                      <a:pt x="18305" y="21530"/>
                      <a:pt x="17573" y="21436"/>
                      <a:pt x="17207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55" name="Фигура"/>
              <p:cNvSpPr/>
              <p:nvPr/>
            </p:nvSpPr>
            <p:spPr>
              <a:xfrm>
                <a:off x="37819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17897" y="21391"/>
                    </a:moveTo>
                    <a:cubicBezTo>
                      <a:pt x="6789" y="18663"/>
                      <a:pt x="0" y="14949"/>
                      <a:pt x="0" y="10781"/>
                    </a:cubicBezTo>
                    <a:cubicBezTo>
                      <a:pt x="0" y="6612"/>
                      <a:pt x="6789" y="2899"/>
                      <a:pt x="17897" y="170"/>
                    </a:cubicBezTo>
                    <a:cubicBezTo>
                      <a:pt x="17897" y="170"/>
                      <a:pt x="17897" y="170"/>
                      <a:pt x="17897" y="170"/>
                    </a:cubicBezTo>
                    <a:cubicBezTo>
                      <a:pt x="18514" y="-57"/>
                      <a:pt x="19749" y="-57"/>
                      <a:pt x="20674" y="170"/>
                    </a:cubicBezTo>
                    <a:cubicBezTo>
                      <a:pt x="21600" y="322"/>
                      <a:pt x="21600" y="701"/>
                      <a:pt x="20674" y="852"/>
                    </a:cubicBezTo>
                    <a:cubicBezTo>
                      <a:pt x="10491" y="3429"/>
                      <a:pt x="4011" y="6916"/>
                      <a:pt x="4011" y="10781"/>
                    </a:cubicBezTo>
                    <a:cubicBezTo>
                      <a:pt x="4011" y="14646"/>
                      <a:pt x="10491" y="18132"/>
                      <a:pt x="20674" y="20709"/>
                    </a:cubicBezTo>
                    <a:cubicBezTo>
                      <a:pt x="21600" y="20861"/>
                      <a:pt x="21600" y="21240"/>
                      <a:pt x="20674" y="21391"/>
                    </a:cubicBezTo>
                    <a:cubicBezTo>
                      <a:pt x="20366" y="21467"/>
                      <a:pt x="19749" y="21543"/>
                      <a:pt x="19131" y="21543"/>
                    </a:cubicBezTo>
                    <a:cubicBezTo>
                      <a:pt x="18823" y="21543"/>
                      <a:pt x="18206" y="21467"/>
                      <a:pt x="17897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56" name="Фигура"/>
              <p:cNvSpPr/>
              <p:nvPr/>
            </p:nvSpPr>
            <p:spPr>
              <a:xfrm>
                <a:off x="187454" y="153585"/>
                <a:ext cx="70707" cy="292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80" y="10800"/>
                    </a:moveTo>
                    <a:cubicBezTo>
                      <a:pt x="12580" y="375"/>
                      <a:pt x="12580" y="375"/>
                      <a:pt x="12580" y="375"/>
                    </a:cubicBezTo>
                    <a:cubicBezTo>
                      <a:pt x="12580" y="187"/>
                      <a:pt x="11868" y="0"/>
                      <a:pt x="10919" y="0"/>
                    </a:cubicBezTo>
                    <a:cubicBezTo>
                      <a:pt x="10207" y="0"/>
                      <a:pt x="9495" y="187"/>
                      <a:pt x="9495" y="375"/>
                    </a:cubicBezTo>
                    <a:cubicBezTo>
                      <a:pt x="9495" y="10925"/>
                      <a:pt x="9495" y="10925"/>
                      <a:pt x="9495" y="10925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3086" y="21600"/>
                      <a:pt x="3086" y="21600"/>
                      <a:pt x="3086" y="21600"/>
                    </a:cubicBezTo>
                    <a:cubicBezTo>
                      <a:pt x="9495" y="14483"/>
                      <a:pt x="9495" y="14483"/>
                      <a:pt x="9495" y="14483"/>
                    </a:cubicBezTo>
                    <a:cubicBezTo>
                      <a:pt x="9495" y="21600"/>
                      <a:pt x="9495" y="21600"/>
                      <a:pt x="9495" y="21600"/>
                    </a:cubicBezTo>
                    <a:cubicBezTo>
                      <a:pt x="12580" y="21600"/>
                      <a:pt x="12580" y="21600"/>
                      <a:pt x="12580" y="21600"/>
                    </a:cubicBezTo>
                    <a:cubicBezTo>
                      <a:pt x="12580" y="14546"/>
                      <a:pt x="12580" y="14546"/>
                      <a:pt x="12580" y="14546"/>
                    </a:cubicBezTo>
                    <a:cubicBezTo>
                      <a:pt x="18514" y="21600"/>
                      <a:pt x="18514" y="21600"/>
                      <a:pt x="18514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2580" y="10862"/>
                      <a:pt x="12580" y="10862"/>
                      <a:pt x="12580" y="10862"/>
                    </a:cubicBezTo>
                    <a:lnTo>
                      <a:pt x="1258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859" name="Прямоугольник с закругленными углами"/>
          <p:cNvSpPr/>
          <p:nvPr/>
        </p:nvSpPr>
        <p:spPr>
          <a:xfrm>
            <a:off x="5292725" y="1844675"/>
            <a:ext cx="684213" cy="647700"/>
          </a:xfrm>
          <a:prstGeom prst="roundRect">
            <a:avLst>
              <a:gd name="adj" fmla="val 15686"/>
            </a:avLst>
          </a:prstGeom>
          <a:gradFill>
            <a:gsLst>
              <a:gs pos="0">
                <a:srgbClr val="FFAF00"/>
              </a:gs>
              <a:gs pos="100000">
                <a:srgbClr val="FFD70D"/>
              </a:gs>
            </a:gsLst>
            <a:lin ang="16200000"/>
          </a:gra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860" name="MSC"/>
          <p:cNvSpPr txBox="1"/>
          <p:nvPr/>
        </p:nvSpPr>
        <p:spPr>
          <a:xfrm>
            <a:off x="5292725" y="2024062"/>
            <a:ext cx="61428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MSC</a:t>
            </a:r>
          </a:p>
        </p:txBody>
      </p:sp>
      <p:grpSp>
        <p:nvGrpSpPr>
          <p:cNvPr id="1878" name="Группа"/>
          <p:cNvGrpSpPr/>
          <p:nvPr/>
        </p:nvGrpSpPr>
        <p:grpSpPr>
          <a:xfrm>
            <a:off x="395287" y="2528887"/>
            <a:ext cx="1116013" cy="611188"/>
            <a:chOff x="0" y="0"/>
            <a:chExt cx="1116012" cy="611187"/>
          </a:xfrm>
        </p:grpSpPr>
        <p:sp>
          <p:nvSpPr>
            <p:cNvPr id="1861" name="Фигура"/>
            <p:cNvSpPr/>
            <p:nvPr/>
          </p:nvSpPr>
          <p:spPr>
            <a:xfrm>
              <a:off x="0" y="356151"/>
              <a:ext cx="1116013" cy="25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10800"/>
                  </a:lnTo>
                  <a:lnTo>
                    <a:pt x="5400" y="216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C0C0C0"/>
            </a:solidFill>
            <a:ln w="19050" cap="flat">
              <a:solidFill>
                <a:srgbClr val="89929B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877" name="Группа"/>
            <p:cNvGrpSpPr/>
            <p:nvPr/>
          </p:nvGrpSpPr>
          <p:grpSpPr>
            <a:xfrm>
              <a:off x="233504" y="0"/>
              <a:ext cx="440683" cy="478614"/>
              <a:chOff x="0" y="0"/>
              <a:chExt cx="440681" cy="478613"/>
            </a:xfrm>
          </p:grpSpPr>
          <p:sp>
            <p:nvSpPr>
              <p:cNvPr id="1862" name="Фигура"/>
              <p:cNvSpPr/>
              <p:nvPr/>
            </p:nvSpPr>
            <p:spPr>
              <a:xfrm>
                <a:off x="4933" y="5357"/>
                <a:ext cx="430816" cy="46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183"/>
                    </a:moveTo>
                    <a:cubicBezTo>
                      <a:pt x="21600" y="20508"/>
                      <a:pt x="20508" y="21600"/>
                      <a:pt x="19183" y="21600"/>
                    </a:cubicBezTo>
                    <a:cubicBezTo>
                      <a:pt x="2456" y="21600"/>
                      <a:pt x="2456" y="21600"/>
                      <a:pt x="2456" y="21600"/>
                    </a:cubicBezTo>
                    <a:cubicBezTo>
                      <a:pt x="1131" y="21600"/>
                      <a:pt x="0" y="20508"/>
                      <a:pt x="0" y="19183"/>
                    </a:cubicBezTo>
                    <a:cubicBezTo>
                      <a:pt x="0" y="2456"/>
                      <a:pt x="0" y="2456"/>
                      <a:pt x="0" y="2456"/>
                    </a:cubicBezTo>
                    <a:cubicBezTo>
                      <a:pt x="0" y="1092"/>
                      <a:pt x="1131" y="0"/>
                      <a:pt x="2456" y="0"/>
                    </a:cubicBezTo>
                    <a:cubicBezTo>
                      <a:pt x="19183" y="0"/>
                      <a:pt x="19183" y="0"/>
                      <a:pt x="19183" y="0"/>
                    </a:cubicBezTo>
                    <a:cubicBezTo>
                      <a:pt x="20508" y="0"/>
                      <a:pt x="21600" y="1092"/>
                      <a:pt x="21600" y="2456"/>
                    </a:cubicBezTo>
                    <a:lnTo>
                      <a:pt x="21600" y="1918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AF00"/>
                  </a:gs>
                  <a:gs pos="100000">
                    <a:srgbClr val="FFD77D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63" name="Фигура"/>
              <p:cNvSpPr/>
              <p:nvPr/>
            </p:nvSpPr>
            <p:spPr>
              <a:xfrm>
                <a:off x="0" y="0"/>
                <a:ext cx="440682" cy="478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629" y="21600"/>
                    </a:moveTo>
                    <a:cubicBezTo>
                      <a:pt x="1181" y="21600"/>
                      <a:pt x="0" y="20419"/>
                      <a:pt x="0" y="18971"/>
                    </a:cubicBezTo>
                    <a:cubicBezTo>
                      <a:pt x="0" y="2629"/>
                      <a:pt x="0" y="2629"/>
                      <a:pt x="0" y="2629"/>
                    </a:cubicBezTo>
                    <a:cubicBezTo>
                      <a:pt x="0" y="1181"/>
                      <a:pt x="1181" y="0"/>
                      <a:pt x="2629" y="0"/>
                    </a:cubicBezTo>
                    <a:cubicBezTo>
                      <a:pt x="18971" y="0"/>
                      <a:pt x="18971" y="0"/>
                      <a:pt x="18971" y="0"/>
                    </a:cubicBezTo>
                    <a:cubicBezTo>
                      <a:pt x="20381" y="0"/>
                      <a:pt x="21562" y="1143"/>
                      <a:pt x="21600" y="2590"/>
                    </a:cubicBezTo>
                    <a:cubicBezTo>
                      <a:pt x="21600" y="2590"/>
                      <a:pt x="21600" y="2590"/>
                      <a:pt x="21600" y="2590"/>
                    </a:cubicBezTo>
                    <a:cubicBezTo>
                      <a:pt x="21600" y="18971"/>
                      <a:pt x="21600" y="18971"/>
                      <a:pt x="21600" y="18971"/>
                    </a:cubicBezTo>
                    <a:cubicBezTo>
                      <a:pt x="21600" y="20419"/>
                      <a:pt x="20419" y="21600"/>
                      <a:pt x="18971" y="21600"/>
                    </a:cubicBezTo>
                    <a:lnTo>
                      <a:pt x="2629" y="21600"/>
                    </a:lnTo>
                    <a:close/>
                    <a:moveTo>
                      <a:pt x="495" y="2629"/>
                    </a:moveTo>
                    <a:cubicBezTo>
                      <a:pt x="495" y="18971"/>
                      <a:pt x="495" y="18971"/>
                      <a:pt x="495" y="18971"/>
                    </a:cubicBezTo>
                    <a:cubicBezTo>
                      <a:pt x="495" y="20152"/>
                      <a:pt x="1448" y="21105"/>
                      <a:pt x="2629" y="21105"/>
                    </a:cubicBezTo>
                    <a:cubicBezTo>
                      <a:pt x="18971" y="21105"/>
                      <a:pt x="18971" y="21105"/>
                      <a:pt x="18971" y="21105"/>
                    </a:cubicBezTo>
                    <a:cubicBezTo>
                      <a:pt x="20152" y="21105"/>
                      <a:pt x="21105" y="20152"/>
                      <a:pt x="21105" y="18971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1448"/>
                      <a:pt x="20152" y="495"/>
                      <a:pt x="18971" y="495"/>
                    </a:cubicBezTo>
                    <a:cubicBezTo>
                      <a:pt x="2629" y="495"/>
                      <a:pt x="2629" y="495"/>
                      <a:pt x="2629" y="495"/>
                    </a:cubicBezTo>
                    <a:cubicBezTo>
                      <a:pt x="1448" y="495"/>
                      <a:pt x="495" y="1448"/>
                      <a:pt x="495" y="2629"/>
                    </a:cubicBezTo>
                    <a:close/>
                  </a:path>
                </a:pathLst>
              </a:custGeom>
              <a:solidFill>
                <a:srgbClr val="FFA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64" name="Фигура"/>
              <p:cNvSpPr/>
              <p:nvPr/>
            </p:nvSpPr>
            <p:spPr>
              <a:xfrm>
                <a:off x="302945" y="116506"/>
                <a:ext cx="27567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900" y="21157"/>
                    </a:moveTo>
                    <a:cubicBezTo>
                      <a:pt x="-300" y="20626"/>
                      <a:pt x="-300" y="19918"/>
                      <a:pt x="900" y="19563"/>
                    </a:cubicBezTo>
                    <a:cubicBezTo>
                      <a:pt x="8700" y="17262"/>
                      <a:pt x="13500" y="14075"/>
                      <a:pt x="13500" y="10711"/>
                    </a:cubicBezTo>
                    <a:cubicBezTo>
                      <a:pt x="13500" y="7347"/>
                      <a:pt x="8700" y="4160"/>
                      <a:pt x="900" y="1859"/>
                    </a:cubicBezTo>
                    <a:cubicBezTo>
                      <a:pt x="-300" y="1504"/>
                      <a:pt x="-300" y="796"/>
                      <a:pt x="900" y="265"/>
                    </a:cubicBezTo>
                    <a:cubicBezTo>
                      <a:pt x="2700" y="-89"/>
                      <a:pt x="5100" y="-89"/>
                      <a:pt x="6300" y="265"/>
                    </a:cubicBezTo>
                    <a:cubicBezTo>
                      <a:pt x="15300" y="2921"/>
                      <a:pt x="21300" y="6639"/>
                      <a:pt x="21300" y="10711"/>
                    </a:cubicBezTo>
                    <a:cubicBezTo>
                      <a:pt x="21300" y="14783"/>
                      <a:pt x="15300" y="18501"/>
                      <a:pt x="6300" y="21157"/>
                    </a:cubicBezTo>
                    <a:cubicBezTo>
                      <a:pt x="5700" y="21334"/>
                      <a:pt x="4500" y="21511"/>
                      <a:pt x="3900" y="21511"/>
                    </a:cubicBezTo>
                    <a:cubicBezTo>
                      <a:pt x="2700" y="21511"/>
                      <a:pt x="1500" y="21334"/>
                      <a:pt x="9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65" name="Фигура"/>
              <p:cNvSpPr/>
              <p:nvPr/>
            </p:nvSpPr>
            <p:spPr>
              <a:xfrm>
                <a:off x="319385" y="93291"/>
                <a:ext cx="35792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0" h="21539" extrusionOk="0">
                    <a:moveTo>
                      <a:pt x="689" y="21294"/>
                    </a:moveTo>
                    <a:cubicBezTo>
                      <a:pt x="-230" y="20925"/>
                      <a:pt x="-230" y="20434"/>
                      <a:pt x="689" y="20189"/>
                    </a:cubicBezTo>
                    <a:cubicBezTo>
                      <a:pt x="9881" y="17734"/>
                      <a:pt x="15396" y="14421"/>
                      <a:pt x="15396" y="10739"/>
                    </a:cubicBezTo>
                    <a:cubicBezTo>
                      <a:pt x="15396" y="7057"/>
                      <a:pt x="9881" y="3744"/>
                      <a:pt x="689" y="1289"/>
                    </a:cubicBezTo>
                    <a:cubicBezTo>
                      <a:pt x="-230" y="1044"/>
                      <a:pt x="-230" y="553"/>
                      <a:pt x="689" y="184"/>
                    </a:cubicBezTo>
                    <a:cubicBezTo>
                      <a:pt x="2068" y="-61"/>
                      <a:pt x="3906" y="-61"/>
                      <a:pt x="4825" y="184"/>
                    </a:cubicBezTo>
                    <a:cubicBezTo>
                      <a:pt x="14936" y="2884"/>
                      <a:pt x="21370" y="6689"/>
                      <a:pt x="21370" y="10739"/>
                    </a:cubicBezTo>
                    <a:cubicBezTo>
                      <a:pt x="21370" y="14912"/>
                      <a:pt x="14936" y="18594"/>
                      <a:pt x="5285" y="21294"/>
                    </a:cubicBezTo>
                    <a:cubicBezTo>
                      <a:pt x="4366" y="21416"/>
                      <a:pt x="3906" y="21539"/>
                      <a:pt x="2987" y="21539"/>
                    </a:cubicBezTo>
                    <a:cubicBezTo>
                      <a:pt x="2068" y="21539"/>
                      <a:pt x="1608" y="21416"/>
                      <a:pt x="689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66" name="Фигура"/>
              <p:cNvSpPr/>
              <p:nvPr/>
            </p:nvSpPr>
            <p:spPr>
              <a:xfrm>
                <a:off x="337471" y="70281"/>
                <a:ext cx="44015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4" h="21530" extrusionOk="0">
                    <a:moveTo>
                      <a:pt x="559" y="21343"/>
                    </a:moveTo>
                    <a:cubicBezTo>
                      <a:pt x="-186" y="21062"/>
                      <a:pt x="-186" y="20688"/>
                      <a:pt x="559" y="20501"/>
                    </a:cubicBezTo>
                    <a:cubicBezTo>
                      <a:pt x="10614" y="17977"/>
                      <a:pt x="16573" y="14611"/>
                      <a:pt x="16573" y="10777"/>
                    </a:cubicBezTo>
                    <a:cubicBezTo>
                      <a:pt x="16573" y="6943"/>
                      <a:pt x="10614" y="3577"/>
                      <a:pt x="559" y="1052"/>
                    </a:cubicBezTo>
                    <a:cubicBezTo>
                      <a:pt x="-186" y="865"/>
                      <a:pt x="-186" y="491"/>
                      <a:pt x="559" y="211"/>
                    </a:cubicBezTo>
                    <a:cubicBezTo>
                      <a:pt x="1676" y="-70"/>
                      <a:pt x="3166" y="-70"/>
                      <a:pt x="4283" y="211"/>
                    </a:cubicBezTo>
                    <a:cubicBezTo>
                      <a:pt x="15083" y="2922"/>
                      <a:pt x="21414" y="6662"/>
                      <a:pt x="21414" y="10777"/>
                    </a:cubicBezTo>
                    <a:cubicBezTo>
                      <a:pt x="21414" y="14891"/>
                      <a:pt x="15083" y="18631"/>
                      <a:pt x="4283" y="21343"/>
                    </a:cubicBezTo>
                    <a:cubicBezTo>
                      <a:pt x="3538" y="21436"/>
                      <a:pt x="3166" y="21530"/>
                      <a:pt x="2421" y="21530"/>
                    </a:cubicBezTo>
                    <a:cubicBezTo>
                      <a:pt x="1676" y="21530"/>
                      <a:pt x="1304" y="21436"/>
                      <a:pt x="559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67" name="Фигура"/>
              <p:cNvSpPr/>
              <p:nvPr/>
            </p:nvSpPr>
            <p:spPr>
              <a:xfrm>
                <a:off x="354113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695" y="21391"/>
                    </a:moveTo>
                    <a:cubicBezTo>
                      <a:pt x="-231" y="21240"/>
                      <a:pt x="-231" y="20861"/>
                      <a:pt x="695" y="20709"/>
                    </a:cubicBezTo>
                    <a:cubicBezTo>
                      <a:pt x="10878" y="18132"/>
                      <a:pt x="17358" y="14646"/>
                      <a:pt x="17358" y="10781"/>
                    </a:cubicBezTo>
                    <a:cubicBezTo>
                      <a:pt x="17358" y="6916"/>
                      <a:pt x="10878" y="3429"/>
                      <a:pt x="695" y="852"/>
                    </a:cubicBezTo>
                    <a:cubicBezTo>
                      <a:pt x="-231" y="701"/>
                      <a:pt x="-231" y="322"/>
                      <a:pt x="695" y="170"/>
                    </a:cubicBezTo>
                    <a:cubicBezTo>
                      <a:pt x="1312" y="-57"/>
                      <a:pt x="2546" y="-57"/>
                      <a:pt x="3472" y="170"/>
                    </a:cubicBezTo>
                    <a:cubicBezTo>
                      <a:pt x="14580" y="2899"/>
                      <a:pt x="21369" y="6612"/>
                      <a:pt x="21369" y="10781"/>
                    </a:cubicBezTo>
                    <a:cubicBezTo>
                      <a:pt x="21369" y="14949"/>
                      <a:pt x="14580" y="18663"/>
                      <a:pt x="3472" y="21391"/>
                    </a:cubicBezTo>
                    <a:cubicBezTo>
                      <a:pt x="3163" y="21467"/>
                      <a:pt x="2546" y="21543"/>
                      <a:pt x="1929" y="21543"/>
                    </a:cubicBezTo>
                    <a:cubicBezTo>
                      <a:pt x="1620" y="21543"/>
                      <a:pt x="1003" y="21467"/>
                      <a:pt x="695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68" name="Овал"/>
              <p:cNvSpPr/>
              <p:nvPr/>
            </p:nvSpPr>
            <p:spPr>
              <a:xfrm>
                <a:off x="156211" y="130368"/>
                <a:ext cx="24666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69" name="Фигура"/>
              <p:cNvSpPr/>
              <p:nvPr/>
            </p:nvSpPr>
            <p:spPr>
              <a:xfrm>
                <a:off x="174299" y="130368"/>
                <a:ext cx="34532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63" y="0"/>
                    </a:moveTo>
                    <a:cubicBezTo>
                      <a:pt x="1507" y="0"/>
                      <a:pt x="1507" y="0"/>
                      <a:pt x="1507" y="0"/>
                    </a:cubicBezTo>
                    <a:cubicBezTo>
                      <a:pt x="1507" y="0"/>
                      <a:pt x="1507" y="0"/>
                      <a:pt x="1507" y="0"/>
                    </a:cubicBezTo>
                    <a:cubicBezTo>
                      <a:pt x="6028" y="508"/>
                      <a:pt x="8037" y="5082"/>
                      <a:pt x="8037" y="10927"/>
                    </a:cubicBezTo>
                    <a:cubicBezTo>
                      <a:pt x="8037" y="16772"/>
                      <a:pt x="4521" y="21600"/>
                      <a:pt x="0" y="21600"/>
                    </a:cubicBezTo>
                    <a:cubicBezTo>
                      <a:pt x="13563" y="21600"/>
                      <a:pt x="13563" y="21600"/>
                      <a:pt x="13563" y="21600"/>
                    </a:cubicBezTo>
                    <a:cubicBezTo>
                      <a:pt x="17581" y="21600"/>
                      <a:pt x="21600" y="16772"/>
                      <a:pt x="21600" y="10927"/>
                    </a:cubicBezTo>
                    <a:cubicBezTo>
                      <a:pt x="21600" y="4828"/>
                      <a:pt x="17581" y="0"/>
                      <a:pt x="13563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70" name="Овал"/>
              <p:cNvSpPr/>
              <p:nvPr/>
            </p:nvSpPr>
            <p:spPr>
              <a:xfrm>
                <a:off x="264737" y="130368"/>
                <a:ext cx="24667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71" name="Фигура"/>
              <p:cNvSpPr/>
              <p:nvPr/>
            </p:nvSpPr>
            <p:spPr>
              <a:xfrm>
                <a:off x="238428" y="130368"/>
                <a:ext cx="31243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229" y="0"/>
                    </a:moveTo>
                    <a:cubicBezTo>
                      <a:pt x="20057" y="0"/>
                      <a:pt x="20057" y="0"/>
                      <a:pt x="20057" y="0"/>
                    </a:cubicBezTo>
                    <a:cubicBezTo>
                      <a:pt x="20057" y="0"/>
                      <a:pt x="20057" y="0"/>
                      <a:pt x="20057" y="0"/>
                    </a:cubicBezTo>
                    <a:cubicBezTo>
                      <a:pt x="15943" y="508"/>
                      <a:pt x="13371" y="5082"/>
                      <a:pt x="13371" y="10927"/>
                    </a:cubicBezTo>
                    <a:cubicBezTo>
                      <a:pt x="13371" y="16772"/>
                      <a:pt x="17486" y="21600"/>
                      <a:pt x="21600" y="21600"/>
                    </a:cubicBezTo>
                    <a:cubicBezTo>
                      <a:pt x="8229" y="21600"/>
                      <a:pt x="8229" y="21600"/>
                      <a:pt x="8229" y="21600"/>
                    </a:cubicBezTo>
                    <a:cubicBezTo>
                      <a:pt x="3600" y="21600"/>
                      <a:pt x="0" y="16772"/>
                      <a:pt x="0" y="10927"/>
                    </a:cubicBezTo>
                    <a:cubicBezTo>
                      <a:pt x="0" y="4828"/>
                      <a:pt x="3600" y="0"/>
                      <a:pt x="8229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72" name="Фигура"/>
              <p:cNvSpPr/>
              <p:nvPr/>
            </p:nvSpPr>
            <p:spPr>
              <a:xfrm>
                <a:off x="115103" y="116506"/>
                <a:ext cx="27566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14400" y="21157"/>
                    </a:moveTo>
                    <a:cubicBezTo>
                      <a:pt x="5400" y="18501"/>
                      <a:pt x="0" y="14783"/>
                      <a:pt x="0" y="10711"/>
                    </a:cubicBezTo>
                    <a:cubicBezTo>
                      <a:pt x="0" y="6639"/>
                      <a:pt x="5400" y="2921"/>
                      <a:pt x="14400" y="265"/>
                    </a:cubicBezTo>
                    <a:cubicBezTo>
                      <a:pt x="16200" y="-89"/>
                      <a:pt x="18600" y="-89"/>
                      <a:pt x="20400" y="265"/>
                    </a:cubicBezTo>
                    <a:cubicBezTo>
                      <a:pt x="21600" y="796"/>
                      <a:pt x="21600" y="1504"/>
                      <a:pt x="20400" y="1859"/>
                    </a:cubicBezTo>
                    <a:cubicBezTo>
                      <a:pt x="12600" y="4160"/>
                      <a:pt x="7800" y="7347"/>
                      <a:pt x="7800" y="10711"/>
                    </a:cubicBezTo>
                    <a:cubicBezTo>
                      <a:pt x="7800" y="14075"/>
                      <a:pt x="12600" y="17262"/>
                      <a:pt x="20400" y="19563"/>
                    </a:cubicBezTo>
                    <a:cubicBezTo>
                      <a:pt x="20400" y="19563"/>
                      <a:pt x="20400" y="19563"/>
                      <a:pt x="20400" y="19563"/>
                    </a:cubicBezTo>
                    <a:cubicBezTo>
                      <a:pt x="21600" y="19918"/>
                      <a:pt x="21600" y="20626"/>
                      <a:pt x="20400" y="21157"/>
                    </a:cubicBezTo>
                    <a:cubicBezTo>
                      <a:pt x="19200" y="21334"/>
                      <a:pt x="18600" y="21511"/>
                      <a:pt x="17400" y="21511"/>
                    </a:cubicBezTo>
                    <a:cubicBezTo>
                      <a:pt x="16200" y="21511"/>
                      <a:pt x="15600" y="21334"/>
                      <a:pt x="144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73" name="Фигура"/>
              <p:cNvSpPr/>
              <p:nvPr/>
            </p:nvSpPr>
            <p:spPr>
              <a:xfrm>
                <a:off x="90438" y="93291"/>
                <a:ext cx="35599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5" h="21539" extrusionOk="0">
                    <a:moveTo>
                      <a:pt x="16085" y="21294"/>
                    </a:moveTo>
                    <a:cubicBezTo>
                      <a:pt x="5974" y="18594"/>
                      <a:pt x="0" y="14912"/>
                      <a:pt x="0" y="10739"/>
                    </a:cubicBezTo>
                    <a:cubicBezTo>
                      <a:pt x="0" y="6689"/>
                      <a:pt x="5974" y="2884"/>
                      <a:pt x="16085" y="184"/>
                    </a:cubicBezTo>
                    <a:cubicBezTo>
                      <a:pt x="16085" y="184"/>
                      <a:pt x="16085" y="184"/>
                      <a:pt x="16085" y="184"/>
                    </a:cubicBezTo>
                    <a:cubicBezTo>
                      <a:pt x="17464" y="-61"/>
                      <a:pt x="19302" y="-61"/>
                      <a:pt x="20221" y="184"/>
                    </a:cubicBezTo>
                    <a:cubicBezTo>
                      <a:pt x="21600" y="553"/>
                      <a:pt x="21600" y="1044"/>
                      <a:pt x="20221" y="1289"/>
                    </a:cubicBezTo>
                    <a:cubicBezTo>
                      <a:pt x="11489" y="3744"/>
                      <a:pt x="5974" y="7057"/>
                      <a:pt x="5974" y="10739"/>
                    </a:cubicBezTo>
                    <a:cubicBezTo>
                      <a:pt x="5974" y="14421"/>
                      <a:pt x="11489" y="17734"/>
                      <a:pt x="20221" y="20189"/>
                    </a:cubicBezTo>
                    <a:cubicBezTo>
                      <a:pt x="21600" y="20434"/>
                      <a:pt x="21600" y="20925"/>
                      <a:pt x="20221" y="21294"/>
                    </a:cubicBezTo>
                    <a:cubicBezTo>
                      <a:pt x="19762" y="21416"/>
                      <a:pt x="19302" y="21539"/>
                      <a:pt x="18383" y="21539"/>
                    </a:cubicBezTo>
                    <a:cubicBezTo>
                      <a:pt x="17464" y="21539"/>
                      <a:pt x="17004" y="21416"/>
                      <a:pt x="16085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74" name="Фигура"/>
              <p:cNvSpPr/>
              <p:nvPr/>
            </p:nvSpPr>
            <p:spPr>
              <a:xfrm>
                <a:off x="64129" y="70281"/>
                <a:ext cx="45457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5" h="21530" extrusionOk="0">
                    <a:moveTo>
                      <a:pt x="17207" y="21343"/>
                    </a:moveTo>
                    <a:cubicBezTo>
                      <a:pt x="6590" y="18631"/>
                      <a:pt x="0" y="14891"/>
                      <a:pt x="0" y="10777"/>
                    </a:cubicBezTo>
                    <a:cubicBezTo>
                      <a:pt x="0" y="6662"/>
                      <a:pt x="6590" y="2922"/>
                      <a:pt x="17207" y="211"/>
                    </a:cubicBezTo>
                    <a:cubicBezTo>
                      <a:pt x="18305" y="-70"/>
                      <a:pt x="19769" y="-70"/>
                      <a:pt x="20502" y="211"/>
                    </a:cubicBezTo>
                    <a:cubicBezTo>
                      <a:pt x="21600" y="491"/>
                      <a:pt x="21600" y="865"/>
                      <a:pt x="20502" y="1052"/>
                    </a:cubicBezTo>
                    <a:cubicBezTo>
                      <a:pt x="10983" y="3577"/>
                      <a:pt x="4759" y="6943"/>
                      <a:pt x="4759" y="10777"/>
                    </a:cubicBezTo>
                    <a:cubicBezTo>
                      <a:pt x="4759" y="14611"/>
                      <a:pt x="10983" y="17977"/>
                      <a:pt x="20502" y="20501"/>
                    </a:cubicBezTo>
                    <a:cubicBezTo>
                      <a:pt x="20502" y="20501"/>
                      <a:pt x="20502" y="20501"/>
                      <a:pt x="20502" y="20501"/>
                    </a:cubicBezTo>
                    <a:cubicBezTo>
                      <a:pt x="21600" y="20688"/>
                      <a:pt x="21600" y="21062"/>
                      <a:pt x="20502" y="21343"/>
                    </a:cubicBezTo>
                    <a:cubicBezTo>
                      <a:pt x="20136" y="21436"/>
                      <a:pt x="19403" y="21530"/>
                      <a:pt x="19037" y="21530"/>
                    </a:cubicBezTo>
                    <a:cubicBezTo>
                      <a:pt x="18305" y="21530"/>
                      <a:pt x="17573" y="21436"/>
                      <a:pt x="17207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75" name="Фигура"/>
              <p:cNvSpPr/>
              <p:nvPr/>
            </p:nvSpPr>
            <p:spPr>
              <a:xfrm>
                <a:off x="37819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17897" y="21391"/>
                    </a:moveTo>
                    <a:cubicBezTo>
                      <a:pt x="6789" y="18663"/>
                      <a:pt x="0" y="14949"/>
                      <a:pt x="0" y="10781"/>
                    </a:cubicBezTo>
                    <a:cubicBezTo>
                      <a:pt x="0" y="6612"/>
                      <a:pt x="6789" y="2899"/>
                      <a:pt x="17897" y="170"/>
                    </a:cubicBezTo>
                    <a:cubicBezTo>
                      <a:pt x="17897" y="170"/>
                      <a:pt x="17897" y="170"/>
                      <a:pt x="17897" y="170"/>
                    </a:cubicBezTo>
                    <a:cubicBezTo>
                      <a:pt x="18514" y="-57"/>
                      <a:pt x="19749" y="-57"/>
                      <a:pt x="20674" y="170"/>
                    </a:cubicBezTo>
                    <a:cubicBezTo>
                      <a:pt x="21600" y="322"/>
                      <a:pt x="21600" y="701"/>
                      <a:pt x="20674" y="852"/>
                    </a:cubicBezTo>
                    <a:cubicBezTo>
                      <a:pt x="10491" y="3429"/>
                      <a:pt x="4011" y="6916"/>
                      <a:pt x="4011" y="10781"/>
                    </a:cubicBezTo>
                    <a:cubicBezTo>
                      <a:pt x="4011" y="14646"/>
                      <a:pt x="10491" y="18132"/>
                      <a:pt x="20674" y="20709"/>
                    </a:cubicBezTo>
                    <a:cubicBezTo>
                      <a:pt x="21600" y="20861"/>
                      <a:pt x="21600" y="21240"/>
                      <a:pt x="20674" y="21391"/>
                    </a:cubicBezTo>
                    <a:cubicBezTo>
                      <a:pt x="20366" y="21467"/>
                      <a:pt x="19749" y="21543"/>
                      <a:pt x="19131" y="21543"/>
                    </a:cubicBezTo>
                    <a:cubicBezTo>
                      <a:pt x="18823" y="21543"/>
                      <a:pt x="18206" y="21467"/>
                      <a:pt x="17897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76" name="Фигура"/>
              <p:cNvSpPr/>
              <p:nvPr/>
            </p:nvSpPr>
            <p:spPr>
              <a:xfrm>
                <a:off x="187454" y="153585"/>
                <a:ext cx="70707" cy="292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80" y="10800"/>
                    </a:moveTo>
                    <a:cubicBezTo>
                      <a:pt x="12580" y="375"/>
                      <a:pt x="12580" y="375"/>
                      <a:pt x="12580" y="375"/>
                    </a:cubicBezTo>
                    <a:cubicBezTo>
                      <a:pt x="12580" y="187"/>
                      <a:pt x="11868" y="0"/>
                      <a:pt x="10919" y="0"/>
                    </a:cubicBezTo>
                    <a:cubicBezTo>
                      <a:pt x="10207" y="0"/>
                      <a:pt x="9495" y="187"/>
                      <a:pt x="9495" y="375"/>
                    </a:cubicBezTo>
                    <a:cubicBezTo>
                      <a:pt x="9495" y="10925"/>
                      <a:pt x="9495" y="10925"/>
                      <a:pt x="9495" y="10925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3086" y="21600"/>
                      <a:pt x="3086" y="21600"/>
                      <a:pt x="3086" y="21600"/>
                    </a:cubicBezTo>
                    <a:cubicBezTo>
                      <a:pt x="9495" y="14483"/>
                      <a:pt x="9495" y="14483"/>
                      <a:pt x="9495" y="14483"/>
                    </a:cubicBezTo>
                    <a:cubicBezTo>
                      <a:pt x="9495" y="21600"/>
                      <a:pt x="9495" y="21600"/>
                      <a:pt x="9495" y="21600"/>
                    </a:cubicBezTo>
                    <a:cubicBezTo>
                      <a:pt x="12580" y="21600"/>
                      <a:pt x="12580" y="21600"/>
                      <a:pt x="12580" y="21600"/>
                    </a:cubicBezTo>
                    <a:cubicBezTo>
                      <a:pt x="12580" y="14546"/>
                      <a:pt x="12580" y="14546"/>
                      <a:pt x="12580" y="14546"/>
                    </a:cubicBezTo>
                    <a:cubicBezTo>
                      <a:pt x="18514" y="21600"/>
                      <a:pt x="18514" y="21600"/>
                      <a:pt x="18514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2580" y="10862"/>
                      <a:pt x="12580" y="10862"/>
                      <a:pt x="12580" y="10862"/>
                    </a:cubicBezTo>
                    <a:lnTo>
                      <a:pt x="1258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879" name="Линия"/>
          <p:cNvSpPr/>
          <p:nvPr/>
        </p:nvSpPr>
        <p:spPr>
          <a:xfrm flipV="1">
            <a:off x="7559675" y="3068637"/>
            <a:ext cx="936626" cy="828676"/>
          </a:xfrm>
          <a:prstGeom prst="line">
            <a:avLst/>
          </a:prstGeom>
          <a:ln w="38100">
            <a:solidFill>
              <a:srgbClr val="3399FF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0" name="Фигура"/>
          <p:cNvSpPr/>
          <p:nvPr/>
        </p:nvSpPr>
        <p:spPr>
          <a:xfrm>
            <a:off x="6732587" y="1520825"/>
            <a:ext cx="1331913" cy="990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8357"/>
                  <a:pt x="19808" y="6300"/>
                  <a:pt x="17450" y="5914"/>
                </a:cubicBezTo>
                <a:cubicBezTo>
                  <a:pt x="17450" y="5914"/>
                  <a:pt x="17450" y="5786"/>
                  <a:pt x="17450" y="5657"/>
                </a:cubicBezTo>
                <a:cubicBezTo>
                  <a:pt x="17450" y="2571"/>
                  <a:pt x="14526" y="0"/>
                  <a:pt x="10941" y="0"/>
                </a:cubicBezTo>
                <a:cubicBezTo>
                  <a:pt x="7452" y="0"/>
                  <a:pt x="4622" y="2314"/>
                  <a:pt x="4339" y="5143"/>
                </a:cubicBezTo>
                <a:cubicBezTo>
                  <a:pt x="1886" y="6043"/>
                  <a:pt x="0" y="8100"/>
                  <a:pt x="0" y="10543"/>
                </a:cubicBezTo>
                <a:cubicBezTo>
                  <a:pt x="0" y="12600"/>
                  <a:pt x="1132" y="14271"/>
                  <a:pt x="2830" y="15300"/>
                </a:cubicBezTo>
                <a:cubicBezTo>
                  <a:pt x="2547" y="15814"/>
                  <a:pt x="2358" y="16457"/>
                  <a:pt x="2358" y="17100"/>
                </a:cubicBezTo>
                <a:cubicBezTo>
                  <a:pt x="2358" y="19543"/>
                  <a:pt x="4905" y="21600"/>
                  <a:pt x="8017" y="21600"/>
                </a:cubicBezTo>
                <a:cubicBezTo>
                  <a:pt x="9715" y="21600"/>
                  <a:pt x="11224" y="21086"/>
                  <a:pt x="12262" y="20186"/>
                </a:cubicBezTo>
                <a:cubicBezTo>
                  <a:pt x="12922" y="20314"/>
                  <a:pt x="13677" y="20443"/>
                  <a:pt x="14431" y="20443"/>
                </a:cubicBezTo>
                <a:cubicBezTo>
                  <a:pt x="18016" y="20443"/>
                  <a:pt x="20940" y="17871"/>
                  <a:pt x="20940" y="14657"/>
                </a:cubicBezTo>
                <a:cubicBezTo>
                  <a:pt x="20940" y="14271"/>
                  <a:pt x="20940" y="13886"/>
                  <a:pt x="20845" y="13500"/>
                </a:cubicBezTo>
                <a:cubicBezTo>
                  <a:pt x="21317" y="12729"/>
                  <a:pt x="21600" y="11829"/>
                  <a:pt x="21600" y="10800"/>
                </a:cubicBezTo>
                <a:close/>
              </a:path>
            </a:pathLst>
          </a:custGeom>
          <a:gradFill>
            <a:gsLst>
              <a:gs pos="0">
                <a:srgbClr val="FFAF00"/>
              </a:gs>
              <a:gs pos="100000">
                <a:srgbClr val="FFDF99"/>
              </a:gs>
            </a:gsLst>
            <a:lin ang="16200000"/>
          </a:gradFill>
          <a:ln w="28575">
            <a:solidFill>
              <a:srgbClr val="FFAF00"/>
            </a:solidFill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grpSp>
        <p:nvGrpSpPr>
          <p:cNvPr id="1886" name="Группа"/>
          <p:cNvGrpSpPr/>
          <p:nvPr/>
        </p:nvGrpSpPr>
        <p:grpSpPr>
          <a:xfrm>
            <a:off x="8208962" y="2601912"/>
            <a:ext cx="719138" cy="731839"/>
            <a:chOff x="0" y="0"/>
            <a:chExt cx="719137" cy="731837"/>
          </a:xfrm>
        </p:grpSpPr>
        <p:sp>
          <p:nvSpPr>
            <p:cNvPr id="1881" name="Овал"/>
            <p:cNvSpPr/>
            <p:nvPr/>
          </p:nvSpPr>
          <p:spPr>
            <a:xfrm>
              <a:off x="0" y="862"/>
              <a:ext cx="719138" cy="730976"/>
            </a:xfrm>
            <a:prstGeom prst="ellipse">
              <a:avLst/>
            </a:prstGeom>
            <a:solidFill>
              <a:srgbClr val="99CCFF"/>
            </a:solidFill>
            <a:ln w="12700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882" name="Линия"/>
            <p:cNvSpPr/>
            <p:nvPr/>
          </p:nvSpPr>
          <p:spPr>
            <a:xfrm>
              <a:off x="95167" y="15534"/>
              <a:ext cx="592524" cy="67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53" y="0"/>
                  </a:moveTo>
                  <a:lnTo>
                    <a:pt x="10498" y="4193"/>
                  </a:lnTo>
                  <a:lnTo>
                    <a:pt x="8537" y="3586"/>
                  </a:lnTo>
                  <a:lnTo>
                    <a:pt x="6577" y="4800"/>
                  </a:lnTo>
                  <a:lnTo>
                    <a:pt x="6577" y="5986"/>
                  </a:lnTo>
                  <a:lnTo>
                    <a:pt x="8537" y="4800"/>
                  </a:lnTo>
                  <a:lnTo>
                    <a:pt x="8537" y="5986"/>
                  </a:lnTo>
                  <a:lnTo>
                    <a:pt x="5913" y="6593"/>
                  </a:lnTo>
                  <a:lnTo>
                    <a:pt x="5249" y="6593"/>
                  </a:lnTo>
                  <a:lnTo>
                    <a:pt x="4616" y="7779"/>
                  </a:lnTo>
                  <a:lnTo>
                    <a:pt x="2625" y="7200"/>
                  </a:lnTo>
                  <a:lnTo>
                    <a:pt x="2625" y="8993"/>
                  </a:lnTo>
                  <a:lnTo>
                    <a:pt x="4616" y="8993"/>
                  </a:lnTo>
                  <a:lnTo>
                    <a:pt x="6577" y="7779"/>
                  </a:lnTo>
                  <a:lnTo>
                    <a:pt x="7210" y="8386"/>
                  </a:lnTo>
                  <a:lnTo>
                    <a:pt x="7210" y="9600"/>
                  </a:lnTo>
                  <a:lnTo>
                    <a:pt x="7874" y="8386"/>
                  </a:lnTo>
                  <a:lnTo>
                    <a:pt x="7874" y="7779"/>
                  </a:lnTo>
                  <a:lnTo>
                    <a:pt x="10498" y="9600"/>
                  </a:lnTo>
                  <a:lnTo>
                    <a:pt x="10498" y="10786"/>
                  </a:lnTo>
                  <a:lnTo>
                    <a:pt x="7210" y="10786"/>
                  </a:lnTo>
                  <a:lnTo>
                    <a:pt x="4616" y="9600"/>
                  </a:lnTo>
                  <a:lnTo>
                    <a:pt x="1961" y="9600"/>
                  </a:lnTo>
                  <a:lnTo>
                    <a:pt x="0" y="13793"/>
                  </a:lnTo>
                  <a:lnTo>
                    <a:pt x="2625" y="15586"/>
                  </a:lnTo>
                  <a:lnTo>
                    <a:pt x="5249" y="16193"/>
                  </a:lnTo>
                  <a:lnTo>
                    <a:pt x="7874" y="21600"/>
                  </a:lnTo>
                  <a:lnTo>
                    <a:pt x="10498" y="21600"/>
                  </a:lnTo>
                  <a:lnTo>
                    <a:pt x="12489" y="19200"/>
                  </a:lnTo>
                  <a:lnTo>
                    <a:pt x="13153" y="15586"/>
                  </a:lnTo>
                  <a:lnTo>
                    <a:pt x="15114" y="14400"/>
                  </a:lnTo>
                  <a:lnTo>
                    <a:pt x="12489" y="12000"/>
                  </a:lnTo>
                  <a:lnTo>
                    <a:pt x="15778" y="13793"/>
                  </a:lnTo>
                  <a:lnTo>
                    <a:pt x="16411" y="11393"/>
                  </a:lnTo>
                  <a:lnTo>
                    <a:pt x="17739" y="11393"/>
                  </a:lnTo>
                  <a:lnTo>
                    <a:pt x="20363" y="13793"/>
                  </a:lnTo>
                  <a:lnTo>
                    <a:pt x="20393" y="10593"/>
                  </a:lnTo>
                  <a:lnTo>
                    <a:pt x="21600" y="5600"/>
                  </a:lnTo>
                </a:path>
              </a:pathLst>
            </a:custGeom>
            <a:solidFill>
              <a:srgbClr val="99FA66"/>
            </a:solidFill>
            <a:ln w="12700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883" name="Линия"/>
            <p:cNvSpPr/>
            <p:nvPr/>
          </p:nvSpPr>
          <p:spPr>
            <a:xfrm>
              <a:off x="95167" y="-1"/>
              <a:ext cx="242472" cy="129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9362" y="12185"/>
                  </a:lnTo>
                  <a:lnTo>
                    <a:pt x="6466" y="18485"/>
                  </a:lnTo>
                  <a:lnTo>
                    <a:pt x="9699" y="9000"/>
                  </a:lnTo>
                  <a:lnTo>
                    <a:pt x="3233" y="21600"/>
                  </a:lnTo>
                  <a:lnTo>
                    <a:pt x="0" y="21600"/>
                  </a:lnTo>
                </a:path>
              </a:pathLst>
            </a:custGeom>
            <a:solidFill>
              <a:srgbClr val="99FA66"/>
            </a:solidFill>
            <a:ln w="12700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884" name="Треугольник"/>
            <p:cNvSpPr/>
            <p:nvPr/>
          </p:nvSpPr>
          <p:spPr>
            <a:xfrm>
              <a:off x="204403" y="148438"/>
              <a:ext cx="34758" cy="55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FA66"/>
            </a:solidFill>
            <a:ln w="12700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885" name="Фигура"/>
            <p:cNvSpPr/>
            <p:nvPr/>
          </p:nvSpPr>
          <p:spPr>
            <a:xfrm>
              <a:off x="438599" y="596344"/>
              <a:ext cx="71997" cy="55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7147"/>
                  </a:moveTo>
                  <a:lnTo>
                    <a:pt x="0" y="21600"/>
                  </a:lnTo>
                  <a:lnTo>
                    <a:pt x="5459" y="21600"/>
                  </a:lnTo>
                  <a:lnTo>
                    <a:pt x="21600" y="0"/>
                  </a:lnTo>
                  <a:lnTo>
                    <a:pt x="16141" y="0"/>
                  </a:lnTo>
                  <a:lnTo>
                    <a:pt x="10800" y="7147"/>
                  </a:lnTo>
                  <a:close/>
                </a:path>
              </a:pathLst>
            </a:custGeom>
            <a:solidFill>
              <a:srgbClr val="99FA66"/>
            </a:solidFill>
            <a:ln w="9525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87" name="Прямоугольник с закругленными углами"/>
          <p:cNvSpPr/>
          <p:nvPr/>
        </p:nvSpPr>
        <p:spPr>
          <a:xfrm>
            <a:off x="4176712" y="1844675"/>
            <a:ext cx="684213" cy="647700"/>
          </a:xfrm>
          <a:prstGeom prst="roundRect">
            <a:avLst>
              <a:gd name="adj" fmla="val 15686"/>
            </a:avLst>
          </a:prstGeom>
          <a:gradFill>
            <a:gsLst>
              <a:gs pos="0">
                <a:srgbClr val="FFAF00"/>
              </a:gs>
              <a:gs pos="100000">
                <a:srgbClr val="FFD70D"/>
              </a:gs>
            </a:gsLst>
            <a:lin ang="16200000"/>
          </a:gra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888" name="MGW"/>
          <p:cNvSpPr txBox="1"/>
          <p:nvPr/>
        </p:nvSpPr>
        <p:spPr>
          <a:xfrm>
            <a:off x="4140200" y="2025650"/>
            <a:ext cx="690302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MGW</a:t>
            </a:r>
          </a:p>
        </p:txBody>
      </p:sp>
      <p:sp>
        <p:nvSpPr>
          <p:cNvPr id="1889" name="Прямоугольник с закругленными углами"/>
          <p:cNvSpPr/>
          <p:nvPr/>
        </p:nvSpPr>
        <p:spPr>
          <a:xfrm>
            <a:off x="4429125" y="3032125"/>
            <a:ext cx="792163" cy="682625"/>
          </a:xfrm>
          <a:prstGeom prst="roundRect">
            <a:avLst>
              <a:gd name="adj" fmla="val 14884"/>
            </a:avLst>
          </a:prstGeom>
          <a:gradFill>
            <a:gsLst>
              <a:gs pos="0">
                <a:srgbClr val="FFAF00"/>
              </a:gs>
              <a:gs pos="100000">
                <a:srgbClr val="FFD70D"/>
              </a:gs>
            </a:gsLst>
            <a:lin ang="16200000"/>
          </a:gra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890" name="SGSN"/>
          <p:cNvSpPr txBox="1"/>
          <p:nvPr/>
        </p:nvSpPr>
        <p:spPr>
          <a:xfrm>
            <a:off x="4392612" y="3213100"/>
            <a:ext cx="75415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SGSN</a:t>
            </a:r>
          </a:p>
        </p:txBody>
      </p:sp>
      <p:sp>
        <p:nvSpPr>
          <p:cNvPr id="1891" name="Прямоугольник с закругленными углами"/>
          <p:cNvSpPr/>
          <p:nvPr/>
        </p:nvSpPr>
        <p:spPr>
          <a:xfrm>
            <a:off x="5508625" y="3502025"/>
            <a:ext cx="792163" cy="682625"/>
          </a:xfrm>
          <a:prstGeom prst="roundRect">
            <a:avLst>
              <a:gd name="adj" fmla="val 14884"/>
            </a:avLst>
          </a:prstGeom>
          <a:gradFill>
            <a:gsLst>
              <a:gs pos="0">
                <a:srgbClr val="FFAF00"/>
              </a:gs>
              <a:gs pos="100000">
                <a:srgbClr val="FFD70D"/>
              </a:gs>
            </a:gsLst>
            <a:lin ang="16200000"/>
          </a:gra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892" name="GGSN"/>
          <p:cNvSpPr txBox="1"/>
          <p:nvPr/>
        </p:nvSpPr>
        <p:spPr>
          <a:xfrm>
            <a:off x="5472112" y="3683000"/>
            <a:ext cx="779488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GGSN</a:t>
            </a:r>
          </a:p>
        </p:txBody>
      </p:sp>
      <p:sp>
        <p:nvSpPr>
          <p:cNvPr id="1893" name="Фигура"/>
          <p:cNvSpPr/>
          <p:nvPr/>
        </p:nvSpPr>
        <p:spPr>
          <a:xfrm>
            <a:off x="6696075" y="3429000"/>
            <a:ext cx="1331913" cy="900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8357"/>
                  <a:pt x="19808" y="6300"/>
                  <a:pt x="17450" y="5914"/>
                </a:cubicBezTo>
                <a:cubicBezTo>
                  <a:pt x="17450" y="5914"/>
                  <a:pt x="17450" y="5786"/>
                  <a:pt x="17450" y="5657"/>
                </a:cubicBezTo>
                <a:cubicBezTo>
                  <a:pt x="17450" y="2571"/>
                  <a:pt x="14526" y="0"/>
                  <a:pt x="10941" y="0"/>
                </a:cubicBezTo>
                <a:cubicBezTo>
                  <a:pt x="7452" y="0"/>
                  <a:pt x="4622" y="2314"/>
                  <a:pt x="4339" y="5143"/>
                </a:cubicBezTo>
                <a:cubicBezTo>
                  <a:pt x="1886" y="6043"/>
                  <a:pt x="0" y="8100"/>
                  <a:pt x="0" y="10543"/>
                </a:cubicBezTo>
                <a:cubicBezTo>
                  <a:pt x="0" y="12600"/>
                  <a:pt x="1132" y="14271"/>
                  <a:pt x="2830" y="15300"/>
                </a:cubicBezTo>
                <a:cubicBezTo>
                  <a:pt x="2547" y="15814"/>
                  <a:pt x="2358" y="16457"/>
                  <a:pt x="2358" y="17100"/>
                </a:cubicBezTo>
                <a:cubicBezTo>
                  <a:pt x="2358" y="19543"/>
                  <a:pt x="4905" y="21600"/>
                  <a:pt x="8017" y="21600"/>
                </a:cubicBezTo>
                <a:cubicBezTo>
                  <a:pt x="9715" y="21600"/>
                  <a:pt x="11224" y="21086"/>
                  <a:pt x="12262" y="20186"/>
                </a:cubicBezTo>
                <a:cubicBezTo>
                  <a:pt x="12922" y="20314"/>
                  <a:pt x="13677" y="20443"/>
                  <a:pt x="14431" y="20443"/>
                </a:cubicBezTo>
                <a:cubicBezTo>
                  <a:pt x="18016" y="20443"/>
                  <a:pt x="20940" y="17871"/>
                  <a:pt x="20940" y="14657"/>
                </a:cubicBezTo>
                <a:cubicBezTo>
                  <a:pt x="20940" y="14271"/>
                  <a:pt x="20940" y="13886"/>
                  <a:pt x="20845" y="13500"/>
                </a:cubicBezTo>
                <a:cubicBezTo>
                  <a:pt x="21317" y="12729"/>
                  <a:pt x="21600" y="11829"/>
                  <a:pt x="21600" y="10800"/>
                </a:cubicBezTo>
                <a:close/>
              </a:path>
            </a:pathLst>
          </a:custGeom>
          <a:gradFill>
            <a:gsLst>
              <a:gs pos="0">
                <a:srgbClr val="7F22A2"/>
              </a:gs>
              <a:gs pos="100000">
                <a:srgbClr val="E0CCE0"/>
              </a:gs>
            </a:gsLst>
            <a:lin ang="16200000"/>
          </a:gradFill>
          <a:ln w="28575">
            <a:solidFill>
              <a:srgbClr val="7F22A2"/>
            </a:solidFill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894" name="HSPA+: продвинутая высокоскоростная передача данных (3,75 G)"/>
          <p:cNvSpPr txBox="1"/>
          <p:nvPr/>
        </p:nvSpPr>
        <p:spPr>
          <a:xfrm>
            <a:off x="215900" y="836612"/>
            <a:ext cx="8800421" cy="1121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1100"/>
              </a:spcBef>
            </a:pPr>
            <a:r>
              <a:rPr sz="3200" b="1" dirty="0"/>
              <a:t>HSPA+: </a:t>
            </a:r>
            <a:r>
              <a:rPr sz="3200" b="1" i="1" dirty="0">
                <a:solidFill>
                  <a:srgbClr val="7F22A2"/>
                </a:solidFill>
              </a:rPr>
              <a:t>продвинутая высокоскоростная </a:t>
            </a:r>
            <a:endParaRPr lang="ru-RU" sz="3200" b="1" i="1" dirty="0" smtClean="0">
              <a:solidFill>
                <a:srgbClr val="7F22A2"/>
              </a:solidFill>
            </a:endParaRPr>
          </a:p>
          <a:p>
            <a:pPr defTabSz="762000">
              <a:lnSpc>
                <a:spcPct val="90000"/>
              </a:lnSpc>
              <a:spcBef>
                <a:spcPts val="1100"/>
              </a:spcBef>
            </a:pPr>
            <a:r>
              <a:rPr sz="3200" b="1" i="1" dirty="0" smtClean="0">
                <a:solidFill>
                  <a:srgbClr val="7F22A2"/>
                </a:solidFill>
              </a:rPr>
              <a:t>передача </a:t>
            </a:r>
            <a:r>
              <a:rPr sz="3200" b="1" i="1" dirty="0">
                <a:solidFill>
                  <a:srgbClr val="7F22A2"/>
                </a:solidFill>
              </a:rPr>
              <a:t>данных (3,75 G)</a:t>
            </a:r>
          </a:p>
        </p:txBody>
      </p:sp>
      <p:sp>
        <p:nvSpPr>
          <p:cNvPr id="1895" name="Network is simplified for speed and efficiency…"/>
          <p:cNvSpPr txBox="1"/>
          <p:nvPr/>
        </p:nvSpPr>
        <p:spPr>
          <a:xfrm>
            <a:off x="323850" y="4473575"/>
            <a:ext cx="8461375" cy="110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700"/>
              </a:spcBef>
            </a:pPr>
            <a:r>
              <a:rPr sz="2000" b="1"/>
              <a:t>Network is simplified for speed and efficiency</a:t>
            </a:r>
          </a:p>
          <a:p>
            <a:pPr defTabSz="762000">
              <a:lnSpc>
                <a:spcPct val="90000"/>
              </a:lnSpc>
              <a:spcBef>
                <a:spcPts val="800"/>
              </a:spcBef>
            </a:pPr>
            <a:endParaRPr sz="2000" b="1"/>
          </a:p>
          <a:p>
            <a:pPr defTabSz="762000">
              <a:lnSpc>
                <a:spcPct val="90000"/>
              </a:lnSpc>
              <a:spcBef>
                <a:spcPts val="700"/>
              </a:spcBef>
            </a:pPr>
            <a:r>
              <a:rPr sz="2000" b="1"/>
              <a:t>Downstream: 50 </a:t>
            </a:r>
            <a:r>
              <a:rPr sz="2000" b="1" i="1"/>
              <a:t>Mbps 	</a:t>
            </a:r>
            <a:r>
              <a:rPr sz="2000" b="1"/>
              <a:t>Upstream: 10 </a:t>
            </a:r>
            <a:r>
              <a:rPr sz="2000" b="1" i="1"/>
              <a:t>Mbps	</a:t>
            </a:r>
            <a:r>
              <a:rPr sz="2000" b="1"/>
              <a:t>Latency: 20-35</a:t>
            </a:r>
            <a:r>
              <a:rPr sz="2000" b="1" i="1"/>
              <a:t>ms</a:t>
            </a:r>
          </a:p>
        </p:txBody>
      </p:sp>
      <p:sp>
        <p:nvSpPr>
          <p:cNvPr id="1896" name="www"/>
          <p:cNvSpPr txBox="1"/>
          <p:nvPr/>
        </p:nvSpPr>
        <p:spPr>
          <a:xfrm>
            <a:off x="8208962" y="3284537"/>
            <a:ext cx="60156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www</a:t>
            </a:r>
          </a:p>
        </p:txBody>
      </p:sp>
      <p:sp>
        <p:nvSpPr>
          <p:cNvPr id="1897" name="Phone…"/>
          <p:cNvSpPr txBox="1"/>
          <p:nvPr/>
        </p:nvSpPr>
        <p:spPr>
          <a:xfrm>
            <a:off x="6914294" y="1700212"/>
            <a:ext cx="944687" cy="675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/>
          <a:p>
            <a:pPr algn="ctr" defTabSz="762000">
              <a:lnSpc>
                <a:spcPct val="90000"/>
              </a:lnSpc>
              <a:spcBef>
                <a:spcPts val="600"/>
              </a:spcBef>
            </a:pPr>
            <a:r>
              <a:rPr sz="1800" i="1"/>
              <a:t>Phone</a:t>
            </a:r>
          </a:p>
          <a:p>
            <a:pPr algn="ctr" defTabSz="762000">
              <a:lnSpc>
                <a:spcPct val="90000"/>
              </a:lnSpc>
              <a:spcBef>
                <a:spcPts val="600"/>
              </a:spcBef>
            </a:pPr>
            <a:r>
              <a:rPr sz="1800" i="1"/>
              <a:t>Network</a:t>
            </a:r>
          </a:p>
        </p:txBody>
      </p:sp>
      <p:sp>
        <p:nvSpPr>
          <p:cNvPr id="1898" name="Data…"/>
          <p:cNvSpPr txBox="1"/>
          <p:nvPr/>
        </p:nvSpPr>
        <p:spPr>
          <a:xfrm>
            <a:off x="6877781" y="3573462"/>
            <a:ext cx="944688" cy="675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/>
          <a:p>
            <a:pPr algn="ctr" defTabSz="762000">
              <a:lnSpc>
                <a:spcPct val="90000"/>
              </a:lnSpc>
              <a:spcBef>
                <a:spcPts val="600"/>
              </a:spcBef>
            </a:pPr>
            <a:r>
              <a:rPr sz="1800" i="1"/>
              <a:t>Data</a:t>
            </a:r>
          </a:p>
          <a:p>
            <a:pPr algn="ctr" defTabSz="762000">
              <a:lnSpc>
                <a:spcPct val="90000"/>
              </a:lnSpc>
              <a:spcBef>
                <a:spcPts val="600"/>
              </a:spcBef>
            </a:pPr>
            <a:r>
              <a:rPr sz="1800" i="1"/>
              <a:t>Network</a:t>
            </a:r>
          </a:p>
        </p:txBody>
      </p:sp>
      <p:sp>
        <p:nvSpPr>
          <p:cNvPr id="1899" name="NodeB"/>
          <p:cNvSpPr txBox="1"/>
          <p:nvPr/>
        </p:nvSpPr>
        <p:spPr>
          <a:xfrm>
            <a:off x="706171" y="3284196"/>
            <a:ext cx="103826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 anchor="ctr">
            <a:spAutoFit/>
          </a:bodyPr>
          <a:lstStyle/>
          <a:p>
            <a:r>
              <a:t>NodeB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Прямоугольник с закругленными углами"/>
          <p:cNvSpPr/>
          <p:nvPr/>
        </p:nvSpPr>
        <p:spPr>
          <a:xfrm>
            <a:off x="250825" y="5084762"/>
            <a:ext cx="8534400" cy="574676"/>
          </a:xfrm>
          <a:prstGeom prst="roundRect">
            <a:avLst>
              <a:gd name="adj" fmla="val 15470"/>
            </a:avLst>
          </a:prstGeom>
          <a:solidFill>
            <a:srgbClr val="16C834"/>
          </a:solidFill>
          <a:ln w="19050">
            <a:solidFill>
              <a:srgbClr val="16C834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902" name="Линия"/>
          <p:cNvSpPr/>
          <p:nvPr/>
        </p:nvSpPr>
        <p:spPr>
          <a:xfrm>
            <a:off x="2268537" y="2960687"/>
            <a:ext cx="2087563" cy="900113"/>
          </a:xfrm>
          <a:prstGeom prst="line">
            <a:avLst/>
          </a:prstGeom>
          <a:ln w="38100">
            <a:solidFill>
              <a:srgbClr val="3399FF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03" name="Линия"/>
          <p:cNvSpPr/>
          <p:nvPr/>
        </p:nvSpPr>
        <p:spPr>
          <a:xfrm flipV="1">
            <a:off x="4464050" y="3860799"/>
            <a:ext cx="3421063" cy="73027"/>
          </a:xfrm>
          <a:prstGeom prst="line">
            <a:avLst/>
          </a:prstGeom>
          <a:ln w="38100">
            <a:solidFill>
              <a:srgbClr val="3399FF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04" name="Эволюция беспроводных сетей связи"/>
          <p:cNvSpPr txBox="1">
            <a:spLocks noGrp="1"/>
          </p:cNvSpPr>
          <p:nvPr>
            <p:ph type="title"/>
          </p:nvPr>
        </p:nvSpPr>
        <p:spPr>
          <a:xfrm>
            <a:off x="250825" y="188912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Эволюция беспроводных сетей связи</a:t>
            </a:r>
          </a:p>
        </p:txBody>
      </p:sp>
      <p:grpSp>
        <p:nvGrpSpPr>
          <p:cNvPr id="1922" name="Группа"/>
          <p:cNvGrpSpPr/>
          <p:nvPr/>
        </p:nvGrpSpPr>
        <p:grpSpPr>
          <a:xfrm>
            <a:off x="1258887" y="2384425"/>
            <a:ext cx="1116013" cy="611188"/>
            <a:chOff x="0" y="0"/>
            <a:chExt cx="1116012" cy="611187"/>
          </a:xfrm>
        </p:grpSpPr>
        <p:sp>
          <p:nvSpPr>
            <p:cNvPr id="1905" name="Фигура"/>
            <p:cNvSpPr/>
            <p:nvPr/>
          </p:nvSpPr>
          <p:spPr>
            <a:xfrm>
              <a:off x="0" y="356151"/>
              <a:ext cx="1116013" cy="25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10800"/>
                  </a:lnTo>
                  <a:lnTo>
                    <a:pt x="5400" y="216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C0C0C0"/>
            </a:solidFill>
            <a:ln w="19050" cap="flat">
              <a:solidFill>
                <a:srgbClr val="89929B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921" name="Группа"/>
            <p:cNvGrpSpPr/>
            <p:nvPr/>
          </p:nvGrpSpPr>
          <p:grpSpPr>
            <a:xfrm>
              <a:off x="233504" y="0"/>
              <a:ext cx="440683" cy="478614"/>
              <a:chOff x="0" y="0"/>
              <a:chExt cx="440681" cy="478613"/>
            </a:xfrm>
          </p:grpSpPr>
          <p:sp>
            <p:nvSpPr>
              <p:cNvPr id="1906" name="Фигура"/>
              <p:cNvSpPr/>
              <p:nvPr/>
            </p:nvSpPr>
            <p:spPr>
              <a:xfrm>
                <a:off x="4933" y="5357"/>
                <a:ext cx="430816" cy="46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183"/>
                    </a:moveTo>
                    <a:cubicBezTo>
                      <a:pt x="21600" y="20508"/>
                      <a:pt x="20508" y="21600"/>
                      <a:pt x="19183" y="21600"/>
                    </a:cubicBezTo>
                    <a:cubicBezTo>
                      <a:pt x="2456" y="21600"/>
                      <a:pt x="2456" y="21600"/>
                      <a:pt x="2456" y="21600"/>
                    </a:cubicBezTo>
                    <a:cubicBezTo>
                      <a:pt x="1131" y="21600"/>
                      <a:pt x="0" y="20508"/>
                      <a:pt x="0" y="19183"/>
                    </a:cubicBezTo>
                    <a:cubicBezTo>
                      <a:pt x="0" y="2456"/>
                      <a:pt x="0" y="2456"/>
                      <a:pt x="0" y="2456"/>
                    </a:cubicBezTo>
                    <a:cubicBezTo>
                      <a:pt x="0" y="1092"/>
                      <a:pt x="1131" y="0"/>
                      <a:pt x="2456" y="0"/>
                    </a:cubicBezTo>
                    <a:cubicBezTo>
                      <a:pt x="19183" y="0"/>
                      <a:pt x="19183" y="0"/>
                      <a:pt x="19183" y="0"/>
                    </a:cubicBezTo>
                    <a:cubicBezTo>
                      <a:pt x="20508" y="0"/>
                      <a:pt x="21600" y="1092"/>
                      <a:pt x="21600" y="2456"/>
                    </a:cubicBezTo>
                    <a:lnTo>
                      <a:pt x="21600" y="1918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AF00"/>
                  </a:gs>
                  <a:gs pos="100000">
                    <a:srgbClr val="FFD77D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07" name="Фигура"/>
              <p:cNvSpPr/>
              <p:nvPr/>
            </p:nvSpPr>
            <p:spPr>
              <a:xfrm>
                <a:off x="0" y="0"/>
                <a:ext cx="440682" cy="478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629" y="21600"/>
                    </a:moveTo>
                    <a:cubicBezTo>
                      <a:pt x="1181" y="21600"/>
                      <a:pt x="0" y="20419"/>
                      <a:pt x="0" y="18971"/>
                    </a:cubicBezTo>
                    <a:cubicBezTo>
                      <a:pt x="0" y="2629"/>
                      <a:pt x="0" y="2629"/>
                      <a:pt x="0" y="2629"/>
                    </a:cubicBezTo>
                    <a:cubicBezTo>
                      <a:pt x="0" y="1181"/>
                      <a:pt x="1181" y="0"/>
                      <a:pt x="2629" y="0"/>
                    </a:cubicBezTo>
                    <a:cubicBezTo>
                      <a:pt x="18971" y="0"/>
                      <a:pt x="18971" y="0"/>
                      <a:pt x="18971" y="0"/>
                    </a:cubicBezTo>
                    <a:cubicBezTo>
                      <a:pt x="20381" y="0"/>
                      <a:pt x="21562" y="1143"/>
                      <a:pt x="21600" y="2590"/>
                    </a:cubicBezTo>
                    <a:cubicBezTo>
                      <a:pt x="21600" y="2590"/>
                      <a:pt x="21600" y="2590"/>
                      <a:pt x="21600" y="2590"/>
                    </a:cubicBezTo>
                    <a:cubicBezTo>
                      <a:pt x="21600" y="18971"/>
                      <a:pt x="21600" y="18971"/>
                      <a:pt x="21600" y="18971"/>
                    </a:cubicBezTo>
                    <a:cubicBezTo>
                      <a:pt x="21600" y="20419"/>
                      <a:pt x="20419" y="21600"/>
                      <a:pt x="18971" y="21600"/>
                    </a:cubicBezTo>
                    <a:lnTo>
                      <a:pt x="2629" y="21600"/>
                    </a:lnTo>
                    <a:close/>
                    <a:moveTo>
                      <a:pt x="495" y="2629"/>
                    </a:moveTo>
                    <a:cubicBezTo>
                      <a:pt x="495" y="18971"/>
                      <a:pt x="495" y="18971"/>
                      <a:pt x="495" y="18971"/>
                    </a:cubicBezTo>
                    <a:cubicBezTo>
                      <a:pt x="495" y="20152"/>
                      <a:pt x="1448" y="21105"/>
                      <a:pt x="2629" y="21105"/>
                    </a:cubicBezTo>
                    <a:cubicBezTo>
                      <a:pt x="18971" y="21105"/>
                      <a:pt x="18971" y="21105"/>
                      <a:pt x="18971" y="21105"/>
                    </a:cubicBezTo>
                    <a:cubicBezTo>
                      <a:pt x="20152" y="21105"/>
                      <a:pt x="21105" y="20152"/>
                      <a:pt x="21105" y="18971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1448"/>
                      <a:pt x="20152" y="495"/>
                      <a:pt x="18971" y="495"/>
                    </a:cubicBezTo>
                    <a:cubicBezTo>
                      <a:pt x="2629" y="495"/>
                      <a:pt x="2629" y="495"/>
                      <a:pt x="2629" y="495"/>
                    </a:cubicBezTo>
                    <a:cubicBezTo>
                      <a:pt x="1448" y="495"/>
                      <a:pt x="495" y="1448"/>
                      <a:pt x="495" y="2629"/>
                    </a:cubicBezTo>
                    <a:close/>
                  </a:path>
                </a:pathLst>
              </a:custGeom>
              <a:solidFill>
                <a:srgbClr val="FFA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08" name="Фигура"/>
              <p:cNvSpPr/>
              <p:nvPr/>
            </p:nvSpPr>
            <p:spPr>
              <a:xfrm>
                <a:off x="302945" y="116506"/>
                <a:ext cx="27567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900" y="21157"/>
                    </a:moveTo>
                    <a:cubicBezTo>
                      <a:pt x="-300" y="20626"/>
                      <a:pt x="-300" y="19918"/>
                      <a:pt x="900" y="19563"/>
                    </a:cubicBezTo>
                    <a:cubicBezTo>
                      <a:pt x="8700" y="17262"/>
                      <a:pt x="13500" y="14075"/>
                      <a:pt x="13500" y="10711"/>
                    </a:cubicBezTo>
                    <a:cubicBezTo>
                      <a:pt x="13500" y="7347"/>
                      <a:pt x="8700" y="4160"/>
                      <a:pt x="900" y="1859"/>
                    </a:cubicBezTo>
                    <a:cubicBezTo>
                      <a:pt x="-300" y="1504"/>
                      <a:pt x="-300" y="796"/>
                      <a:pt x="900" y="265"/>
                    </a:cubicBezTo>
                    <a:cubicBezTo>
                      <a:pt x="2700" y="-89"/>
                      <a:pt x="5100" y="-89"/>
                      <a:pt x="6300" y="265"/>
                    </a:cubicBezTo>
                    <a:cubicBezTo>
                      <a:pt x="15300" y="2921"/>
                      <a:pt x="21300" y="6639"/>
                      <a:pt x="21300" y="10711"/>
                    </a:cubicBezTo>
                    <a:cubicBezTo>
                      <a:pt x="21300" y="14783"/>
                      <a:pt x="15300" y="18501"/>
                      <a:pt x="6300" y="21157"/>
                    </a:cubicBezTo>
                    <a:cubicBezTo>
                      <a:pt x="5700" y="21334"/>
                      <a:pt x="4500" y="21511"/>
                      <a:pt x="3900" y="21511"/>
                    </a:cubicBezTo>
                    <a:cubicBezTo>
                      <a:pt x="2700" y="21511"/>
                      <a:pt x="1500" y="21334"/>
                      <a:pt x="9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09" name="Фигура"/>
              <p:cNvSpPr/>
              <p:nvPr/>
            </p:nvSpPr>
            <p:spPr>
              <a:xfrm>
                <a:off x="319385" y="93291"/>
                <a:ext cx="35792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0" h="21539" extrusionOk="0">
                    <a:moveTo>
                      <a:pt x="689" y="21294"/>
                    </a:moveTo>
                    <a:cubicBezTo>
                      <a:pt x="-230" y="20925"/>
                      <a:pt x="-230" y="20434"/>
                      <a:pt x="689" y="20189"/>
                    </a:cubicBezTo>
                    <a:cubicBezTo>
                      <a:pt x="9881" y="17734"/>
                      <a:pt x="15396" y="14421"/>
                      <a:pt x="15396" y="10739"/>
                    </a:cubicBezTo>
                    <a:cubicBezTo>
                      <a:pt x="15396" y="7057"/>
                      <a:pt x="9881" y="3744"/>
                      <a:pt x="689" y="1289"/>
                    </a:cubicBezTo>
                    <a:cubicBezTo>
                      <a:pt x="-230" y="1044"/>
                      <a:pt x="-230" y="553"/>
                      <a:pt x="689" y="184"/>
                    </a:cubicBezTo>
                    <a:cubicBezTo>
                      <a:pt x="2068" y="-61"/>
                      <a:pt x="3906" y="-61"/>
                      <a:pt x="4825" y="184"/>
                    </a:cubicBezTo>
                    <a:cubicBezTo>
                      <a:pt x="14936" y="2884"/>
                      <a:pt x="21370" y="6689"/>
                      <a:pt x="21370" y="10739"/>
                    </a:cubicBezTo>
                    <a:cubicBezTo>
                      <a:pt x="21370" y="14912"/>
                      <a:pt x="14936" y="18594"/>
                      <a:pt x="5285" y="21294"/>
                    </a:cubicBezTo>
                    <a:cubicBezTo>
                      <a:pt x="4366" y="21416"/>
                      <a:pt x="3906" y="21539"/>
                      <a:pt x="2987" y="21539"/>
                    </a:cubicBezTo>
                    <a:cubicBezTo>
                      <a:pt x="2068" y="21539"/>
                      <a:pt x="1608" y="21416"/>
                      <a:pt x="689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10" name="Фигура"/>
              <p:cNvSpPr/>
              <p:nvPr/>
            </p:nvSpPr>
            <p:spPr>
              <a:xfrm>
                <a:off x="337471" y="70281"/>
                <a:ext cx="44015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4" h="21530" extrusionOk="0">
                    <a:moveTo>
                      <a:pt x="559" y="21343"/>
                    </a:moveTo>
                    <a:cubicBezTo>
                      <a:pt x="-186" y="21062"/>
                      <a:pt x="-186" y="20688"/>
                      <a:pt x="559" y="20501"/>
                    </a:cubicBezTo>
                    <a:cubicBezTo>
                      <a:pt x="10614" y="17977"/>
                      <a:pt x="16573" y="14611"/>
                      <a:pt x="16573" y="10777"/>
                    </a:cubicBezTo>
                    <a:cubicBezTo>
                      <a:pt x="16573" y="6943"/>
                      <a:pt x="10614" y="3577"/>
                      <a:pt x="559" y="1052"/>
                    </a:cubicBezTo>
                    <a:cubicBezTo>
                      <a:pt x="-186" y="865"/>
                      <a:pt x="-186" y="491"/>
                      <a:pt x="559" y="211"/>
                    </a:cubicBezTo>
                    <a:cubicBezTo>
                      <a:pt x="1676" y="-70"/>
                      <a:pt x="3166" y="-70"/>
                      <a:pt x="4283" y="211"/>
                    </a:cubicBezTo>
                    <a:cubicBezTo>
                      <a:pt x="15083" y="2922"/>
                      <a:pt x="21414" y="6662"/>
                      <a:pt x="21414" y="10777"/>
                    </a:cubicBezTo>
                    <a:cubicBezTo>
                      <a:pt x="21414" y="14891"/>
                      <a:pt x="15083" y="18631"/>
                      <a:pt x="4283" y="21343"/>
                    </a:cubicBezTo>
                    <a:cubicBezTo>
                      <a:pt x="3538" y="21436"/>
                      <a:pt x="3166" y="21530"/>
                      <a:pt x="2421" y="21530"/>
                    </a:cubicBezTo>
                    <a:cubicBezTo>
                      <a:pt x="1676" y="21530"/>
                      <a:pt x="1304" y="21436"/>
                      <a:pt x="559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11" name="Фигура"/>
              <p:cNvSpPr/>
              <p:nvPr/>
            </p:nvSpPr>
            <p:spPr>
              <a:xfrm>
                <a:off x="354113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695" y="21391"/>
                    </a:moveTo>
                    <a:cubicBezTo>
                      <a:pt x="-231" y="21240"/>
                      <a:pt x="-231" y="20861"/>
                      <a:pt x="695" y="20709"/>
                    </a:cubicBezTo>
                    <a:cubicBezTo>
                      <a:pt x="10878" y="18132"/>
                      <a:pt x="17358" y="14646"/>
                      <a:pt x="17358" y="10781"/>
                    </a:cubicBezTo>
                    <a:cubicBezTo>
                      <a:pt x="17358" y="6916"/>
                      <a:pt x="10878" y="3429"/>
                      <a:pt x="695" y="852"/>
                    </a:cubicBezTo>
                    <a:cubicBezTo>
                      <a:pt x="-231" y="701"/>
                      <a:pt x="-231" y="322"/>
                      <a:pt x="695" y="170"/>
                    </a:cubicBezTo>
                    <a:cubicBezTo>
                      <a:pt x="1312" y="-57"/>
                      <a:pt x="2546" y="-57"/>
                      <a:pt x="3472" y="170"/>
                    </a:cubicBezTo>
                    <a:cubicBezTo>
                      <a:pt x="14580" y="2899"/>
                      <a:pt x="21369" y="6612"/>
                      <a:pt x="21369" y="10781"/>
                    </a:cubicBezTo>
                    <a:cubicBezTo>
                      <a:pt x="21369" y="14949"/>
                      <a:pt x="14580" y="18663"/>
                      <a:pt x="3472" y="21391"/>
                    </a:cubicBezTo>
                    <a:cubicBezTo>
                      <a:pt x="3163" y="21467"/>
                      <a:pt x="2546" y="21543"/>
                      <a:pt x="1929" y="21543"/>
                    </a:cubicBezTo>
                    <a:cubicBezTo>
                      <a:pt x="1620" y="21543"/>
                      <a:pt x="1003" y="21467"/>
                      <a:pt x="695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12" name="Овал"/>
              <p:cNvSpPr/>
              <p:nvPr/>
            </p:nvSpPr>
            <p:spPr>
              <a:xfrm>
                <a:off x="156211" y="130368"/>
                <a:ext cx="24666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13" name="Фигура"/>
              <p:cNvSpPr/>
              <p:nvPr/>
            </p:nvSpPr>
            <p:spPr>
              <a:xfrm>
                <a:off x="174299" y="130368"/>
                <a:ext cx="34532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63" y="0"/>
                    </a:moveTo>
                    <a:cubicBezTo>
                      <a:pt x="1507" y="0"/>
                      <a:pt x="1507" y="0"/>
                      <a:pt x="1507" y="0"/>
                    </a:cubicBezTo>
                    <a:cubicBezTo>
                      <a:pt x="1507" y="0"/>
                      <a:pt x="1507" y="0"/>
                      <a:pt x="1507" y="0"/>
                    </a:cubicBezTo>
                    <a:cubicBezTo>
                      <a:pt x="6028" y="508"/>
                      <a:pt x="8037" y="5082"/>
                      <a:pt x="8037" y="10927"/>
                    </a:cubicBezTo>
                    <a:cubicBezTo>
                      <a:pt x="8037" y="16772"/>
                      <a:pt x="4521" y="21600"/>
                      <a:pt x="0" y="21600"/>
                    </a:cubicBezTo>
                    <a:cubicBezTo>
                      <a:pt x="13563" y="21600"/>
                      <a:pt x="13563" y="21600"/>
                      <a:pt x="13563" y="21600"/>
                    </a:cubicBezTo>
                    <a:cubicBezTo>
                      <a:pt x="17581" y="21600"/>
                      <a:pt x="21600" y="16772"/>
                      <a:pt x="21600" y="10927"/>
                    </a:cubicBezTo>
                    <a:cubicBezTo>
                      <a:pt x="21600" y="4828"/>
                      <a:pt x="17581" y="0"/>
                      <a:pt x="13563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14" name="Овал"/>
              <p:cNvSpPr/>
              <p:nvPr/>
            </p:nvSpPr>
            <p:spPr>
              <a:xfrm>
                <a:off x="264737" y="130368"/>
                <a:ext cx="24667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15" name="Фигура"/>
              <p:cNvSpPr/>
              <p:nvPr/>
            </p:nvSpPr>
            <p:spPr>
              <a:xfrm>
                <a:off x="238428" y="130368"/>
                <a:ext cx="31243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229" y="0"/>
                    </a:moveTo>
                    <a:cubicBezTo>
                      <a:pt x="20057" y="0"/>
                      <a:pt x="20057" y="0"/>
                      <a:pt x="20057" y="0"/>
                    </a:cubicBezTo>
                    <a:cubicBezTo>
                      <a:pt x="20057" y="0"/>
                      <a:pt x="20057" y="0"/>
                      <a:pt x="20057" y="0"/>
                    </a:cubicBezTo>
                    <a:cubicBezTo>
                      <a:pt x="15943" y="508"/>
                      <a:pt x="13371" y="5082"/>
                      <a:pt x="13371" y="10927"/>
                    </a:cubicBezTo>
                    <a:cubicBezTo>
                      <a:pt x="13371" y="16772"/>
                      <a:pt x="17486" y="21600"/>
                      <a:pt x="21600" y="21600"/>
                    </a:cubicBezTo>
                    <a:cubicBezTo>
                      <a:pt x="8229" y="21600"/>
                      <a:pt x="8229" y="21600"/>
                      <a:pt x="8229" y="21600"/>
                    </a:cubicBezTo>
                    <a:cubicBezTo>
                      <a:pt x="3600" y="21600"/>
                      <a:pt x="0" y="16772"/>
                      <a:pt x="0" y="10927"/>
                    </a:cubicBezTo>
                    <a:cubicBezTo>
                      <a:pt x="0" y="4828"/>
                      <a:pt x="3600" y="0"/>
                      <a:pt x="8229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16" name="Фигура"/>
              <p:cNvSpPr/>
              <p:nvPr/>
            </p:nvSpPr>
            <p:spPr>
              <a:xfrm>
                <a:off x="115103" y="116506"/>
                <a:ext cx="27566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14400" y="21157"/>
                    </a:moveTo>
                    <a:cubicBezTo>
                      <a:pt x="5400" y="18501"/>
                      <a:pt x="0" y="14783"/>
                      <a:pt x="0" y="10711"/>
                    </a:cubicBezTo>
                    <a:cubicBezTo>
                      <a:pt x="0" y="6639"/>
                      <a:pt x="5400" y="2921"/>
                      <a:pt x="14400" y="265"/>
                    </a:cubicBezTo>
                    <a:cubicBezTo>
                      <a:pt x="16200" y="-89"/>
                      <a:pt x="18600" y="-89"/>
                      <a:pt x="20400" y="265"/>
                    </a:cubicBezTo>
                    <a:cubicBezTo>
                      <a:pt x="21600" y="796"/>
                      <a:pt x="21600" y="1504"/>
                      <a:pt x="20400" y="1859"/>
                    </a:cubicBezTo>
                    <a:cubicBezTo>
                      <a:pt x="12600" y="4160"/>
                      <a:pt x="7800" y="7347"/>
                      <a:pt x="7800" y="10711"/>
                    </a:cubicBezTo>
                    <a:cubicBezTo>
                      <a:pt x="7800" y="14075"/>
                      <a:pt x="12600" y="17262"/>
                      <a:pt x="20400" y="19563"/>
                    </a:cubicBezTo>
                    <a:cubicBezTo>
                      <a:pt x="20400" y="19563"/>
                      <a:pt x="20400" y="19563"/>
                      <a:pt x="20400" y="19563"/>
                    </a:cubicBezTo>
                    <a:cubicBezTo>
                      <a:pt x="21600" y="19918"/>
                      <a:pt x="21600" y="20626"/>
                      <a:pt x="20400" y="21157"/>
                    </a:cubicBezTo>
                    <a:cubicBezTo>
                      <a:pt x="19200" y="21334"/>
                      <a:pt x="18600" y="21511"/>
                      <a:pt x="17400" y="21511"/>
                    </a:cubicBezTo>
                    <a:cubicBezTo>
                      <a:pt x="16200" y="21511"/>
                      <a:pt x="15600" y="21334"/>
                      <a:pt x="144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17" name="Фигура"/>
              <p:cNvSpPr/>
              <p:nvPr/>
            </p:nvSpPr>
            <p:spPr>
              <a:xfrm>
                <a:off x="90438" y="93291"/>
                <a:ext cx="35599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5" h="21539" extrusionOk="0">
                    <a:moveTo>
                      <a:pt x="16085" y="21294"/>
                    </a:moveTo>
                    <a:cubicBezTo>
                      <a:pt x="5974" y="18594"/>
                      <a:pt x="0" y="14912"/>
                      <a:pt x="0" y="10739"/>
                    </a:cubicBezTo>
                    <a:cubicBezTo>
                      <a:pt x="0" y="6689"/>
                      <a:pt x="5974" y="2884"/>
                      <a:pt x="16085" y="184"/>
                    </a:cubicBezTo>
                    <a:cubicBezTo>
                      <a:pt x="16085" y="184"/>
                      <a:pt x="16085" y="184"/>
                      <a:pt x="16085" y="184"/>
                    </a:cubicBezTo>
                    <a:cubicBezTo>
                      <a:pt x="17464" y="-61"/>
                      <a:pt x="19302" y="-61"/>
                      <a:pt x="20221" y="184"/>
                    </a:cubicBezTo>
                    <a:cubicBezTo>
                      <a:pt x="21600" y="553"/>
                      <a:pt x="21600" y="1044"/>
                      <a:pt x="20221" y="1289"/>
                    </a:cubicBezTo>
                    <a:cubicBezTo>
                      <a:pt x="11489" y="3744"/>
                      <a:pt x="5974" y="7057"/>
                      <a:pt x="5974" y="10739"/>
                    </a:cubicBezTo>
                    <a:cubicBezTo>
                      <a:pt x="5974" y="14421"/>
                      <a:pt x="11489" y="17734"/>
                      <a:pt x="20221" y="20189"/>
                    </a:cubicBezTo>
                    <a:cubicBezTo>
                      <a:pt x="21600" y="20434"/>
                      <a:pt x="21600" y="20925"/>
                      <a:pt x="20221" y="21294"/>
                    </a:cubicBezTo>
                    <a:cubicBezTo>
                      <a:pt x="19762" y="21416"/>
                      <a:pt x="19302" y="21539"/>
                      <a:pt x="18383" y="21539"/>
                    </a:cubicBezTo>
                    <a:cubicBezTo>
                      <a:pt x="17464" y="21539"/>
                      <a:pt x="17004" y="21416"/>
                      <a:pt x="16085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18" name="Фигура"/>
              <p:cNvSpPr/>
              <p:nvPr/>
            </p:nvSpPr>
            <p:spPr>
              <a:xfrm>
                <a:off x="64129" y="70281"/>
                <a:ext cx="45457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5" h="21530" extrusionOk="0">
                    <a:moveTo>
                      <a:pt x="17207" y="21343"/>
                    </a:moveTo>
                    <a:cubicBezTo>
                      <a:pt x="6590" y="18631"/>
                      <a:pt x="0" y="14891"/>
                      <a:pt x="0" y="10777"/>
                    </a:cubicBezTo>
                    <a:cubicBezTo>
                      <a:pt x="0" y="6662"/>
                      <a:pt x="6590" y="2922"/>
                      <a:pt x="17207" y="211"/>
                    </a:cubicBezTo>
                    <a:cubicBezTo>
                      <a:pt x="18305" y="-70"/>
                      <a:pt x="19769" y="-70"/>
                      <a:pt x="20502" y="211"/>
                    </a:cubicBezTo>
                    <a:cubicBezTo>
                      <a:pt x="21600" y="491"/>
                      <a:pt x="21600" y="865"/>
                      <a:pt x="20502" y="1052"/>
                    </a:cubicBezTo>
                    <a:cubicBezTo>
                      <a:pt x="10983" y="3577"/>
                      <a:pt x="4759" y="6943"/>
                      <a:pt x="4759" y="10777"/>
                    </a:cubicBezTo>
                    <a:cubicBezTo>
                      <a:pt x="4759" y="14611"/>
                      <a:pt x="10983" y="17977"/>
                      <a:pt x="20502" y="20501"/>
                    </a:cubicBezTo>
                    <a:cubicBezTo>
                      <a:pt x="20502" y="20501"/>
                      <a:pt x="20502" y="20501"/>
                      <a:pt x="20502" y="20501"/>
                    </a:cubicBezTo>
                    <a:cubicBezTo>
                      <a:pt x="21600" y="20688"/>
                      <a:pt x="21600" y="21062"/>
                      <a:pt x="20502" y="21343"/>
                    </a:cubicBezTo>
                    <a:cubicBezTo>
                      <a:pt x="20136" y="21436"/>
                      <a:pt x="19403" y="21530"/>
                      <a:pt x="19037" y="21530"/>
                    </a:cubicBezTo>
                    <a:cubicBezTo>
                      <a:pt x="18305" y="21530"/>
                      <a:pt x="17573" y="21436"/>
                      <a:pt x="17207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19" name="Фигура"/>
              <p:cNvSpPr/>
              <p:nvPr/>
            </p:nvSpPr>
            <p:spPr>
              <a:xfrm>
                <a:off x="37819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17897" y="21391"/>
                    </a:moveTo>
                    <a:cubicBezTo>
                      <a:pt x="6789" y="18663"/>
                      <a:pt x="0" y="14949"/>
                      <a:pt x="0" y="10781"/>
                    </a:cubicBezTo>
                    <a:cubicBezTo>
                      <a:pt x="0" y="6612"/>
                      <a:pt x="6789" y="2899"/>
                      <a:pt x="17897" y="170"/>
                    </a:cubicBezTo>
                    <a:cubicBezTo>
                      <a:pt x="17897" y="170"/>
                      <a:pt x="17897" y="170"/>
                      <a:pt x="17897" y="170"/>
                    </a:cubicBezTo>
                    <a:cubicBezTo>
                      <a:pt x="18514" y="-57"/>
                      <a:pt x="19749" y="-57"/>
                      <a:pt x="20674" y="170"/>
                    </a:cubicBezTo>
                    <a:cubicBezTo>
                      <a:pt x="21600" y="322"/>
                      <a:pt x="21600" y="701"/>
                      <a:pt x="20674" y="852"/>
                    </a:cubicBezTo>
                    <a:cubicBezTo>
                      <a:pt x="10491" y="3429"/>
                      <a:pt x="4011" y="6916"/>
                      <a:pt x="4011" y="10781"/>
                    </a:cubicBezTo>
                    <a:cubicBezTo>
                      <a:pt x="4011" y="14646"/>
                      <a:pt x="10491" y="18132"/>
                      <a:pt x="20674" y="20709"/>
                    </a:cubicBezTo>
                    <a:cubicBezTo>
                      <a:pt x="21600" y="20861"/>
                      <a:pt x="21600" y="21240"/>
                      <a:pt x="20674" y="21391"/>
                    </a:cubicBezTo>
                    <a:cubicBezTo>
                      <a:pt x="20366" y="21467"/>
                      <a:pt x="19749" y="21543"/>
                      <a:pt x="19131" y="21543"/>
                    </a:cubicBezTo>
                    <a:cubicBezTo>
                      <a:pt x="18823" y="21543"/>
                      <a:pt x="18206" y="21467"/>
                      <a:pt x="17897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20" name="Фигура"/>
              <p:cNvSpPr/>
              <p:nvPr/>
            </p:nvSpPr>
            <p:spPr>
              <a:xfrm>
                <a:off x="187454" y="153585"/>
                <a:ext cx="70707" cy="292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80" y="10800"/>
                    </a:moveTo>
                    <a:cubicBezTo>
                      <a:pt x="12580" y="375"/>
                      <a:pt x="12580" y="375"/>
                      <a:pt x="12580" y="375"/>
                    </a:cubicBezTo>
                    <a:cubicBezTo>
                      <a:pt x="12580" y="187"/>
                      <a:pt x="11868" y="0"/>
                      <a:pt x="10919" y="0"/>
                    </a:cubicBezTo>
                    <a:cubicBezTo>
                      <a:pt x="10207" y="0"/>
                      <a:pt x="9495" y="187"/>
                      <a:pt x="9495" y="375"/>
                    </a:cubicBezTo>
                    <a:cubicBezTo>
                      <a:pt x="9495" y="10925"/>
                      <a:pt x="9495" y="10925"/>
                      <a:pt x="9495" y="10925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3086" y="21600"/>
                      <a:pt x="3086" y="21600"/>
                      <a:pt x="3086" y="21600"/>
                    </a:cubicBezTo>
                    <a:cubicBezTo>
                      <a:pt x="9495" y="14483"/>
                      <a:pt x="9495" y="14483"/>
                      <a:pt x="9495" y="14483"/>
                    </a:cubicBezTo>
                    <a:cubicBezTo>
                      <a:pt x="9495" y="21600"/>
                      <a:pt x="9495" y="21600"/>
                      <a:pt x="9495" y="21600"/>
                    </a:cubicBezTo>
                    <a:cubicBezTo>
                      <a:pt x="12580" y="21600"/>
                      <a:pt x="12580" y="21600"/>
                      <a:pt x="12580" y="21600"/>
                    </a:cubicBezTo>
                    <a:cubicBezTo>
                      <a:pt x="12580" y="14546"/>
                      <a:pt x="12580" y="14546"/>
                      <a:pt x="12580" y="14546"/>
                    </a:cubicBezTo>
                    <a:cubicBezTo>
                      <a:pt x="18514" y="21600"/>
                      <a:pt x="18514" y="21600"/>
                      <a:pt x="18514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2580" y="10862"/>
                      <a:pt x="12580" y="10862"/>
                      <a:pt x="12580" y="10862"/>
                    </a:cubicBezTo>
                    <a:lnTo>
                      <a:pt x="1258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940" name="Группа"/>
          <p:cNvGrpSpPr/>
          <p:nvPr/>
        </p:nvGrpSpPr>
        <p:grpSpPr>
          <a:xfrm>
            <a:off x="395287" y="2528887"/>
            <a:ext cx="1116013" cy="611188"/>
            <a:chOff x="0" y="0"/>
            <a:chExt cx="1116012" cy="611187"/>
          </a:xfrm>
        </p:grpSpPr>
        <p:sp>
          <p:nvSpPr>
            <p:cNvPr id="1923" name="Фигура"/>
            <p:cNvSpPr/>
            <p:nvPr/>
          </p:nvSpPr>
          <p:spPr>
            <a:xfrm>
              <a:off x="0" y="356151"/>
              <a:ext cx="1116013" cy="25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10800"/>
                  </a:lnTo>
                  <a:lnTo>
                    <a:pt x="5400" y="216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C0C0C0"/>
            </a:solidFill>
            <a:ln w="19050" cap="flat">
              <a:solidFill>
                <a:srgbClr val="89929B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939" name="Группа"/>
            <p:cNvGrpSpPr/>
            <p:nvPr/>
          </p:nvGrpSpPr>
          <p:grpSpPr>
            <a:xfrm>
              <a:off x="233504" y="0"/>
              <a:ext cx="440683" cy="478614"/>
              <a:chOff x="0" y="0"/>
              <a:chExt cx="440681" cy="478613"/>
            </a:xfrm>
          </p:grpSpPr>
          <p:sp>
            <p:nvSpPr>
              <p:cNvPr id="1924" name="Фигура"/>
              <p:cNvSpPr/>
              <p:nvPr/>
            </p:nvSpPr>
            <p:spPr>
              <a:xfrm>
                <a:off x="4933" y="5357"/>
                <a:ext cx="430816" cy="46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183"/>
                    </a:moveTo>
                    <a:cubicBezTo>
                      <a:pt x="21600" y="20508"/>
                      <a:pt x="20508" y="21600"/>
                      <a:pt x="19183" y="21600"/>
                    </a:cubicBezTo>
                    <a:cubicBezTo>
                      <a:pt x="2456" y="21600"/>
                      <a:pt x="2456" y="21600"/>
                      <a:pt x="2456" y="21600"/>
                    </a:cubicBezTo>
                    <a:cubicBezTo>
                      <a:pt x="1131" y="21600"/>
                      <a:pt x="0" y="20508"/>
                      <a:pt x="0" y="19183"/>
                    </a:cubicBezTo>
                    <a:cubicBezTo>
                      <a:pt x="0" y="2456"/>
                      <a:pt x="0" y="2456"/>
                      <a:pt x="0" y="2456"/>
                    </a:cubicBezTo>
                    <a:cubicBezTo>
                      <a:pt x="0" y="1092"/>
                      <a:pt x="1131" y="0"/>
                      <a:pt x="2456" y="0"/>
                    </a:cubicBezTo>
                    <a:cubicBezTo>
                      <a:pt x="19183" y="0"/>
                      <a:pt x="19183" y="0"/>
                      <a:pt x="19183" y="0"/>
                    </a:cubicBezTo>
                    <a:cubicBezTo>
                      <a:pt x="20508" y="0"/>
                      <a:pt x="21600" y="1092"/>
                      <a:pt x="21600" y="2456"/>
                    </a:cubicBezTo>
                    <a:lnTo>
                      <a:pt x="21600" y="1918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AF00"/>
                  </a:gs>
                  <a:gs pos="100000">
                    <a:srgbClr val="FFD77D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25" name="Фигура"/>
              <p:cNvSpPr/>
              <p:nvPr/>
            </p:nvSpPr>
            <p:spPr>
              <a:xfrm>
                <a:off x="0" y="0"/>
                <a:ext cx="440682" cy="478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629" y="21600"/>
                    </a:moveTo>
                    <a:cubicBezTo>
                      <a:pt x="1181" y="21600"/>
                      <a:pt x="0" y="20419"/>
                      <a:pt x="0" y="18971"/>
                    </a:cubicBezTo>
                    <a:cubicBezTo>
                      <a:pt x="0" y="2629"/>
                      <a:pt x="0" y="2629"/>
                      <a:pt x="0" y="2629"/>
                    </a:cubicBezTo>
                    <a:cubicBezTo>
                      <a:pt x="0" y="1181"/>
                      <a:pt x="1181" y="0"/>
                      <a:pt x="2629" y="0"/>
                    </a:cubicBezTo>
                    <a:cubicBezTo>
                      <a:pt x="18971" y="0"/>
                      <a:pt x="18971" y="0"/>
                      <a:pt x="18971" y="0"/>
                    </a:cubicBezTo>
                    <a:cubicBezTo>
                      <a:pt x="20381" y="0"/>
                      <a:pt x="21562" y="1143"/>
                      <a:pt x="21600" y="2590"/>
                    </a:cubicBezTo>
                    <a:cubicBezTo>
                      <a:pt x="21600" y="2590"/>
                      <a:pt x="21600" y="2590"/>
                      <a:pt x="21600" y="2590"/>
                    </a:cubicBezTo>
                    <a:cubicBezTo>
                      <a:pt x="21600" y="18971"/>
                      <a:pt x="21600" y="18971"/>
                      <a:pt x="21600" y="18971"/>
                    </a:cubicBezTo>
                    <a:cubicBezTo>
                      <a:pt x="21600" y="20419"/>
                      <a:pt x="20419" y="21600"/>
                      <a:pt x="18971" y="21600"/>
                    </a:cubicBezTo>
                    <a:lnTo>
                      <a:pt x="2629" y="21600"/>
                    </a:lnTo>
                    <a:close/>
                    <a:moveTo>
                      <a:pt x="495" y="2629"/>
                    </a:moveTo>
                    <a:cubicBezTo>
                      <a:pt x="495" y="18971"/>
                      <a:pt x="495" y="18971"/>
                      <a:pt x="495" y="18971"/>
                    </a:cubicBezTo>
                    <a:cubicBezTo>
                      <a:pt x="495" y="20152"/>
                      <a:pt x="1448" y="21105"/>
                      <a:pt x="2629" y="21105"/>
                    </a:cubicBezTo>
                    <a:cubicBezTo>
                      <a:pt x="18971" y="21105"/>
                      <a:pt x="18971" y="21105"/>
                      <a:pt x="18971" y="21105"/>
                    </a:cubicBezTo>
                    <a:cubicBezTo>
                      <a:pt x="20152" y="21105"/>
                      <a:pt x="21105" y="20152"/>
                      <a:pt x="21105" y="18971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1448"/>
                      <a:pt x="20152" y="495"/>
                      <a:pt x="18971" y="495"/>
                    </a:cubicBezTo>
                    <a:cubicBezTo>
                      <a:pt x="2629" y="495"/>
                      <a:pt x="2629" y="495"/>
                      <a:pt x="2629" y="495"/>
                    </a:cubicBezTo>
                    <a:cubicBezTo>
                      <a:pt x="1448" y="495"/>
                      <a:pt x="495" y="1448"/>
                      <a:pt x="495" y="2629"/>
                    </a:cubicBezTo>
                    <a:close/>
                  </a:path>
                </a:pathLst>
              </a:custGeom>
              <a:solidFill>
                <a:srgbClr val="FFA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26" name="Фигура"/>
              <p:cNvSpPr/>
              <p:nvPr/>
            </p:nvSpPr>
            <p:spPr>
              <a:xfrm>
                <a:off x="302945" y="116506"/>
                <a:ext cx="27567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900" y="21157"/>
                    </a:moveTo>
                    <a:cubicBezTo>
                      <a:pt x="-300" y="20626"/>
                      <a:pt x="-300" y="19918"/>
                      <a:pt x="900" y="19563"/>
                    </a:cubicBezTo>
                    <a:cubicBezTo>
                      <a:pt x="8700" y="17262"/>
                      <a:pt x="13500" y="14075"/>
                      <a:pt x="13500" y="10711"/>
                    </a:cubicBezTo>
                    <a:cubicBezTo>
                      <a:pt x="13500" y="7347"/>
                      <a:pt x="8700" y="4160"/>
                      <a:pt x="900" y="1859"/>
                    </a:cubicBezTo>
                    <a:cubicBezTo>
                      <a:pt x="-300" y="1504"/>
                      <a:pt x="-300" y="796"/>
                      <a:pt x="900" y="265"/>
                    </a:cubicBezTo>
                    <a:cubicBezTo>
                      <a:pt x="2700" y="-89"/>
                      <a:pt x="5100" y="-89"/>
                      <a:pt x="6300" y="265"/>
                    </a:cubicBezTo>
                    <a:cubicBezTo>
                      <a:pt x="15300" y="2921"/>
                      <a:pt x="21300" y="6639"/>
                      <a:pt x="21300" y="10711"/>
                    </a:cubicBezTo>
                    <a:cubicBezTo>
                      <a:pt x="21300" y="14783"/>
                      <a:pt x="15300" y="18501"/>
                      <a:pt x="6300" y="21157"/>
                    </a:cubicBezTo>
                    <a:cubicBezTo>
                      <a:pt x="5700" y="21334"/>
                      <a:pt x="4500" y="21511"/>
                      <a:pt x="3900" y="21511"/>
                    </a:cubicBezTo>
                    <a:cubicBezTo>
                      <a:pt x="2700" y="21511"/>
                      <a:pt x="1500" y="21334"/>
                      <a:pt x="9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27" name="Фигура"/>
              <p:cNvSpPr/>
              <p:nvPr/>
            </p:nvSpPr>
            <p:spPr>
              <a:xfrm>
                <a:off x="319385" y="93291"/>
                <a:ext cx="35792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0" h="21539" extrusionOk="0">
                    <a:moveTo>
                      <a:pt x="689" y="21294"/>
                    </a:moveTo>
                    <a:cubicBezTo>
                      <a:pt x="-230" y="20925"/>
                      <a:pt x="-230" y="20434"/>
                      <a:pt x="689" y="20189"/>
                    </a:cubicBezTo>
                    <a:cubicBezTo>
                      <a:pt x="9881" y="17734"/>
                      <a:pt x="15396" y="14421"/>
                      <a:pt x="15396" y="10739"/>
                    </a:cubicBezTo>
                    <a:cubicBezTo>
                      <a:pt x="15396" y="7057"/>
                      <a:pt x="9881" y="3744"/>
                      <a:pt x="689" y="1289"/>
                    </a:cubicBezTo>
                    <a:cubicBezTo>
                      <a:pt x="-230" y="1044"/>
                      <a:pt x="-230" y="553"/>
                      <a:pt x="689" y="184"/>
                    </a:cubicBezTo>
                    <a:cubicBezTo>
                      <a:pt x="2068" y="-61"/>
                      <a:pt x="3906" y="-61"/>
                      <a:pt x="4825" y="184"/>
                    </a:cubicBezTo>
                    <a:cubicBezTo>
                      <a:pt x="14936" y="2884"/>
                      <a:pt x="21370" y="6689"/>
                      <a:pt x="21370" y="10739"/>
                    </a:cubicBezTo>
                    <a:cubicBezTo>
                      <a:pt x="21370" y="14912"/>
                      <a:pt x="14936" y="18594"/>
                      <a:pt x="5285" y="21294"/>
                    </a:cubicBezTo>
                    <a:cubicBezTo>
                      <a:pt x="4366" y="21416"/>
                      <a:pt x="3906" y="21539"/>
                      <a:pt x="2987" y="21539"/>
                    </a:cubicBezTo>
                    <a:cubicBezTo>
                      <a:pt x="2068" y="21539"/>
                      <a:pt x="1608" y="21416"/>
                      <a:pt x="689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28" name="Фигура"/>
              <p:cNvSpPr/>
              <p:nvPr/>
            </p:nvSpPr>
            <p:spPr>
              <a:xfrm>
                <a:off x="337471" y="70281"/>
                <a:ext cx="44015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4" h="21530" extrusionOk="0">
                    <a:moveTo>
                      <a:pt x="559" y="21343"/>
                    </a:moveTo>
                    <a:cubicBezTo>
                      <a:pt x="-186" y="21062"/>
                      <a:pt x="-186" y="20688"/>
                      <a:pt x="559" y="20501"/>
                    </a:cubicBezTo>
                    <a:cubicBezTo>
                      <a:pt x="10614" y="17977"/>
                      <a:pt x="16573" y="14611"/>
                      <a:pt x="16573" y="10777"/>
                    </a:cubicBezTo>
                    <a:cubicBezTo>
                      <a:pt x="16573" y="6943"/>
                      <a:pt x="10614" y="3577"/>
                      <a:pt x="559" y="1052"/>
                    </a:cubicBezTo>
                    <a:cubicBezTo>
                      <a:pt x="-186" y="865"/>
                      <a:pt x="-186" y="491"/>
                      <a:pt x="559" y="211"/>
                    </a:cubicBezTo>
                    <a:cubicBezTo>
                      <a:pt x="1676" y="-70"/>
                      <a:pt x="3166" y="-70"/>
                      <a:pt x="4283" y="211"/>
                    </a:cubicBezTo>
                    <a:cubicBezTo>
                      <a:pt x="15083" y="2922"/>
                      <a:pt x="21414" y="6662"/>
                      <a:pt x="21414" y="10777"/>
                    </a:cubicBezTo>
                    <a:cubicBezTo>
                      <a:pt x="21414" y="14891"/>
                      <a:pt x="15083" y="18631"/>
                      <a:pt x="4283" y="21343"/>
                    </a:cubicBezTo>
                    <a:cubicBezTo>
                      <a:pt x="3538" y="21436"/>
                      <a:pt x="3166" y="21530"/>
                      <a:pt x="2421" y="21530"/>
                    </a:cubicBezTo>
                    <a:cubicBezTo>
                      <a:pt x="1676" y="21530"/>
                      <a:pt x="1304" y="21436"/>
                      <a:pt x="559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29" name="Фигура"/>
              <p:cNvSpPr/>
              <p:nvPr/>
            </p:nvSpPr>
            <p:spPr>
              <a:xfrm>
                <a:off x="354113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695" y="21391"/>
                    </a:moveTo>
                    <a:cubicBezTo>
                      <a:pt x="-231" y="21240"/>
                      <a:pt x="-231" y="20861"/>
                      <a:pt x="695" y="20709"/>
                    </a:cubicBezTo>
                    <a:cubicBezTo>
                      <a:pt x="10878" y="18132"/>
                      <a:pt x="17358" y="14646"/>
                      <a:pt x="17358" y="10781"/>
                    </a:cubicBezTo>
                    <a:cubicBezTo>
                      <a:pt x="17358" y="6916"/>
                      <a:pt x="10878" y="3429"/>
                      <a:pt x="695" y="852"/>
                    </a:cubicBezTo>
                    <a:cubicBezTo>
                      <a:pt x="-231" y="701"/>
                      <a:pt x="-231" y="322"/>
                      <a:pt x="695" y="170"/>
                    </a:cubicBezTo>
                    <a:cubicBezTo>
                      <a:pt x="1312" y="-57"/>
                      <a:pt x="2546" y="-57"/>
                      <a:pt x="3472" y="170"/>
                    </a:cubicBezTo>
                    <a:cubicBezTo>
                      <a:pt x="14580" y="2899"/>
                      <a:pt x="21369" y="6612"/>
                      <a:pt x="21369" y="10781"/>
                    </a:cubicBezTo>
                    <a:cubicBezTo>
                      <a:pt x="21369" y="14949"/>
                      <a:pt x="14580" y="18663"/>
                      <a:pt x="3472" y="21391"/>
                    </a:cubicBezTo>
                    <a:cubicBezTo>
                      <a:pt x="3163" y="21467"/>
                      <a:pt x="2546" y="21543"/>
                      <a:pt x="1929" y="21543"/>
                    </a:cubicBezTo>
                    <a:cubicBezTo>
                      <a:pt x="1620" y="21543"/>
                      <a:pt x="1003" y="21467"/>
                      <a:pt x="695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30" name="Овал"/>
              <p:cNvSpPr/>
              <p:nvPr/>
            </p:nvSpPr>
            <p:spPr>
              <a:xfrm>
                <a:off x="156211" y="130368"/>
                <a:ext cx="24666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31" name="Фигура"/>
              <p:cNvSpPr/>
              <p:nvPr/>
            </p:nvSpPr>
            <p:spPr>
              <a:xfrm>
                <a:off x="174299" y="130368"/>
                <a:ext cx="34532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63" y="0"/>
                    </a:moveTo>
                    <a:cubicBezTo>
                      <a:pt x="1507" y="0"/>
                      <a:pt x="1507" y="0"/>
                      <a:pt x="1507" y="0"/>
                    </a:cubicBezTo>
                    <a:cubicBezTo>
                      <a:pt x="1507" y="0"/>
                      <a:pt x="1507" y="0"/>
                      <a:pt x="1507" y="0"/>
                    </a:cubicBezTo>
                    <a:cubicBezTo>
                      <a:pt x="6028" y="508"/>
                      <a:pt x="8037" y="5082"/>
                      <a:pt x="8037" y="10927"/>
                    </a:cubicBezTo>
                    <a:cubicBezTo>
                      <a:pt x="8037" y="16772"/>
                      <a:pt x="4521" y="21600"/>
                      <a:pt x="0" y="21600"/>
                    </a:cubicBezTo>
                    <a:cubicBezTo>
                      <a:pt x="13563" y="21600"/>
                      <a:pt x="13563" y="21600"/>
                      <a:pt x="13563" y="21600"/>
                    </a:cubicBezTo>
                    <a:cubicBezTo>
                      <a:pt x="17581" y="21600"/>
                      <a:pt x="21600" y="16772"/>
                      <a:pt x="21600" y="10927"/>
                    </a:cubicBezTo>
                    <a:cubicBezTo>
                      <a:pt x="21600" y="4828"/>
                      <a:pt x="17581" y="0"/>
                      <a:pt x="13563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32" name="Овал"/>
              <p:cNvSpPr/>
              <p:nvPr/>
            </p:nvSpPr>
            <p:spPr>
              <a:xfrm>
                <a:off x="264737" y="130368"/>
                <a:ext cx="24667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33" name="Фигура"/>
              <p:cNvSpPr/>
              <p:nvPr/>
            </p:nvSpPr>
            <p:spPr>
              <a:xfrm>
                <a:off x="238428" y="130368"/>
                <a:ext cx="31243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229" y="0"/>
                    </a:moveTo>
                    <a:cubicBezTo>
                      <a:pt x="20057" y="0"/>
                      <a:pt x="20057" y="0"/>
                      <a:pt x="20057" y="0"/>
                    </a:cubicBezTo>
                    <a:cubicBezTo>
                      <a:pt x="20057" y="0"/>
                      <a:pt x="20057" y="0"/>
                      <a:pt x="20057" y="0"/>
                    </a:cubicBezTo>
                    <a:cubicBezTo>
                      <a:pt x="15943" y="508"/>
                      <a:pt x="13371" y="5082"/>
                      <a:pt x="13371" y="10927"/>
                    </a:cubicBezTo>
                    <a:cubicBezTo>
                      <a:pt x="13371" y="16772"/>
                      <a:pt x="17486" y="21600"/>
                      <a:pt x="21600" y="21600"/>
                    </a:cubicBezTo>
                    <a:cubicBezTo>
                      <a:pt x="8229" y="21600"/>
                      <a:pt x="8229" y="21600"/>
                      <a:pt x="8229" y="21600"/>
                    </a:cubicBezTo>
                    <a:cubicBezTo>
                      <a:pt x="3600" y="21600"/>
                      <a:pt x="0" y="16772"/>
                      <a:pt x="0" y="10927"/>
                    </a:cubicBezTo>
                    <a:cubicBezTo>
                      <a:pt x="0" y="4828"/>
                      <a:pt x="3600" y="0"/>
                      <a:pt x="8229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34" name="Фигура"/>
              <p:cNvSpPr/>
              <p:nvPr/>
            </p:nvSpPr>
            <p:spPr>
              <a:xfrm>
                <a:off x="115103" y="116506"/>
                <a:ext cx="27566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14400" y="21157"/>
                    </a:moveTo>
                    <a:cubicBezTo>
                      <a:pt x="5400" y="18501"/>
                      <a:pt x="0" y="14783"/>
                      <a:pt x="0" y="10711"/>
                    </a:cubicBezTo>
                    <a:cubicBezTo>
                      <a:pt x="0" y="6639"/>
                      <a:pt x="5400" y="2921"/>
                      <a:pt x="14400" y="265"/>
                    </a:cubicBezTo>
                    <a:cubicBezTo>
                      <a:pt x="16200" y="-89"/>
                      <a:pt x="18600" y="-89"/>
                      <a:pt x="20400" y="265"/>
                    </a:cubicBezTo>
                    <a:cubicBezTo>
                      <a:pt x="21600" y="796"/>
                      <a:pt x="21600" y="1504"/>
                      <a:pt x="20400" y="1859"/>
                    </a:cubicBezTo>
                    <a:cubicBezTo>
                      <a:pt x="12600" y="4160"/>
                      <a:pt x="7800" y="7347"/>
                      <a:pt x="7800" y="10711"/>
                    </a:cubicBezTo>
                    <a:cubicBezTo>
                      <a:pt x="7800" y="14075"/>
                      <a:pt x="12600" y="17262"/>
                      <a:pt x="20400" y="19563"/>
                    </a:cubicBezTo>
                    <a:cubicBezTo>
                      <a:pt x="20400" y="19563"/>
                      <a:pt x="20400" y="19563"/>
                      <a:pt x="20400" y="19563"/>
                    </a:cubicBezTo>
                    <a:cubicBezTo>
                      <a:pt x="21600" y="19918"/>
                      <a:pt x="21600" y="20626"/>
                      <a:pt x="20400" y="21157"/>
                    </a:cubicBezTo>
                    <a:cubicBezTo>
                      <a:pt x="19200" y="21334"/>
                      <a:pt x="18600" y="21511"/>
                      <a:pt x="17400" y="21511"/>
                    </a:cubicBezTo>
                    <a:cubicBezTo>
                      <a:pt x="16200" y="21511"/>
                      <a:pt x="15600" y="21334"/>
                      <a:pt x="144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35" name="Фигура"/>
              <p:cNvSpPr/>
              <p:nvPr/>
            </p:nvSpPr>
            <p:spPr>
              <a:xfrm>
                <a:off x="90438" y="93291"/>
                <a:ext cx="35599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5" h="21539" extrusionOk="0">
                    <a:moveTo>
                      <a:pt x="16085" y="21294"/>
                    </a:moveTo>
                    <a:cubicBezTo>
                      <a:pt x="5974" y="18594"/>
                      <a:pt x="0" y="14912"/>
                      <a:pt x="0" y="10739"/>
                    </a:cubicBezTo>
                    <a:cubicBezTo>
                      <a:pt x="0" y="6689"/>
                      <a:pt x="5974" y="2884"/>
                      <a:pt x="16085" y="184"/>
                    </a:cubicBezTo>
                    <a:cubicBezTo>
                      <a:pt x="16085" y="184"/>
                      <a:pt x="16085" y="184"/>
                      <a:pt x="16085" y="184"/>
                    </a:cubicBezTo>
                    <a:cubicBezTo>
                      <a:pt x="17464" y="-61"/>
                      <a:pt x="19302" y="-61"/>
                      <a:pt x="20221" y="184"/>
                    </a:cubicBezTo>
                    <a:cubicBezTo>
                      <a:pt x="21600" y="553"/>
                      <a:pt x="21600" y="1044"/>
                      <a:pt x="20221" y="1289"/>
                    </a:cubicBezTo>
                    <a:cubicBezTo>
                      <a:pt x="11489" y="3744"/>
                      <a:pt x="5974" y="7057"/>
                      <a:pt x="5974" y="10739"/>
                    </a:cubicBezTo>
                    <a:cubicBezTo>
                      <a:pt x="5974" y="14421"/>
                      <a:pt x="11489" y="17734"/>
                      <a:pt x="20221" y="20189"/>
                    </a:cubicBezTo>
                    <a:cubicBezTo>
                      <a:pt x="21600" y="20434"/>
                      <a:pt x="21600" y="20925"/>
                      <a:pt x="20221" y="21294"/>
                    </a:cubicBezTo>
                    <a:cubicBezTo>
                      <a:pt x="19762" y="21416"/>
                      <a:pt x="19302" y="21539"/>
                      <a:pt x="18383" y="21539"/>
                    </a:cubicBezTo>
                    <a:cubicBezTo>
                      <a:pt x="17464" y="21539"/>
                      <a:pt x="17004" y="21416"/>
                      <a:pt x="16085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36" name="Фигура"/>
              <p:cNvSpPr/>
              <p:nvPr/>
            </p:nvSpPr>
            <p:spPr>
              <a:xfrm>
                <a:off x="64129" y="70281"/>
                <a:ext cx="45457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5" h="21530" extrusionOk="0">
                    <a:moveTo>
                      <a:pt x="17207" y="21343"/>
                    </a:moveTo>
                    <a:cubicBezTo>
                      <a:pt x="6590" y="18631"/>
                      <a:pt x="0" y="14891"/>
                      <a:pt x="0" y="10777"/>
                    </a:cubicBezTo>
                    <a:cubicBezTo>
                      <a:pt x="0" y="6662"/>
                      <a:pt x="6590" y="2922"/>
                      <a:pt x="17207" y="211"/>
                    </a:cubicBezTo>
                    <a:cubicBezTo>
                      <a:pt x="18305" y="-70"/>
                      <a:pt x="19769" y="-70"/>
                      <a:pt x="20502" y="211"/>
                    </a:cubicBezTo>
                    <a:cubicBezTo>
                      <a:pt x="21600" y="491"/>
                      <a:pt x="21600" y="865"/>
                      <a:pt x="20502" y="1052"/>
                    </a:cubicBezTo>
                    <a:cubicBezTo>
                      <a:pt x="10983" y="3577"/>
                      <a:pt x="4759" y="6943"/>
                      <a:pt x="4759" y="10777"/>
                    </a:cubicBezTo>
                    <a:cubicBezTo>
                      <a:pt x="4759" y="14611"/>
                      <a:pt x="10983" y="17977"/>
                      <a:pt x="20502" y="20501"/>
                    </a:cubicBezTo>
                    <a:cubicBezTo>
                      <a:pt x="20502" y="20501"/>
                      <a:pt x="20502" y="20501"/>
                      <a:pt x="20502" y="20501"/>
                    </a:cubicBezTo>
                    <a:cubicBezTo>
                      <a:pt x="21600" y="20688"/>
                      <a:pt x="21600" y="21062"/>
                      <a:pt x="20502" y="21343"/>
                    </a:cubicBezTo>
                    <a:cubicBezTo>
                      <a:pt x="20136" y="21436"/>
                      <a:pt x="19403" y="21530"/>
                      <a:pt x="19037" y="21530"/>
                    </a:cubicBezTo>
                    <a:cubicBezTo>
                      <a:pt x="18305" y="21530"/>
                      <a:pt x="17573" y="21436"/>
                      <a:pt x="17207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37" name="Фигура"/>
              <p:cNvSpPr/>
              <p:nvPr/>
            </p:nvSpPr>
            <p:spPr>
              <a:xfrm>
                <a:off x="37819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17897" y="21391"/>
                    </a:moveTo>
                    <a:cubicBezTo>
                      <a:pt x="6789" y="18663"/>
                      <a:pt x="0" y="14949"/>
                      <a:pt x="0" y="10781"/>
                    </a:cubicBezTo>
                    <a:cubicBezTo>
                      <a:pt x="0" y="6612"/>
                      <a:pt x="6789" y="2899"/>
                      <a:pt x="17897" y="170"/>
                    </a:cubicBezTo>
                    <a:cubicBezTo>
                      <a:pt x="17897" y="170"/>
                      <a:pt x="17897" y="170"/>
                      <a:pt x="17897" y="170"/>
                    </a:cubicBezTo>
                    <a:cubicBezTo>
                      <a:pt x="18514" y="-57"/>
                      <a:pt x="19749" y="-57"/>
                      <a:pt x="20674" y="170"/>
                    </a:cubicBezTo>
                    <a:cubicBezTo>
                      <a:pt x="21600" y="322"/>
                      <a:pt x="21600" y="701"/>
                      <a:pt x="20674" y="852"/>
                    </a:cubicBezTo>
                    <a:cubicBezTo>
                      <a:pt x="10491" y="3429"/>
                      <a:pt x="4011" y="6916"/>
                      <a:pt x="4011" y="10781"/>
                    </a:cubicBezTo>
                    <a:cubicBezTo>
                      <a:pt x="4011" y="14646"/>
                      <a:pt x="10491" y="18132"/>
                      <a:pt x="20674" y="20709"/>
                    </a:cubicBezTo>
                    <a:cubicBezTo>
                      <a:pt x="21600" y="20861"/>
                      <a:pt x="21600" y="21240"/>
                      <a:pt x="20674" y="21391"/>
                    </a:cubicBezTo>
                    <a:cubicBezTo>
                      <a:pt x="20366" y="21467"/>
                      <a:pt x="19749" y="21543"/>
                      <a:pt x="19131" y="21543"/>
                    </a:cubicBezTo>
                    <a:cubicBezTo>
                      <a:pt x="18823" y="21543"/>
                      <a:pt x="18206" y="21467"/>
                      <a:pt x="17897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38" name="Фигура"/>
              <p:cNvSpPr/>
              <p:nvPr/>
            </p:nvSpPr>
            <p:spPr>
              <a:xfrm>
                <a:off x="187454" y="153585"/>
                <a:ext cx="70707" cy="292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80" y="10800"/>
                    </a:moveTo>
                    <a:cubicBezTo>
                      <a:pt x="12580" y="375"/>
                      <a:pt x="12580" y="375"/>
                      <a:pt x="12580" y="375"/>
                    </a:cubicBezTo>
                    <a:cubicBezTo>
                      <a:pt x="12580" y="187"/>
                      <a:pt x="11868" y="0"/>
                      <a:pt x="10919" y="0"/>
                    </a:cubicBezTo>
                    <a:cubicBezTo>
                      <a:pt x="10207" y="0"/>
                      <a:pt x="9495" y="187"/>
                      <a:pt x="9495" y="375"/>
                    </a:cubicBezTo>
                    <a:cubicBezTo>
                      <a:pt x="9495" y="10925"/>
                      <a:pt x="9495" y="10925"/>
                      <a:pt x="9495" y="10925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3086" y="21600"/>
                      <a:pt x="3086" y="21600"/>
                      <a:pt x="3086" y="21600"/>
                    </a:cubicBezTo>
                    <a:cubicBezTo>
                      <a:pt x="9495" y="14483"/>
                      <a:pt x="9495" y="14483"/>
                      <a:pt x="9495" y="14483"/>
                    </a:cubicBezTo>
                    <a:cubicBezTo>
                      <a:pt x="9495" y="21600"/>
                      <a:pt x="9495" y="21600"/>
                      <a:pt x="9495" y="21600"/>
                    </a:cubicBezTo>
                    <a:cubicBezTo>
                      <a:pt x="12580" y="21600"/>
                      <a:pt x="12580" y="21600"/>
                      <a:pt x="12580" y="21600"/>
                    </a:cubicBezTo>
                    <a:cubicBezTo>
                      <a:pt x="12580" y="14546"/>
                      <a:pt x="12580" y="14546"/>
                      <a:pt x="12580" y="14546"/>
                    </a:cubicBezTo>
                    <a:cubicBezTo>
                      <a:pt x="18514" y="21600"/>
                      <a:pt x="18514" y="21600"/>
                      <a:pt x="18514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2580" y="10862"/>
                      <a:pt x="12580" y="10862"/>
                      <a:pt x="12580" y="10862"/>
                    </a:cubicBezTo>
                    <a:lnTo>
                      <a:pt x="1258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941" name="Линия"/>
          <p:cNvSpPr/>
          <p:nvPr/>
        </p:nvSpPr>
        <p:spPr>
          <a:xfrm flipV="1">
            <a:off x="7559675" y="3068637"/>
            <a:ext cx="936626" cy="828676"/>
          </a:xfrm>
          <a:prstGeom prst="line">
            <a:avLst/>
          </a:prstGeom>
          <a:ln w="38100">
            <a:solidFill>
              <a:srgbClr val="3399FF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42" name="Фигура"/>
          <p:cNvSpPr/>
          <p:nvPr/>
        </p:nvSpPr>
        <p:spPr>
          <a:xfrm>
            <a:off x="6732587" y="1520825"/>
            <a:ext cx="1331913" cy="990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8357"/>
                  <a:pt x="19808" y="6300"/>
                  <a:pt x="17450" y="5914"/>
                </a:cubicBezTo>
                <a:cubicBezTo>
                  <a:pt x="17450" y="5914"/>
                  <a:pt x="17450" y="5786"/>
                  <a:pt x="17450" y="5657"/>
                </a:cubicBezTo>
                <a:cubicBezTo>
                  <a:pt x="17450" y="2571"/>
                  <a:pt x="14526" y="0"/>
                  <a:pt x="10941" y="0"/>
                </a:cubicBezTo>
                <a:cubicBezTo>
                  <a:pt x="7452" y="0"/>
                  <a:pt x="4622" y="2314"/>
                  <a:pt x="4339" y="5143"/>
                </a:cubicBezTo>
                <a:cubicBezTo>
                  <a:pt x="1886" y="6043"/>
                  <a:pt x="0" y="8100"/>
                  <a:pt x="0" y="10543"/>
                </a:cubicBezTo>
                <a:cubicBezTo>
                  <a:pt x="0" y="12600"/>
                  <a:pt x="1132" y="14271"/>
                  <a:pt x="2830" y="15300"/>
                </a:cubicBezTo>
                <a:cubicBezTo>
                  <a:pt x="2547" y="15814"/>
                  <a:pt x="2358" y="16457"/>
                  <a:pt x="2358" y="17100"/>
                </a:cubicBezTo>
                <a:cubicBezTo>
                  <a:pt x="2358" y="19543"/>
                  <a:pt x="4905" y="21600"/>
                  <a:pt x="8017" y="21600"/>
                </a:cubicBezTo>
                <a:cubicBezTo>
                  <a:pt x="9715" y="21600"/>
                  <a:pt x="11224" y="21086"/>
                  <a:pt x="12262" y="20186"/>
                </a:cubicBezTo>
                <a:cubicBezTo>
                  <a:pt x="12922" y="20314"/>
                  <a:pt x="13677" y="20443"/>
                  <a:pt x="14431" y="20443"/>
                </a:cubicBezTo>
                <a:cubicBezTo>
                  <a:pt x="18016" y="20443"/>
                  <a:pt x="20940" y="17871"/>
                  <a:pt x="20940" y="14657"/>
                </a:cubicBezTo>
                <a:cubicBezTo>
                  <a:pt x="20940" y="14271"/>
                  <a:pt x="20940" y="13886"/>
                  <a:pt x="20845" y="13500"/>
                </a:cubicBezTo>
                <a:cubicBezTo>
                  <a:pt x="21317" y="12729"/>
                  <a:pt x="21600" y="11829"/>
                  <a:pt x="21600" y="10800"/>
                </a:cubicBezTo>
                <a:close/>
              </a:path>
            </a:pathLst>
          </a:custGeom>
          <a:gradFill>
            <a:gsLst>
              <a:gs pos="0">
                <a:srgbClr val="FFAF00"/>
              </a:gs>
              <a:gs pos="100000">
                <a:srgbClr val="FFDF99"/>
              </a:gs>
            </a:gsLst>
            <a:lin ang="16200000"/>
          </a:gradFill>
          <a:ln w="28575">
            <a:solidFill>
              <a:srgbClr val="FFAF00"/>
            </a:solidFill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grpSp>
        <p:nvGrpSpPr>
          <p:cNvPr id="1948" name="Группа"/>
          <p:cNvGrpSpPr/>
          <p:nvPr/>
        </p:nvGrpSpPr>
        <p:grpSpPr>
          <a:xfrm>
            <a:off x="8208962" y="2601912"/>
            <a:ext cx="719138" cy="731839"/>
            <a:chOff x="0" y="0"/>
            <a:chExt cx="719137" cy="731837"/>
          </a:xfrm>
        </p:grpSpPr>
        <p:sp>
          <p:nvSpPr>
            <p:cNvPr id="1943" name="Овал"/>
            <p:cNvSpPr/>
            <p:nvPr/>
          </p:nvSpPr>
          <p:spPr>
            <a:xfrm>
              <a:off x="0" y="862"/>
              <a:ext cx="719138" cy="730976"/>
            </a:xfrm>
            <a:prstGeom prst="ellipse">
              <a:avLst/>
            </a:prstGeom>
            <a:solidFill>
              <a:srgbClr val="99CCFF"/>
            </a:solidFill>
            <a:ln w="12700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1944" name="Линия"/>
            <p:cNvSpPr/>
            <p:nvPr/>
          </p:nvSpPr>
          <p:spPr>
            <a:xfrm>
              <a:off x="95167" y="15534"/>
              <a:ext cx="592524" cy="67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53" y="0"/>
                  </a:moveTo>
                  <a:lnTo>
                    <a:pt x="10498" y="4193"/>
                  </a:lnTo>
                  <a:lnTo>
                    <a:pt x="8537" y="3586"/>
                  </a:lnTo>
                  <a:lnTo>
                    <a:pt x="6577" y="4800"/>
                  </a:lnTo>
                  <a:lnTo>
                    <a:pt x="6577" y="5986"/>
                  </a:lnTo>
                  <a:lnTo>
                    <a:pt x="8537" y="4800"/>
                  </a:lnTo>
                  <a:lnTo>
                    <a:pt x="8537" y="5986"/>
                  </a:lnTo>
                  <a:lnTo>
                    <a:pt x="5913" y="6593"/>
                  </a:lnTo>
                  <a:lnTo>
                    <a:pt x="5249" y="6593"/>
                  </a:lnTo>
                  <a:lnTo>
                    <a:pt x="4616" y="7779"/>
                  </a:lnTo>
                  <a:lnTo>
                    <a:pt x="2625" y="7200"/>
                  </a:lnTo>
                  <a:lnTo>
                    <a:pt x="2625" y="8993"/>
                  </a:lnTo>
                  <a:lnTo>
                    <a:pt x="4616" y="8993"/>
                  </a:lnTo>
                  <a:lnTo>
                    <a:pt x="6577" y="7779"/>
                  </a:lnTo>
                  <a:lnTo>
                    <a:pt x="7210" y="8386"/>
                  </a:lnTo>
                  <a:lnTo>
                    <a:pt x="7210" y="9600"/>
                  </a:lnTo>
                  <a:lnTo>
                    <a:pt x="7874" y="8386"/>
                  </a:lnTo>
                  <a:lnTo>
                    <a:pt x="7874" y="7779"/>
                  </a:lnTo>
                  <a:lnTo>
                    <a:pt x="10498" y="9600"/>
                  </a:lnTo>
                  <a:lnTo>
                    <a:pt x="10498" y="10786"/>
                  </a:lnTo>
                  <a:lnTo>
                    <a:pt x="7210" y="10786"/>
                  </a:lnTo>
                  <a:lnTo>
                    <a:pt x="4616" y="9600"/>
                  </a:lnTo>
                  <a:lnTo>
                    <a:pt x="1961" y="9600"/>
                  </a:lnTo>
                  <a:lnTo>
                    <a:pt x="0" y="13793"/>
                  </a:lnTo>
                  <a:lnTo>
                    <a:pt x="2625" y="15586"/>
                  </a:lnTo>
                  <a:lnTo>
                    <a:pt x="5249" y="16193"/>
                  </a:lnTo>
                  <a:lnTo>
                    <a:pt x="7874" y="21600"/>
                  </a:lnTo>
                  <a:lnTo>
                    <a:pt x="10498" y="21600"/>
                  </a:lnTo>
                  <a:lnTo>
                    <a:pt x="12489" y="19200"/>
                  </a:lnTo>
                  <a:lnTo>
                    <a:pt x="13153" y="15586"/>
                  </a:lnTo>
                  <a:lnTo>
                    <a:pt x="15114" y="14400"/>
                  </a:lnTo>
                  <a:lnTo>
                    <a:pt x="12489" y="12000"/>
                  </a:lnTo>
                  <a:lnTo>
                    <a:pt x="15778" y="13793"/>
                  </a:lnTo>
                  <a:lnTo>
                    <a:pt x="16411" y="11393"/>
                  </a:lnTo>
                  <a:lnTo>
                    <a:pt x="17739" y="11393"/>
                  </a:lnTo>
                  <a:lnTo>
                    <a:pt x="20363" y="13793"/>
                  </a:lnTo>
                  <a:lnTo>
                    <a:pt x="20393" y="10593"/>
                  </a:lnTo>
                  <a:lnTo>
                    <a:pt x="21600" y="5600"/>
                  </a:lnTo>
                </a:path>
              </a:pathLst>
            </a:custGeom>
            <a:solidFill>
              <a:srgbClr val="99FA66"/>
            </a:solidFill>
            <a:ln w="12700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945" name="Линия"/>
            <p:cNvSpPr/>
            <p:nvPr/>
          </p:nvSpPr>
          <p:spPr>
            <a:xfrm>
              <a:off x="95167" y="-1"/>
              <a:ext cx="242472" cy="129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9362" y="12185"/>
                  </a:lnTo>
                  <a:lnTo>
                    <a:pt x="6466" y="18485"/>
                  </a:lnTo>
                  <a:lnTo>
                    <a:pt x="9699" y="9000"/>
                  </a:lnTo>
                  <a:lnTo>
                    <a:pt x="3233" y="21600"/>
                  </a:lnTo>
                  <a:lnTo>
                    <a:pt x="0" y="21600"/>
                  </a:lnTo>
                </a:path>
              </a:pathLst>
            </a:custGeom>
            <a:solidFill>
              <a:srgbClr val="99FA66"/>
            </a:solidFill>
            <a:ln w="12700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946" name="Треугольник"/>
            <p:cNvSpPr/>
            <p:nvPr/>
          </p:nvSpPr>
          <p:spPr>
            <a:xfrm>
              <a:off x="204403" y="148438"/>
              <a:ext cx="34758" cy="55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FA66"/>
            </a:solidFill>
            <a:ln w="12700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1947" name="Фигура"/>
            <p:cNvSpPr/>
            <p:nvPr/>
          </p:nvSpPr>
          <p:spPr>
            <a:xfrm>
              <a:off x="438599" y="596344"/>
              <a:ext cx="71997" cy="55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7147"/>
                  </a:moveTo>
                  <a:lnTo>
                    <a:pt x="0" y="21600"/>
                  </a:lnTo>
                  <a:lnTo>
                    <a:pt x="5459" y="21600"/>
                  </a:lnTo>
                  <a:lnTo>
                    <a:pt x="21600" y="0"/>
                  </a:lnTo>
                  <a:lnTo>
                    <a:pt x="16141" y="0"/>
                  </a:lnTo>
                  <a:lnTo>
                    <a:pt x="10800" y="7147"/>
                  </a:lnTo>
                  <a:close/>
                </a:path>
              </a:pathLst>
            </a:custGeom>
            <a:solidFill>
              <a:srgbClr val="99FA66"/>
            </a:solidFill>
            <a:ln w="9525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49" name="Прямоугольник с закругленными углами"/>
          <p:cNvSpPr/>
          <p:nvPr/>
        </p:nvSpPr>
        <p:spPr>
          <a:xfrm>
            <a:off x="4429125" y="3032125"/>
            <a:ext cx="792163" cy="682625"/>
          </a:xfrm>
          <a:prstGeom prst="roundRect">
            <a:avLst>
              <a:gd name="adj" fmla="val 14884"/>
            </a:avLst>
          </a:prstGeom>
          <a:gradFill>
            <a:gsLst>
              <a:gs pos="0">
                <a:srgbClr val="FFAF00"/>
              </a:gs>
              <a:gs pos="100000">
                <a:srgbClr val="FFD70D"/>
              </a:gs>
            </a:gsLst>
            <a:lin ang="16200000"/>
          </a:gra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950" name="MME"/>
          <p:cNvSpPr txBox="1"/>
          <p:nvPr/>
        </p:nvSpPr>
        <p:spPr>
          <a:xfrm>
            <a:off x="4464050" y="3213100"/>
            <a:ext cx="639626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MME</a:t>
            </a:r>
          </a:p>
        </p:txBody>
      </p:sp>
      <p:sp>
        <p:nvSpPr>
          <p:cNvPr id="1951" name="Прямоугольник с закругленными углами"/>
          <p:cNvSpPr/>
          <p:nvPr/>
        </p:nvSpPr>
        <p:spPr>
          <a:xfrm>
            <a:off x="5508625" y="3502025"/>
            <a:ext cx="792163" cy="682625"/>
          </a:xfrm>
          <a:prstGeom prst="roundRect">
            <a:avLst>
              <a:gd name="adj" fmla="val 14884"/>
            </a:avLst>
          </a:prstGeom>
          <a:gradFill>
            <a:gsLst>
              <a:gs pos="0">
                <a:srgbClr val="FFAF00"/>
              </a:gs>
              <a:gs pos="100000">
                <a:srgbClr val="FFD70D"/>
              </a:gs>
            </a:gsLst>
            <a:lin ang="16200000"/>
          </a:gra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952" name="SGW"/>
          <p:cNvSpPr txBox="1"/>
          <p:nvPr/>
        </p:nvSpPr>
        <p:spPr>
          <a:xfrm>
            <a:off x="5543550" y="3681412"/>
            <a:ext cx="6523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SGW</a:t>
            </a:r>
          </a:p>
        </p:txBody>
      </p:sp>
      <p:sp>
        <p:nvSpPr>
          <p:cNvPr id="1953" name="Фигура"/>
          <p:cNvSpPr/>
          <p:nvPr/>
        </p:nvSpPr>
        <p:spPr>
          <a:xfrm>
            <a:off x="6696075" y="3429000"/>
            <a:ext cx="1331913" cy="900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8357"/>
                  <a:pt x="19808" y="6300"/>
                  <a:pt x="17450" y="5914"/>
                </a:cubicBezTo>
                <a:cubicBezTo>
                  <a:pt x="17450" y="5914"/>
                  <a:pt x="17450" y="5786"/>
                  <a:pt x="17450" y="5657"/>
                </a:cubicBezTo>
                <a:cubicBezTo>
                  <a:pt x="17450" y="2571"/>
                  <a:pt x="14526" y="0"/>
                  <a:pt x="10941" y="0"/>
                </a:cubicBezTo>
                <a:cubicBezTo>
                  <a:pt x="7452" y="0"/>
                  <a:pt x="4622" y="2314"/>
                  <a:pt x="4339" y="5143"/>
                </a:cubicBezTo>
                <a:cubicBezTo>
                  <a:pt x="1886" y="6043"/>
                  <a:pt x="0" y="8100"/>
                  <a:pt x="0" y="10543"/>
                </a:cubicBezTo>
                <a:cubicBezTo>
                  <a:pt x="0" y="12600"/>
                  <a:pt x="1132" y="14271"/>
                  <a:pt x="2830" y="15300"/>
                </a:cubicBezTo>
                <a:cubicBezTo>
                  <a:pt x="2547" y="15814"/>
                  <a:pt x="2358" y="16457"/>
                  <a:pt x="2358" y="17100"/>
                </a:cubicBezTo>
                <a:cubicBezTo>
                  <a:pt x="2358" y="19543"/>
                  <a:pt x="4905" y="21600"/>
                  <a:pt x="8017" y="21600"/>
                </a:cubicBezTo>
                <a:cubicBezTo>
                  <a:pt x="9715" y="21600"/>
                  <a:pt x="11224" y="21086"/>
                  <a:pt x="12262" y="20186"/>
                </a:cubicBezTo>
                <a:cubicBezTo>
                  <a:pt x="12922" y="20314"/>
                  <a:pt x="13677" y="20443"/>
                  <a:pt x="14431" y="20443"/>
                </a:cubicBezTo>
                <a:cubicBezTo>
                  <a:pt x="18016" y="20443"/>
                  <a:pt x="20940" y="17871"/>
                  <a:pt x="20940" y="14657"/>
                </a:cubicBezTo>
                <a:cubicBezTo>
                  <a:pt x="20940" y="14271"/>
                  <a:pt x="20940" y="13886"/>
                  <a:pt x="20845" y="13500"/>
                </a:cubicBezTo>
                <a:cubicBezTo>
                  <a:pt x="21317" y="12729"/>
                  <a:pt x="21600" y="11829"/>
                  <a:pt x="21600" y="10800"/>
                </a:cubicBezTo>
                <a:close/>
              </a:path>
            </a:pathLst>
          </a:custGeom>
          <a:gradFill>
            <a:gsLst>
              <a:gs pos="0">
                <a:srgbClr val="7F22A2"/>
              </a:gs>
              <a:gs pos="100000">
                <a:srgbClr val="E0CCE0"/>
              </a:gs>
            </a:gsLst>
            <a:lin ang="16200000"/>
          </a:gradFill>
          <a:ln w="28575">
            <a:solidFill>
              <a:srgbClr val="7F22A2"/>
            </a:solidFill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954" name="LTE: Исключительно пакетная передача данных (3,9G)"/>
          <p:cNvSpPr txBox="1"/>
          <p:nvPr/>
        </p:nvSpPr>
        <p:spPr>
          <a:xfrm>
            <a:off x="215899" y="836612"/>
            <a:ext cx="8665769" cy="1121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1100"/>
              </a:spcBef>
            </a:pPr>
            <a:r>
              <a:rPr sz="3200" b="1" dirty="0"/>
              <a:t>LTE: </a:t>
            </a:r>
            <a:r>
              <a:rPr sz="3200" b="1" i="1" dirty="0">
                <a:solidFill>
                  <a:srgbClr val="7F22A2"/>
                </a:solidFill>
              </a:rPr>
              <a:t>Исключительно пакетная </a:t>
            </a:r>
            <a:r>
              <a:rPr sz="3200" b="1" i="1" dirty="0" smtClean="0">
                <a:solidFill>
                  <a:srgbClr val="7F22A2"/>
                </a:solidFill>
              </a:rPr>
              <a:t>передача</a:t>
            </a:r>
            <a:endParaRPr lang="ru-RU" sz="3200" b="1" i="1" dirty="0" smtClean="0">
              <a:solidFill>
                <a:srgbClr val="7F22A2"/>
              </a:solidFill>
            </a:endParaRPr>
          </a:p>
          <a:p>
            <a:pPr defTabSz="762000">
              <a:lnSpc>
                <a:spcPct val="90000"/>
              </a:lnSpc>
              <a:spcBef>
                <a:spcPts val="1100"/>
              </a:spcBef>
            </a:pPr>
            <a:r>
              <a:rPr sz="3200" b="1" i="1" dirty="0" smtClean="0">
                <a:solidFill>
                  <a:srgbClr val="7F22A2"/>
                </a:solidFill>
              </a:rPr>
              <a:t> </a:t>
            </a:r>
            <a:r>
              <a:rPr sz="3200" b="1" i="1" dirty="0">
                <a:solidFill>
                  <a:srgbClr val="7F22A2"/>
                </a:solidFill>
              </a:rPr>
              <a:t>данных (3,9G)</a:t>
            </a:r>
          </a:p>
        </p:txBody>
      </p:sp>
      <p:sp>
        <p:nvSpPr>
          <p:cNvPr id="1955" name="4th Generation ultra high speed mobile data networks…"/>
          <p:cNvSpPr txBox="1"/>
          <p:nvPr/>
        </p:nvSpPr>
        <p:spPr>
          <a:xfrm>
            <a:off x="323850" y="4473575"/>
            <a:ext cx="8461375" cy="110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700"/>
              </a:spcBef>
            </a:pPr>
            <a:r>
              <a:rPr sz="2000" b="1"/>
              <a:t>4</a:t>
            </a:r>
            <a:r>
              <a:rPr sz="2000" b="1" baseline="30000"/>
              <a:t>th</a:t>
            </a:r>
            <a:r>
              <a:rPr sz="2000" b="1"/>
              <a:t> Generation ultra high speed mobile data networks</a:t>
            </a:r>
          </a:p>
          <a:p>
            <a:pPr defTabSz="762000">
              <a:lnSpc>
                <a:spcPct val="90000"/>
              </a:lnSpc>
              <a:spcBef>
                <a:spcPts val="800"/>
              </a:spcBef>
            </a:pPr>
            <a:endParaRPr sz="2000" b="1"/>
          </a:p>
          <a:p>
            <a:pPr defTabSz="762000">
              <a:lnSpc>
                <a:spcPct val="90000"/>
              </a:lnSpc>
              <a:spcBef>
                <a:spcPts val="700"/>
              </a:spcBef>
            </a:pPr>
            <a:r>
              <a:rPr sz="2000" b="1"/>
              <a:t>Downstream: 173 </a:t>
            </a:r>
            <a:r>
              <a:rPr sz="2000" b="1" i="1"/>
              <a:t>Mbps 	</a:t>
            </a:r>
            <a:r>
              <a:rPr sz="2000" b="1"/>
              <a:t>Upstream: 58 </a:t>
            </a:r>
            <a:r>
              <a:rPr sz="2000" b="1" i="1"/>
              <a:t>Mbps	</a:t>
            </a:r>
            <a:r>
              <a:rPr sz="2000" b="1"/>
              <a:t>Latency: 10-20</a:t>
            </a:r>
            <a:r>
              <a:rPr sz="2000" b="1" i="1"/>
              <a:t>ms</a:t>
            </a:r>
          </a:p>
        </p:txBody>
      </p:sp>
      <p:sp>
        <p:nvSpPr>
          <p:cNvPr id="1956" name="www"/>
          <p:cNvSpPr txBox="1"/>
          <p:nvPr/>
        </p:nvSpPr>
        <p:spPr>
          <a:xfrm>
            <a:off x="8208962" y="3284537"/>
            <a:ext cx="60156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www</a:t>
            </a:r>
          </a:p>
        </p:txBody>
      </p:sp>
      <p:sp>
        <p:nvSpPr>
          <p:cNvPr id="1957" name="Phone…"/>
          <p:cNvSpPr txBox="1"/>
          <p:nvPr/>
        </p:nvSpPr>
        <p:spPr>
          <a:xfrm>
            <a:off x="6914294" y="1700212"/>
            <a:ext cx="944687" cy="675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/>
          <a:p>
            <a:pPr algn="ctr" defTabSz="762000">
              <a:lnSpc>
                <a:spcPct val="90000"/>
              </a:lnSpc>
              <a:spcBef>
                <a:spcPts val="600"/>
              </a:spcBef>
            </a:pPr>
            <a:r>
              <a:rPr sz="1800" i="1"/>
              <a:t>Phone</a:t>
            </a:r>
          </a:p>
          <a:p>
            <a:pPr algn="ctr" defTabSz="762000">
              <a:lnSpc>
                <a:spcPct val="90000"/>
              </a:lnSpc>
              <a:spcBef>
                <a:spcPts val="600"/>
              </a:spcBef>
            </a:pPr>
            <a:r>
              <a:rPr sz="1800" i="1"/>
              <a:t>Network</a:t>
            </a:r>
          </a:p>
        </p:txBody>
      </p:sp>
      <p:sp>
        <p:nvSpPr>
          <p:cNvPr id="1958" name="Data…"/>
          <p:cNvSpPr txBox="1"/>
          <p:nvPr/>
        </p:nvSpPr>
        <p:spPr>
          <a:xfrm>
            <a:off x="6877781" y="3573462"/>
            <a:ext cx="944688" cy="675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/>
          <a:p>
            <a:pPr algn="ctr" defTabSz="762000">
              <a:lnSpc>
                <a:spcPct val="90000"/>
              </a:lnSpc>
              <a:spcBef>
                <a:spcPts val="600"/>
              </a:spcBef>
            </a:pPr>
            <a:r>
              <a:rPr sz="1800" i="1"/>
              <a:t>Data</a:t>
            </a:r>
          </a:p>
          <a:p>
            <a:pPr algn="ctr" defTabSz="762000">
              <a:lnSpc>
                <a:spcPct val="90000"/>
              </a:lnSpc>
              <a:spcBef>
                <a:spcPts val="600"/>
              </a:spcBef>
            </a:pPr>
            <a:r>
              <a:rPr sz="1800" i="1"/>
              <a:t>Network</a:t>
            </a:r>
          </a:p>
        </p:txBody>
      </p:sp>
      <p:sp>
        <p:nvSpPr>
          <p:cNvPr id="1959" name="еNodeB"/>
          <p:cNvSpPr txBox="1"/>
          <p:nvPr/>
        </p:nvSpPr>
        <p:spPr>
          <a:xfrm>
            <a:off x="820471" y="3260725"/>
            <a:ext cx="1207778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 anchor="ctr">
            <a:spAutoFit/>
          </a:bodyPr>
          <a:lstStyle/>
          <a:p>
            <a:r>
              <a:t>еNodeB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Базовые станции (Nod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Базовые станции (NodeB)</a:t>
            </a:r>
          </a:p>
        </p:txBody>
      </p:sp>
      <p:pic>
        <p:nvPicPr>
          <p:cNvPr id="233" name="pasted-image.jpg" descr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670" y="919605"/>
            <a:ext cx="6990844" cy="5793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Эволюция беспроводных сетей связи"/>
          <p:cNvSpPr txBox="1">
            <a:spLocks noGrp="1"/>
          </p:cNvSpPr>
          <p:nvPr>
            <p:ph type="title"/>
          </p:nvPr>
        </p:nvSpPr>
        <p:spPr>
          <a:xfrm>
            <a:off x="250825" y="188912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Эволюция беспроводных сетей связи</a:t>
            </a:r>
          </a:p>
        </p:txBody>
      </p:sp>
      <p:sp>
        <p:nvSpPr>
          <p:cNvPr id="1962" name="LTE: Исключительно пакетная передача данных (3,9G)"/>
          <p:cNvSpPr txBox="1"/>
          <p:nvPr/>
        </p:nvSpPr>
        <p:spPr>
          <a:xfrm>
            <a:off x="215899" y="836612"/>
            <a:ext cx="8779582" cy="1121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1100"/>
              </a:spcBef>
            </a:pPr>
            <a:r>
              <a:rPr sz="3200" b="1" dirty="0"/>
              <a:t>LTE: </a:t>
            </a:r>
            <a:r>
              <a:rPr sz="3200" b="1" i="1" dirty="0">
                <a:solidFill>
                  <a:srgbClr val="7F22A2"/>
                </a:solidFill>
              </a:rPr>
              <a:t>Исключительно пакетная передача </a:t>
            </a:r>
            <a:endParaRPr lang="ru-RU" sz="3200" b="1" i="1" dirty="0" smtClean="0">
              <a:solidFill>
                <a:srgbClr val="7F22A2"/>
              </a:solidFill>
            </a:endParaRPr>
          </a:p>
          <a:p>
            <a:pPr defTabSz="762000">
              <a:lnSpc>
                <a:spcPct val="90000"/>
              </a:lnSpc>
              <a:spcBef>
                <a:spcPts val="1100"/>
              </a:spcBef>
            </a:pPr>
            <a:r>
              <a:rPr sz="3200" b="1" i="1" dirty="0" smtClean="0">
                <a:solidFill>
                  <a:srgbClr val="7F22A2"/>
                </a:solidFill>
              </a:rPr>
              <a:t>данных </a:t>
            </a:r>
            <a:r>
              <a:rPr sz="3200" b="1" i="1" dirty="0">
                <a:solidFill>
                  <a:srgbClr val="7F22A2"/>
                </a:solidFill>
              </a:rPr>
              <a:t>(3,9G)</a:t>
            </a:r>
          </a:p>
        </p:txBody>
      </p:sp>
      <p:pic>
        <p:nvPicPr>
          <p:cNvPr id="1963" name="pasted-image.jpg" descr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064" y="2296064"/>
            <a:ext cx="6741997" cy="41168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Smart/Super phone features"/>
          <p:cNvSpPr txBox="1">
            <a:spLocks noGrp="1"/>
          </p:cNvSpPr>
          <p:nvPr>
            <p:ph type="title"/>
          </p:nvPr>
        </p:nvSpPr>
        <p:spPr>
          <a:xfrm>
            <a:off x="215900" y="188912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Smart/Super phone features</a:t>
            </a:r>
          </a:p>
        </p:txBody>
      </p:sp>
      <p:grpSp>
        <p:nvGrpSpPr>
          <p:cNvPr id="1969" name="Группа"/>
          <p:cNvGrpSpPr/>
          <p:nvPr/>
        </p:nvGrpSpPr>
        <p:grpSpPr>
          <a:xfrm>
            <a:off x="2663307" y="1606372"/>
            <a:ext cx="3422099" cy="3384906"/>
            <a:chOff x="0" y="0"/>
            <a:chExt cx="3422098" cy="3384905"/>
          </a:xfrm>
        </p:grpSpPr>
        <p:sp>
          <p:nvSpPr>
            <p:cNvPr id="1966" name="Прямоугольник с закругленными углами"/>
            <p:cNvSpPr/>
            <p:nvPr/>
          </p:nvSpPr>
          <p:spPr>
            <a:xfrm rot="2788857">
              <a:off x="761724" y="234334"/>
              <a:ext cx="1898651" cy="2916238"/>
            </a:xfrm>
            <a:prstGeom prst="roundRect">
              <a:avLst>
                <a:gd name="adj" fmla="val 16054"/>
              </a:avLst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967" name="Прямоугольник с закругленными углами"/>
            <p:cNvSpPr/>
            <p:nvPr/>
          </p:nvSpPr>
          <p:spPr>
            <a:xfrm rot="2788857">
              <a:off x="959268" y="433218"/>
              <a:ext cx="1602243" cy="2424763"/>
            </a:xfrm>
            <a:prstGeom prst="roundRect">
              <a:avLst>
                <a:gd name="adj" fmla="val 16645"/>
              </a:avLst>
            </a:prstGeom>
            <a:solidFill>
              <a:srgbClr val="EAEAEA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1968" name="Овал"/>
            <p:cNvSpPr/>
            <p:nvPr/>
          </p:nvSpPr>
          <p:spPr>
            <a:xfrm rot="2788857">
              <a:off x="548055" y="2454561"/>
              <a:ext cx="450449" cy="229431"/>
            </a:xfrm>
            <a:prstGeom prst="ellipse">
              <a:avLst/>
            </a:prstGeom>
            <a:noFill/>
            <a:ln w="19050" cap="flat">
              <a:solidFill>
                <a:srgbClr val="89929B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970" name="keyboard"/>
          <p:cNvSpPr txBox="1"/>
          <p:nvPr/>
        </p:nvSpPr>
        <p:spPr>
          <a:xfrm>
            <a:off x="6084887" y="1016000"/>
            <a:ext cx="104670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16C834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16C834"/>
                </a:solidFill>
              </a:rPr>
              <a:t>keyboard</a:t>
            </a:r>
          </a:p>
        </p:txBody>
      </p:sp>
      <p:sp>
        <p:nvSpPr>
          <p:cNvPr id="1971" name="stereo speakers"/>
          <p:cNvSpPr txBox="1"/>
          <p:nvPr/>
        </p:nvSpPr>
        <p:spPr>
          <a:xfrm>
            <a:off x="6443662" y="1916112"/>
            <a:ext cx="1732732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7F22A2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7F22A2"/>
                </a:solidFill>
              </a:rPr>
              <a:t>stereo speakers</a:t>
            </a:r>
          </a:p>
        </p:txBody>
      </p:sp>
      <p:sp>
        <p:nvSpPr>
          <p:cNvPr id="1972" name="touch screen"/>
          <p:cNvSpPr txBox="1"/>
          <p:nvPr/>
        </p:nvSpPr>
        <p:spPr>
          <a:xfrm>
            <a:off x="6588125" y="3213100"/>
            <a:ext cx="141516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16C834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16C834"/>
                </a:solidFill>
              </a:rPr>
              <a:t>touch screen</a:t>
            </a:r>
          </a:p>
        </p:txBody>
      </p:sp>
      <p:sp>
        <p:nvSpPr>
          <p:cNvPr id="1973" name="High Definition Screen"/>
          <p:cNvSpPr txBox="1"/>
          <p:nvPr/>
        </p:nvSpPr>
        <p:spPr>
          <a:xfrm>
            <a:off x="5940425" y="3860800"/>
            <a:ext cx="2380804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7F22A2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7F22A2"/>
                </a:solidFill>
              </a:rPr>
              <a:t>High Definition Screen</a:t>
            </a:r>
          </a:p>
        </p:txBody>
      </p:sp>
      <p:sp>
        <p:nvSpPr>
          <p:cNvPr id="1974" name="headphones"/>
          <p:cNvSpPr txBox="1"/>
          <p:nvPr/>
        </p:nvSpPr>
        <p:spPr>
          <a:xfrm>
            <a:off x="287337" y="3824287"/>
            <a:ext cx="136482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7F22A2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7F22A2"/>
                </a:solidFill>
              </a:rPr>
              <a:t>headphones</a:t>
            </a:r>
          </a:p>
        </p:txBody>
      </p:sp>
      <p:sp>
        <p:nvSpPr>
          <p:cNvPr id="1975" name="accelerometers"/>
          <p:cNvSpPr txBox="1"/>
          <p:nvPr/>
        </p:nvSpPr>
        <p:spPr>
          <a:xfrm>
            <a:off x="792162" y="5121275"/>
            <a:ext cx="1668996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FFAF00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FFAF00"/>
                </a:solidFill>
              </a:rPr>
              <a:t>accelerometers</a:t>
            </a:r>
          </a:p>
        </p:txBody>
      </p:sp>
      <p:sp>
        <p:nvSpPr>
          <p:cNvPr id="1976" name="GPS"/>
          <p:cNvSpPr txBox="1"/>
          <p:nvPr/>
        </p:nvSpPr>
        <p:spPr>
          <a:xfrm>
            <a:off x="395287" y="3105150"/>
            <a:ext cx="589062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16C834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16C834"/>
                </a:solidFill>
              </a:rPr>
              <a:t>GPS</a:t>
            </a:r>
          </a:p>
        </p:txBody>
      </p:sp>
      <p:sp>
        <p:nvSpPr>
          <p:cNvPr id="1977" name="barometer"/>
          <p:cNvSpPr txBox="1"/>
          <p:nvPr/>
        </p:nvSpPr>
        <p:spPr>
          <a:xfrm>
            <a:off x="863600" y="4473575"/>
            <a:ext cx="1148172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16C834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16C834"/>
                </a:solidFill>
              </a:rPr>
              <a:t>barometer</a:t>
            </a:r>
          </a:p>
        </p:txBody>
      </p:sp>
      <p:sp>
        <p:nvSpPr>
          <p:cNvPr id="1978" name="microphone"/>
          <p:cNvSpPr txBox="1"/>
          <p:nvPr/>
        </p:nvSpPr>
        <p:spPr>
          <a:xfrm>
            <a:off x="755650" y="2565400"/>
            <a:ext cx="1300758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FFAF00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FFAF00"/>
                </a:solidFill>
              </a:rPr>
              <a:t>microphone</a:t>
            </a:r>
          </a:p>
        </p:txBody>
      </p:sp>
      <p:sp>
        <p:nvSpPr>
          <p:cNvPr id="1979" name="still camera"/>
          <p:cNvSpPr txBox="1"/>
          <p:nvPr/>
        </p:nvSpPr>
        <p:spPr>
          <a:xfrm>
            <a:off x="431800" y="1520825"/>
            <a:ext cx="126224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16C834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16C834"/>
                </a:solidFill>
              </a:rPr>
              <a:t>still camera</a:t>
            </a:r>
          </a:p>
        </p:txBody>
      </p:sp>
      <p:sp>
        <p:nvSpPr>
          <p:cNvPr id="1980" name="flash"/>
          <p:cNvSpPr txBox="1"/>
          <p:nvPr/>
        </p:nvSpPr>
        <p:spPr>
          <a:xfrm>
            <a:off x="2339975" y="1412875"/>
            <a:ext cx="58917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7F22A2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7F22A2"/>
                </a:solidFill>
              </a:rPr>
              <a:t>flash</a:t>
            </a:r>
          </a:p>
        </p:txBody>
      </p:sp>
      <p:sp>
        <p:nvSpPr>
          <p:cNvPr id="1981" name="vibrate alert"/>
          <p:cNvSpPr txBox="1"/>
          <p:nvPr/>
        </p:nvSpPr>
        <p:spPr>
          <a:xfrm>
            <a:off x="3132137" y="908050"/>
            <a:ext cx="1300647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7F22A2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7F22A2"/>
                </a:solidFill>
              </a:rPr>
              <a:t>vibrate alert</a:t>
            </a:r>
          </a:p>
        </p:txBody>
      </p:sp>
      <p:sp>
        <p:nvSpPr>
          <p:cNvPr id="1982" name="clock"/>
          <p:cNvSpPr txBox="1"/>
          <p:nvPr/>
        </p:nvSpPr>
        <p:spPr>
          <a:xfrm>
            <a:off x="6156325" y="4652962"/>
            <a:ext cx="62712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16C834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16C834"/>
                </a:solidFill>
              </a:rPr>
              <a:t>clock</a:t>
            </a:r>
          </a:p>
        </p:txBody>
      </p:sp>
      <p:sp>
        <p:nvSpPr>
          <p:cNvPr id="1983" name="calculator"/>
          <p:cNvSpPr txBox="1"/>
          <p:nvPr/>
        </p:nvSpPr>
        <p:spPr>
          <a:xfrm>
            <a:off x="2339975" y="5589587"/>
            <a:ext cx="108465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7F22A2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7F22A2"/>
                </a:solidFill>
              </a:rPr>
              <a:t>calculator</a:t>
            </a:r>
          </a:p>
        </p:txBody>
      </p:sp>
      <p:sp>
        <p:nvSpPr>
          <p:cNvPr id="1984" name="calendar"/>
          <p:cNvSpPr txBox="1"/>
          <p:nvPr/>
        </p:nvSpPr>
        <p:spPr>
          <a:xfrm>
            <a:off x="3635375" y="5516562"/>
            <a:ext cx="98319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calendar</a:t>
            </a:r>
          </a:p>
        </p:txBody>
      </p:sp>
      <p:sp>
        <p:nvSpPr>
          <p:cNvPr id="1985" name="Apps"/>
          <p:cNvSpPr txBox="1"/>
          <p:nvPr/>
        </p:nvSpPr>
        <p:spPr>
          <a:xfrm>
            <a:off x="5508625" y="5265737"/>
            <a:ext cx="62734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Apps</a:t>
            </a:r>
          </a:p>
        </p:txBody>
      </p:sp>
      <p:sp>
        <p:nvSpPr>
          <p:cNvPr id="1986" name="Internet access"/>
          <p:cNvSpPr txBox="1"/>
          <p:nvPr/>
        </p:nvSpPr>
        <p:spPr>
          <a:xfrm>
            <a:off x="4140200" y="5984875"/>
            <a:ext cx="1656494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AF193A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AF193A"/>
                </a:solidFill>
              </a:rPr>
              <a:t>Internet access</a:t>
            </a:r>
          </a:p>
        </p:txBody>
      </p:sp>
      <p:sp>
        <p:nvSpPr>
          <p:cNvPr id="1987" name="bluetooth"/>
          <p:cNvSpPr txBox="1"/>
          <p:nvPr/>
        </p:nvSpPr>
        <p:spPr>
          <a:xfrm>
            <a:off x="7019925" y="4941887"/>
            <a:ext cx="104693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FFAF00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FFAF00"/>
                </a:solidFill>
              </a:rPr>
              <a:t>bluetooth</a:t>
            </a:r>
          </a:p>
        </p:txBody>
      </p:sp>
      <p:sp>
        <p:nvSpPr>
          <p:cNvPr id="1988" name="music player"/>
          <p:cNvSpPr txBox="1"/>
          <p:nvPr/>
        </p:nvSpPr>
        <p:spPr>
          <a:xfrm>
            <a:off x="5148262" y="512762"/>
            <a:ext cx="138938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FFAF00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FFAF00"/>
                </a:solidFill>
              </a:rPr>
              <a:t>music player</a:t>
            </a:r>
          </a:p>
        </p:txBody>
      </p:sp>
      <p:sp>
        <p:nvSpPr>
          <p:cNvPr id="1989" name="video player"/>
          <p:cNvSpPr txBox="1"/>
          <p:nvPr/>
        </p:nvSpPr>
        <p:spPr>
          <a:xfrm>
            <a:off x="7380287" y="1341437"/>
            <a:ext cx="133893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video player</a:t>
            </a:r>
          </a:p>
        </p:txBody>
      </p:sp>
      <p:sp>
        <p:nvSpPr>
          <p:cNvPr id="1990" name="FM radio"/>
          <p:cNvSpPr txBox="1"/>
          <p:nvPr/>
        </p:nvSpPr>
        <p:spPr>
          <a:xfrm>
            <a:off x="6840537" y="2457450"/>
            <a:ext cx="100819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FM radio</a:t>
            </a:r>
          </a:p>
        </p:txBody>
      </p:sp>
      <p:sp>
        <p:nvSpPr>
          <p:cNvPr id="1991" name="FM transmitter"/>
          <p:cNvSpPr txBox="1"/>
          <p:nvPr/>
        </p:nvSpPr>
        <p:spPr>
          <a:xfrm>
            <a:off x="611187" y="873125"/>
            <a:ext cx="1579588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AF193A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AF193A"/>
                </a:solidFill>
              </a:rPr>
              <a:t>FM transmitter</a:t>
            </a:r>
          </a:p>
        </p:txBody>
      </p:sp>
      <p:sp>
        <p:nvSpPr>
          <p:cNvPr id="1992" name="Office tools"/>
          <p:cNvSpPr txBox="1"/>
          <p:nvPr/>
        </p:nvSpPr>
        <p:spPr>
          <a:xfrm>
            <a:off x="6192837" y="5734050"/>
            <a:ext cx="1245618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Office tools</a:t>
            </a:r>
          </a:p>
        </p:txBody>
      </p:sp>
      <p:sp>
        <p:nvSpPr>
          <p:cNvPr id="1993" name="video camera"/>
          <p:cNvSpPr txBox="1"/>
          <p:nvPr/>
        </p:nvSpPr>
        <p:spPr>
          <a:xfrm>
            <a:off x="1619250" y="2060575"/>
            <a:ext cx="147857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16C834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16C834"/>
                </a:solidFill>
              </a:rPr>
              <a:t>video camera</a:t>
            </a:r>
          </a:p>
        </p:txBody>
      </p:sp>
      <p:sp>
        <p:nvSpPr>
          <p:cNvPr id="1994" name="light meter"/>
          <p:cNvSpPr txBox="1"/>
          <p:nvPr/>
        </p:nvSpPr>
        <p:spPr>
          <a:xfrm>
            <a:off x="7416800" y="476250"/>
            <a:ext cx="117351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AF193A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AF193A"/>
                </a:solidFill>
              </a:rPr>
              <a:t>light meter</a:t>
            </a:r>
          </a:p>
        </p:txBody>
      </p:sp>
      <p:sp>
        <p:nvSpPr>
          <p:cNvPr id="1995" name="removable…"/>
          <p:cNvSpPr txBox="1"/>
          <p:nvPr/>
        </p:nvSpPr>
        <p:spPr>
          <a:xfrm>
            <a:off x="539750" y="5697537"/>
            <a:ext cx="1237134" cy="675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600"/>
              </a:spcBef>
            </a:pPr>
            <a:r>
              <a:rPr sz="1800">
                <a:solidFill>
                  <a:srgbClr val="AF193A"/>
                </a:solidFill>
              </a:rPr>
              <a:t>removable</a:t>
            </a:r>
          </a:p>
          <a:p>
            <a:pPr defTabSz="762000">
              <a:lnSpc>
                <a:spcPct val="90000"/>
              </a:lnSpc>
              <a:spcBef>
                <a:spcPts val="600"/>
              </a:spcBef>
            </a:pPr>
            <a:r>
              <a:rPr sz="1800">
                <a:solidFill>
                  <a:srgbClr val="AF193A"/>
                </a:solidFill>
              </a:rPr>
              <a:t>memory</a:t>
            </a:r>
          </a:p>
        </p:txBody>
      </p:sp>
      <p:sp>
        <p:nvSpPr>
          <p:cNvPr id="1996" name="email"/>
          <p:cNvSpPr txBox="1"/>
          <p:nvPr/>
        </p:nvSpPr>
        <p:spPr>
          <a:xfrm>
            <a:off x="7272337" y="4329112"/>
            <a:ext cx="65257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email</a:t>
            </a:r>
          </a:p>
        </p:txBody>
      </p:sp>
      <p:sp>
        <p:nvSpPr>
          <p:cNvPr id="1997" name="USB"/>
          <p:cNvSpPr txBox="1"/>
          <p:nvPr/>
        </p:nvSpPr>
        <p:spPr>
          <a:xfrm>
            <a:off x="5256212" y="4473575"/>
            <a:ext cx="576337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16C834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16C834"/>
                </a:solidFill>
              </a:rPr>
              <a:t>USB</a:t>
            </a:r>
          </a:p>
        </p:txBody>
      </p:sp>
      <p:sp>
        <p:nvSpPr>
          <p:cNvPr id="1998" name="sms"/>
          <p:cNvSpPr txBox="1"/>
          <p:nvPr/>
        </p:nvSpPr>
        <p:spPr>
          <a:xfrm>
            <a:off x="7885112" y="5481637"/>
            <a:ext cx="52532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AF193A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AF193A"/>
                </a:solidFill>
              </a:rPr>
              <a:t>sms</a:t>
            </a:r>
          </a:p>
        </p:txBody>
      </p:sp>
      <p:pic>
        <p:nvPicPr>
          <p:cNvPr id="1999" name="lte.png" descr="l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2727" y="3732"/>
            <a:ext cx="9315990" cy="6333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Частотно-временная структура OFDM сигнал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Частотно-временная структура OFDM сигнала</a:t>
            </a:r>
          </a:p>
        </p:txBody>
      </p:sp>
      <p:pic>
        <p:nvPicPr>
          <p:cNvPr id="2002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927100"/>
            <a:ext cx="5994400" cy="259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3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2428" y="3660775"/>
            <a:ext cx="4377872" cy="2678388"/>
          </a:xfrm>
          <a:prstGeom prst="rect">
            <a:avLst/>
          </a:prstGeom>
          <a:ln w="12700">
            <a:miter lim="400000"/>
          </a:ln>
        </p:spPr>
      </p:pic>
      <p:sp>
        <p:nvSpPr>
          <p:cNvPr id="2004" name="Структура OFDM сигнала"/>
          <p:cNvSpPr txBox="1"/>
          <p:nvPr/>
        </p:nvSpPr>
        <p:spPr>
          <a:xfrm>
            <a:off x="1074471" y="3473449"/>
            <a:ext cx="298139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 anchor="ctr">
            <a:spAutoFit/>
          </a:bodyPr>
          <a:lstStyle>
            <a:lvl1pPr>
              <a:defRPr sz="1900"/>
            </a:lvl1pPr>
          </a:lstStyle>
          <a:p>
            <a:r>
              <a:t>Структура OFDM сигнала</a:t>
            </a:r>
          </a:p>
        </p:txBody>
      </p:sp>
      <p:sp>
        <p:nvSpPr>
          <p:cNvPr id="2005" name="Частотно-временная матрица…"/>
          <p:cNvSpPr txBox="1"/>
          <p:nvPr/>
        </p:nvSpPr>
        <p:spPr>
          <a:xfrm>
            <a:off x="502971" y="4676118"/>
            <a:ext cx="359289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 anchor="ctr">
            <a:spAutoFit/>
          </a:bodyPr>
          <a:lstStyle/>
          <a:p>
            <a:pPr>
              <a:defRPr sz="1900"/>
            </a:pPr>
            <a:r>
              <a:t>Частотно-временная матрица </a:t>
            </a:r>
          </a:p>
          <a:p>
            <a:pPr>
              <a:defRPr sz="1900"/>
            </a:pPr>
            <a:r>
              <a:t>OFDM сигнала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 dir="in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Временная структура кадра в L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Временная структура кадра в LTE</a:t>
            </a:r>
          </a:p>
        </p:txBody>
      </p:sp>
      <p:pic>
        <p:nvPicPr>
          <p:cNvPr id="2008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5445" y="927861"/>
            <a:ext cx="5946449" cy="4808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 dir="in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У кого MIMO прошло мимо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 кого MIMO прошло мимо…</a:t>
            </a:r>
          </a:p>
        </p:txBody>
      </p:sp>
      <p:sp>
        <p:nvSpPr>
          <p:cNvPr id="2011" name="Прямоугольник с закругленными углами"/>
          <p:cNvSpPr/>
          <p:nvPr/>
        </p:nvSpPr>
        <p:spPr>
          <a:xfrm>
            <a:off x="481012" y="5937250"/>
            <a:ext cx="4473367" cy="574675"/>
          </a:xfrm>
          <a:prstGeom prst="roundRect">
            <a:avLst>
              <a:gd name="adj" fmla="val 15470"/>
            </a:avLst>
          </a:prstGeom>
          <a:solidFill>
            <a:srgbClr val="FFD308"/>
          </a:solidFill>
          <a:ln w="19050">
            <a:solidFill>
              <a:srgbClr val="FFD308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012" name="http://habrahabr.ru/post/150225/"/>
          <p:cNvSpPr txBox="1"/>
          <p:nvPr/>
        </p:nvSpPr>
        <p:spPr>
          <a:xfrm>
            <a:off x="495450" y="5976937"/>
            <a:ext cx="444449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 anchor="ctr">
            <a:spAutoFit/>
          </a:bodyPr>
          <a:lstStyle>
            <a:lvl1pPr>
              <a:defRPr u="sng">
                <a:solidFill>
                  <a:srgbClr val="7F22A2"/>
                </a:solidFill>
                <a:uFill>
                  <a:solidFill>
                    <a:srgbClr val="7F22A2"/>
                  </a:solidFill>
                </a:uFill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7F22A2"/>
                </a:solidFill>
                <a:uFill>
                  <a:solidFill>
                    <a:srgbClr val="7F22A2"/>
                  </a:solidFill>
                </a:uFill>
                <a:hlinkClick r:id="rId2"/>
              </a:rPr>
              <a:t>http://habrahabr.ru/post/150225/</a:t>
            </a:r>
          </a:p>
        </p:txBody>
      </p:sp>
      <p:pic>
        <p:nvPicPr>
          <p:cNvPr id="2013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2092" y="730994"/>
            <a:ext cx="5499816" cy="4251159"/>
          </a:xfrm>
          <a:prstGeom prst="rect">
            <a:avLst/>
          </a:prstGeom>
          <a:ln w="12700">
            <a:miter lim="400000"/>
          </a:ln>
        </p:spPr>
      </p:pic>
      <p:sp>
        <p:nvSpPr>
          <p:cNvPr id="2014" name="Результаты моделирования MIMO при различных конфигурациях"/>
          <p:cNvSpPr txBox="1"/>
          <p:nvPr/>
        </p:nvSpPr>
        <p:spPr>
          <a:xfrm>
            <a:off x="1822092" y="4983958"/>
            <a:ext cx="5499816" cy="10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>
            <a:spAutoFit/>
          </a:bodyPr>
          <a:lstStyle/>
          <a:p>
            <a:pPr algn="ctr" defTabSz="457200">
              <a:spcBef>
                <a:spcPts val="1000"/>
              </a:spcBef>
              <a:defRPr sz="1900">
                <a:latin typeface="Helvetica"/>
                <a:ea typeface="Helvetica"/>
                <a:cs typeface="Helvetica"/>
                <a:sym typeface="Helvetica"/>
              </a:defRPr>
            </a:pPr>
            <a:r>
              <a:t>Результаты моделирования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MIMO </a:t>
            </a:r>
            <a:r>
              <a:t>при различных конфигурациях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 dir="in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У кого MIMO прошло мимо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 кого MIMO прошло мимо…</a:t>
            </a:r>
          </a:p>
        </p:txBody>
      </p:sp>
      <p:pic>
        <p:nvPicPr>
          <p:cNvPr id="2017" name="Снимок экрана 2015-10-16 в 23.41.05.png" descr="Снимок экрана 2015-10-16 в 23.41.05.png"/>
          <p:cNvPicPr>
            <a:picLocks noChangeAspect="1"/>
          </p:cNvPicPr>
          <p:nvPr/>
        </p:nvPicPr>
        <p:blipFill>
          <a:blip r:embed="rId2">
            <a:extLst/>
          </a:blip>
          <a:srcRect l="2533" r="2533" b="5067"/>
          <a:stretch>
            <a:fillRect/>
          </a:stretch>
        </p:blipFill>
        <p:spPr>
          <a:xfrm>
            <a:off x="-129746" y="858505"/>
            <a:ext cx="9144001" cy="514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8" name="Снимок экрана 2015-10-16 в 22.51.40.png" descr="Снимок экрана 2015-10-16 в 22.51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19308" y="5805061"/>
            <a:ext cx="1130301" cy="266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У кого MIMO прошло мимо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 кого MIMO прошло мимо…</a:t>
            </a:r>
          </a:p>
        </p:txBody>
      </p:sp>
      <p:pic>
        <p:nvPicPr>
          <p:cNvPr id="2021" name="Снимок экрана 2015-10-16 в 22.51.40.png" descr="Снимок экрана 2015-10-16 в 22.51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9308" y="5805061"/>
            <a:ext cx="1130301" cy="26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2" name="Снимок экрана 2015-10-16 в 23.53.32.png" descr="Снимок экрана 2015-10-16 в 23.53.32.png"/>
          <p:cNvPicPr>
            <a:picLocks noChangeAspect="1"/>
          </p:cNvPicPr>
          <p:nvPr/>
        </p:nvPicPr>
        <p:blipFill>
          <a:blip r:embed="rId3">
            <a:extLst/>
          </a:blip>
          <a:srcRect t="8842" b="8842"/>
          <a:stretch>
            <a:fillRect/>
          </a:stretch>
        </p:blipFill>
        <p:spPr>
          <a:xfrm>
            <a:off x="-189840" y="1043613"/>
            <a:ext cx="9523680" cy="44074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Прямоугольник с закругленными углами"/>
          <p:cNvSpPr/>
          <p:nvPr/>
        </p:nvSpPr>
        <p:spPr>
          <a:xfrm>
            <a:off x="250825" y="5084762"/>
            <a:ext cx="8534400" cy="574676"/>
          </a:xfrm>
          <a:prstGeom prst="roundRect">
            <a:avLst>
              <a:gd name="adj" fmla="val 15470"/>
            </a:avLst>
          </a:prstGeom>
          <a:solidFill>
            <a:srgbClr val="16C834"/>
          </a:solidFill>
          <a:ln w="19050">
            <a:solidFill>
              <a:srgbClr val="16C834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025" name="Линия"/>
          <p:cNvSpPr/>
          <p:nvPr/>
        </p:nvSpPr>
        <p:spPr>
          <a:xfrm>
            <a:off x="2268537" y="2960687"/>
            <a:ext cx="2087563" cy="900113"/>
          </a:xfrm>
          <a:prstGeom prst="line">
            <a:avLst/>
          </a:prstGeom>
          <a:ln w="38100">
            <a:solidFill>
              <a:srgbClr val="3399FF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26" name="Линия"/>
          <p:cNvSpPr/>
          <p:nvPr/>
        </p:nvSpPr>
        <p:spPr>
          <a:xfrm flipV="1">
            <a:off x="4464050" y="3860799"/>
            <a:ext cx="3421063" cy="73027"/>
          </a:xfrm>
          <a:prstGeom prst="line">
            <a:avLst/>
          </a:prstGeom>
          <a:ln w="38100">
            <a:solidFill>
              <a:srgbClr val="3399FF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27" name="Эволюция беспроводных сетей связи"/>
          <p:cNvSpPr txBox="1">
            <a:spLocks noGrp="1"/>
          </p:cNvSpPr>
          <p:nvPr>
            <p:ph type="title"/>
          </p:nvPr>
        </p:nvSpPr>
        <p:spPr>
          <a:xfrm>
            <a:off x="250825" y="188912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Эволюция беспроводных сетей связи</a:t>
            </a:r>
          </a:p>
        </p:txBody>
      </p:sp>
      <p:grpSp>
        <p:nvGrpSpPr>
          <p:cNvPr id="2045" name="Группа"/>
          <p:cNvGrpSpPr/>
          <p:nvPr/>
        </p:nvGrpSpPr>
        <p:grpSpPr>
          <a:xfrm>
            <a:off x="1258887" y="2384425"/>
            <a:ext cx="1116013" cy="611188"/>
            <a:chOff x="0" y="0"/>
            <a:chExt cx="1116012" cy="611187"/>
          </a:xfrm>
        </p:grpSpPr>
        <p:sp>
          <p:nvSpPr>
            <p:cNvPr id="2028" name="Фигура"/>
            <p:cNvSpPr/>
            <p:nvPr/>
          </p:nvSpPr>
          <p:spPr>
            <a:xfrm>
              <a:off x="0" y="356151"/>
              <a:ext cx="1116013" cy="25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10800"/>
                  </a:lnTo>
                  <a:lnTo>
                    <a:pt x="5400" y="216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C0C0C0"/>
            </a:solidFill>
            <a:ln w="19050" cap="flat">
              <a:solidFill>
                <a:srgbClr val="89929B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44" name="Группа"/>
            <p:cNvGrpSpPr/>
            <p:nvPr/>
          </p:nvGrpSpPr>
          <p:grpSpPr>
            <a:xfrm>
              <a:off x="233504" y="0"/>
              <a:ext cx="440683" cy="478614"/>
              <a:chOff x="0" y="0"/>
              <a:chExt cx="440681" cy="478613"/>
            </a:xfrm>
          </p:grpSpPr>
          <p:sp>
            <p:nvSpPr>
              <p:cNvPr id="2029" name="Фигура"/>
              <p:cNvSpPr/>
              <p:nvPr/>
            </p:nvSpPr>
            <p:spPr>
              <a:xfrm>
                <a:off x="4933" y="5357"/>
                <a:ext cx="430816" cy="46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183"/>
                    </a:moveTo>
                    <a:cubicBezTo>
                      <a:pt x="21600" y="20508"/>
                      <a:pt x="20508" y="21600"/>
                      <a:pt x="19183" y="21600"/>
                    </a:cubicBezTo>
                    <a:cubicBezTo>
                      <a:pt x="2456" y="21600"/>
                      <a:pt x="2456" y="21600"/>
                      <a:pt x="2456" y="21600"/>
                    </a:cubicBezTo>
                    <a:cubicBezTo>
                      <a:pt x="1131" y="21600"/>
                      <a:pt x="0" y="20508"/>
                      <a:pt x="0" y="19183"/>
                    </a:cubicBezTo>
                    <a:cubicBezTo>
                      <a:pt x="0" y="2456"/>
                      <a:pt x="0" y="2456"/>
                      <a:pt x="0" y="2456"/>
                    </a:cubicBezTo>
                    <a:cubicBezTo>
                      <a:pt x="0" y="1092"/>
                      <a:pt x="1131" y="0"/>
                      <a:pt x="2456" y="0"/>
                    </a:cubicBezTo>
                    <a:cubicBezTo>
                      <a:pt x="19183" y="0"/>
                      <a:pt x="19183" y="0"/>
                      <a:pt x="19183" y="0"/>
                    </a:cubicBezTo>
                    <a:cubicBezTo>
                      <a:pt x="20508" y="0"/>
                      <a:pt x="21600" y="1092"/>
                      <a:pt x="21600" y="2456"/>
                    </a:cubicBezTo>
                    <a:lnTo>
                      <a:pt x="21600" y="1918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AF00"/>
                  </a:gs>
                  <a:gs pos="100000">
                    <a:srgbClr val="FFD77D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30" name="Фигура"/>
              <p:cNvSpPr/>
              <p:nvPr/>
            </p:nvSpPr>
            <p:spPr>
              <a:xfrm>
                <a:off x="0" y="0"/>
                <a:ext cx="440682" cy="478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629" y="21600"/>
                    </a:moveTo>
                    <a:cubicBezTo>
                      <a:pt x="1181" y="21600"/>
                      <a:pt x="0" y="20419"/>
                      <a:pt x="0" y="18971"/>
                    </a:cubicBezTo>
                    <a:cubicBezTo>
                      <a:pt x="0" y="2629"/>
                      <a:pt x="0" y="2629"/>
                      <a:pt x="0" y="2629"/>
                    </a:cubicBezTo>
                    <a:cubicBezTo>
                      <a:pt x="0" y="1181"/>
                      <a:pt x="1181" y="0"/>
                      <a:pt x="2629" y="0"/>
                    </a:cubicBezTo>
                    <a:cubicBezTo>
                      <a:pt x="18971" y="0"/>
                      <a:pt x="18971" y="0"/>
                      <a:pt x="18971" y="0"/>
                    </a:cubicBezTo>
                    <a:cubicBezTo>
                      <a:pt x="20381" y="0"/>
                      <a:pt x="21562" y="1143"/>
                      <a:pt x="21600" y="2590"/>
                    </a:cubicBezTo>
                    <a:cubicBezTo>
                      <a:pt x="21600" y="2590"/>
                      <a:pt x="21600" y="2590"/>
                      <a:pt x="21600" y="2590"/>
                    </a:cubicBezTo>
                    <a:cubicBezTo>
                      <a:pt x="21600" y="18971"/>
                      <a:pt x="21600" y="18971"/>
                      <a:pt x="21600" y="18971"/>
                    </a:cubicBezTo>
                    <a:cubicBezTo>
                      <a:pt x="21600" y="20419"/>
                      <a:pt x="20419" y="21600"/>
                      <a:pt x="18971" y="21600"/>
                    </a:cubicBezTo>
                    <a:lnTo>
                      <a:pt x="2629" y="21600"/>
                    </a:lnTo>
                    <a:close/>
                    <a:moveTo>
                      <a:pt x="495" y="2629"/>
                    </a:moveTo>
                    <a:cubicBezTo>
                      <a:pt x="495" y="18971"/>
                      <a:pt x="495" y="18971"/>
                      <a:pt x="495" y="18971"/>
                    </a:cubicBezTo>
                    <a:cubicBezTo>
                      <a:pt x="495" y="20152"/>
                      <a:pt x="1448" y="21105"/>
                      <a:pt x="2629" y="21105"/>
                    </a:cubicBezTo>
                    <a:cubicBezTo>
                      <a:pt x="18971" y="21105"/>
                      <a:pt x="18971" y="21105"/>
                      <a:pt x="18971" y="21105"/>
                    </a:cubicBezTo>
                    <a:cubicBezTo>
                      <a:pt x="20152" y="21105"/>
                      <a:pt x="21105" y="20152"/>
                      <a:pt x="21105" y="18971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1448"/>
                      <a:pt x="20152" y="495"/>
                      <a:pt x="18971" y="495"/>
                    </a:cubicBezTo>
                    <a:cubicBezTo>
                      <a:pt x="2629" y="495"/>
                      <a:pt x="2629" y="495"/>
                      <a:pt x="2629" y="495"/>
                    </a:cubicBezTo>
                    <a:cubicBezTo>
                      <a:pt x="1448" y="495"/>
                      <a:pt x="495" y="1448"/>
                      <a:pt x="495" y="2629"/>
                    </a:cubicBezTo>
                    <a:close/>
                  </a:path>
                </a:pathLst>
              </a:custGeom>
              <a:solidFill>
                <a:srgbClr val="FFA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31" name="Фигура"/>
              <p:cNvSpPr/>
              <p:nvPr/>
            </p:nvSpPr>
            <p:spPr>
              <a:xfrm>
                <a:off x="302945" y="116506"/>
                <a:ext cx="27567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900" y="21157"/>
                    </a:moveTo>
                    <a:cubicBezTo>
                      <a:pt x="-300" y="20626"/>
                      <a:pt x="-300" y="19918"/>
                      <a:pt x="900" y="19563"/>
                    </a:cubicBezTo>
                    <a:cubicBezTo>
                      <a:pt x="8700" y="17262"/>
                      <a:pt x="13500" y="14075"/>
                      <a:pt x="13500" y="10711"/>
                    </a:cubicBezTo>
                    <a:cubicBezTo>
                      <a:pt x="13500" y="7347"/>
                      <a:pt x="8700" y="4160"/>
                      <a:pt x="900" y="1859"/>
                    </a:cubicBezTo>
                    <a:cubicBezTo>
                      <a:pt x="-300" y="1504"/>
                      <a:pt x="-300" y="796"/>
                      <a:pt x="900" y="265"/>
                    </a:cubicBezTo>
                    <a:cubicBezTo>
                      <a:pt x="2700" y="-89"/>
                      <a:pt x="5100" y="-89"/>
                      <a:pt x="6300" y="265"/>
                    </a:cubicBezTo>
                    <a:cubicBezTo>
                      <a:pt x="15300" y="2921"/>
                      <a:pt x="21300" y="6639"/>
                      <a:pt x="21300" y="10711"/>
                    </a:cubicBezTo>
                    <a:cubicBezTo>
                      <a:pt x="21300" y="14783"/>
                      <a:pt x="15300" y="18501"/>
                      <a:pt x="6300" y="21157"/>
                    </a:cubicBezTo>
                    <a:cubicBezTo>
                      <a:pt x="5700" y="21334"/>
                      <a:pt x="4500" y="21511"/>
                      <a:pt x="3900" y="21511"/>
                    </a:cubicBezTo>
                    <a:cubicBezTo>
                      <a:pt x="2700" y="21511"/>
                      <a:pt x="1500" y="21334"/>
                      <a:pt x="9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32" name="Фигура"/>
              <p:cNvSpPr/>
              <p:nvPr/>
            </p:nvSpPr>
            <p:spPr>
              <a:xfrm>
                <a:off x="319385" y="93291"/>
                <a:ext cx="35792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0" h="21539" extrusionOk="0">
                    <a:moveTo>
                      <a:pt x="689" y="21294"/>
                    </a:moveTo>
                    <a:cubicBezTo>
                      <a:pt x="-230" y="20925"/>
                      <a:pt x="-230" y="20434"/>
                      <a:pt x="689" y="20189"/>
                    </a:cubicBezTo>
                    <a:cubicBezTo>
                      <a:pt x="9881" y="17734"/>
                      <a:pt x="15396" y="14421"/>
                      <a:pt x="15396" y="10739"/>
                    </a:cubicBezTo>
                    <a:cubicBezTo>
                      <a:pt x="15396" y="7057"/>
                      <a:pt x="9881" y="3744"/>
                      <a:pt x="689" y="1289"/>
                    </a:cubicBezTo>
                    <a:cubicBezTo>
                      <a:pt x="-230" y="1044"/>
                      <a:pt x="-230" y="553"/>
                      <a:pt x="689" y="184"/>
                    </a:cubicBezTo>
                    <a:cubicBezTo>
                      <a:pt x="2068" y="-61"/>
                      <a:pt x="3906" y="-61"/>
                      <a:pt x="4825" y="184"/>
                    </a:cubicBezTo>
                    <a:cubicBezTo>
                      <a:pt x="14936" y="2884"/>
                      <a:pt x="21370" y="6689"/>
                      <a:pt x="21370" y="10739"/>
                    </a:cubicBezTo>
                    <a:cubicBezTo>
                      <a:pt x="21370" y="14912"/>
                      <a:pt x="14936" y="18594"/>
                      <a:pt x="5285" y="21294"/>
                    </a:cubicBezTo>
                    <a:cubicBezTo>
                      <a:pt x="4366" y="21416"/>
                      <a:pt x="3906" y="21539"/>
                      <a:pt x="2987" y="21539"/>
                    </a:cubicBezTo>
                    <a:cubicBezTo>
                      <a:pt x="2068" y="21539"/>
                      <a:pt x="1608" y="21416"/>
                      <a:pt x="689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33" name="Фигура"/>
              <p:cNvSpPr/>
              <p:nvPr/>
            </p:nvSpPr>
            <p:spPr>
              <a:xfrm>
                <a:off x="337471" y="70281"/>
                <a:ext cx="44015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4" h="21530" extrusionOk="0">
                    <a:moveTo>
                      <a:pt x="559" y="21343"/>
                    </a:moveTo>
                    <a:cubicBezTo>
                      <a:pt x="-186" y="21062"/>
                      <a:pt x="-186" y="20688"/>
                      <a:pt x="559" y="20501"/>
                    </a:cubicBezTo>
                    <a:cubicBezTo>
                      <a:pt x="10614" y="17977"/>
                      <a:pt x="16573" y="14611"/>
                      <a:pt x="16573" y="10777"/>
                    </a:cubicBezTo>
                    <a:cubicBezTo>
                      <a:pt x="16573" y="6943"/>
                      <a:pt x="10614" y="3577"/>
                      <a:pt x="559" y="1052"/>
                    </a:cubicBezTo>
                    <a:cubicBezTo>
                      <a:pt x="-186" y="865"/>
                      <a:pt x="-186" y="491"/>
                      <a:pt x="559" y="211"/>
                    </a:cubicBezTo>
                    <a:cubicBezTo>
                      <a:pt x="1676" y="-70"/>
                      <a:pt x="3166" y="-70"/>
                      <a:pt x="4283" y="211"/>
                    </a:cubicBezTo>
                    <a:cubicBezTo>
                      <a:pt x="15083" y="2922"/>
                      <a:pt x="21414" y="6662"/>
                      <a:pt x="21414" y="10777"/>
                    </a:cubicBezTo>
                    <a:cubicBezTo>
                      <a:pt x="21414" y="14891"/>
                      <a:pt x="15083" y="18631"/>
                      <a:pt x="4283" y="21343"/>
                    </a:cubicBezTo>
                    <a:cubicBezTo>
                      <a:pt x="3538" y="21436"/>
                      <a:pt x="3166" y="21530"/>
                      <a:pt x="2421" y="21530"/>
                    </a:cubicBezTo>
                    <a:cubicBezTo>
                      <a:pt x="1676" y="21530"/>
                      <a:pt x="1304" y="21436"/>
                      <a:pt x="559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34" name="Фигура"/>
              <p:cNvSpPr/>
              <p:nvPr/>
            </p:nvSpPr>
            <p:spPr>
              <a:xfrm>
                <a:off x="354113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695" y="21391"/>
                    </a:moveTo>
                    <a:cubicBezTo>
                      <a:pt x="-231" y="21240"/>
                      <a:pt x="-231" y="20861"/>
                      <a:pt x="695" y="20709"/>
                    </a:cubicBezTo>
                    <a:cubicBezTo>
                      <a:pt x="10878" y="18132"/>
                      <a:pt x="17358" y="14646"/>
                      <a:pt x="17358" y="10781"/>
                    </a:cubicBezTo>
                    <a:cubicBezTo>
                      <a:pt x="17358" y="6916"/>
                      <a:pt x="10878" y="3429"/>
                      <a:pt x="695" y="852"/>
                    </a:cubicBezTo>
                    <a:cubicBezTo>
                      <a:pt x="-231" y="701"/>
                      <a:pt x="-231" y="322"/>
                      <a:pt x="695" y="170"/>
                    </a:cubicBezTo>
                    <a:cubicBezTo>
                      <a:pt x="1312" y="-57"/>
                      <a:pt x="2546" y="-57"/>
                      <a:pt x="3472" y="170"/>
                    </a:cubicBezTo>
                    <a:cubicBezTo>
                      <a:pt x="14580" y="2899"/>
                      <a:pt x="21369" y="6612"/>
                      <a:pt x="21369" y="10781"/>
                    </a:cubicBezTo>
                    <a:cubicBezTo>
                      <a:pt x="21369" y="14949"/>
                      <a:pt x="14580" y="18663"/>
                      <a:pt x="3472" y="21391"/>
                    </a:cubicBezTo>
                    <a:cubicBezTo>
                      <a:pt x="3163" y="21467"/>
                      <a:pt x="2546" y="21543"/>
                      <a:pt x="1929" y="21543"/>
                    </a:cubicBezTo>
                    <a:cubicBezTo>
                      <a:pt x="1620" y="21543"/>
                      <a:pt x="1003" y="21467"/>
                      <a:pt x="695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35" name="Овал"/>
              <p:cNvSpPr/>
              <p:nvPr/>
            </p:nvSpPr>
            <p:spPr>
              <a:xfrm>
                <a:off x="156211" y="130368"/>
                <a:ext cx="24666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36" name="Фигура"/>
              <p:cNvSpPr/>
              <p:nvPr/>
            </p:nvSpPr>
            <p:spPr>
              <a:xfrm>
                <a:off x="174299" y="130368"/>
                <a:ext cx="34532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63" y="0"/>
                    </a:moveTo>
                    <a:cubicBezTo>
                      <a:pt x="1507" y="0"/>
                      <a:pt x="1507" y="0"/>
                      <a:pt x="1507" y="0"/>
                    </a:cubicBezTo>
                    <a:cubicBezTo>
                      <a:pt x="1507" y="0"/>
                      <a:pt x="1507" y="0"/>
                      <a:pt x="1507" y="0"/>
                    </a:cubicBezTo>
                    <a:cubicBezTo>
                      <a:pt x="6028" y="508"/>
                      <a:pt x="8037" y="5082"/>
                      <a:pt x="8037" y="10927"/>
                    </a:cubicBezTo>
                    <a:cubicBezTo>
                      <a:pt x="8037" y="16772"/>
                      <a:pt x="4521" y="21600"/>
                      <a:pt x="0" y="21600"/>
                    </a:cubicBezTo>
                    <a:cubicBezTo>
                      <a:pt x="13563" y="21600"/>
                      <a:pt x="13563" y="21600"/>
                      <a:pt x="13563" y="21600"/>
                    </a:cubicBezTo>
                    <a:cubicBezTo>
                      <a:pt x="17581" y="21600"/>
                      <a:pt x="21600" y="16772"/>
                      <a:pt x="21600" y="10927"/>
                    </a:cubicBezTo>
                    <a:cubicBezTo>
                      <a:pt x="21600" y="4828"/>
                      <a:pt x="17581" y="0"/>
                      <a:pt x="13563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37" name="Овал"/>
              <p:cNvSpPr/>
              <p:nvPr/>
            </p:nvSpPr>
            <p:spPr>
              <a:xfrm>
                <a:off x="264737" y="130368"/>
                <a:ext cx="24667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38" name="Фигура"/>
              <p:cNvSpPr/>
              <p:nvPr/>
            </p:nvSpPr>
            <p:spPr>
              <a:xfrm>
                <a:off x="238428" y="130368"/>
                <a:ext cx="31243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229" y="0"/>
                    </a:moveTo>
                    <a:cubicBezTo>
                      <a:pt x="20057" y="0"/>
                      <a:pt x="20057" y="0"/>
                      <a:pt x="20057" y="0"/>
                    </a:cubicBezTo>
                    <a:cubicBezTo>
                      <a:pt x="20057" y="0"/>
                      <a:pt x="20057" y="0"/>
                      <a:pt x="20057" y="0"/>
                    </a:cubicBezTo>
                    <a:cubicBezTo>
                      <a:pt x="15943" y="508"/>
                      <a:pt x="13371" y="5082"/>
                      <a:pt x="13371" y="10927"/>
                    </a:cubicBezTo>
                    <a:cubicBezTo>
                      <a:pt x="13371" y="16772"/>
                      <a:pt x="17486" y="21600"/>
                      <a:pt x="21600" y="21600"/>
                    </a:cubicBezTo>
                    <a:cubicBezTo>
                      <a:pt x="8229" y="21600"/>
                      <a:pt x="8229" y="21600"/>
                      <a:pt x="8229" y="21600"/>
                    </a:cubicBezTo>
                    <a:cubicBezTo>
                      <a:pt x="3600" y="21600"/>
                      <a:pt x="0" y="16772"/>
                      <a:pt x="0" y="10927"/>
                    </a:cubicBezTo>
                    <a:cubicBezTo>
                      <a:pt x="0" y="4828"/>
                      <a:pt x="3600" y="0"/>
                      <a:pt x="8229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39" name="Фигура"/>
              <p:cNvSpPr/>
              <p:nvPr/>
            </p:nvSpPr>
            <p:spPr>
              <a:xfrm>
                <a:off x="115103" y="116506"/>
                <a:ext cx="27566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14400" y="21157"/>
                    </a:moveTo>
                    <a:cubicBezTo>
                      <a:pt x="5400" y="18501"/>
                      <a:pt x="0" y="14783"/>
                      <a:pt x="0" y="10711"/>
                    </a:cubicBezTo>
                    <a:cubicBezTo>
                      <a:pt x="0" y="6639"/>
                      <a:pt x="5400" y="2921"/>
                      <a:pt x="14400" y="265"/>
                    </a:cubicBezTo>
                    <a:cubicBezTo>
                      <a:pt x="16200" y="-89"/>
                      <a:pt x="18600" y="-89"/>
                      <a:pt x="20400" y="265"/>
                    </a:cubicBezTo>
                    <a:cubicBezTo>
                      <a:pt x="21600" y="796"/>
                      <a:pt x="21600" y="1504"/>
                      <a:pt x="20400" y="1859"/>
                    </a:cubicBezTo>
                    <a:cubicBezTo>
                      <a:pt x="12600" y="4160"/>
                      <a:pt x="7800" y="7347"/>
                      <a:pt x="7800" y="10711"/>
                    </a:cubicBezTo>
                    <a:cubicBezTo>
                      <a:pt x="7800" y="14075"/>
                      <a:pt x="12600" y="17262"/>
                      <a:pt x="20400" y="19563"/>
                    </a:cubicBezTo>
                    <a:cubicBezTo>
                      <a:pt x="20400" y="19563"/>
                      <a:pt x="20400" y="19563"/>
                      <a:pt x="20400" y="19563"/>
                    </a:cubicBezTo>
                    <a:cubicBezTo>
                      <a:pt x="21600" y="19918"/>
                      <a:pt x="21600" y="20626"/>
                      <a:pt x="20400" y="21157"/>
                    </a:cubicBezTo>
                    <a:cubicBezTo>
                      <a:pt x="19200" y="21334"/>
                      <a:pt x="18600" y="21511"/>
                      <a:pt x="17400" y="21511"/>
                    </a:cubicBezTo>
                    <a:cubicBezTo>
                      <a:pt x="16200" y="21511"/>
                      <a:pt x="15600" y="21334"/>
                      <a:pt x="144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40" name="Фигура"/>
              <p:cNvSpPr/>
              <p:nvPr/>
            </p:nvSpPr>
            <p:spPr>
              <a:xfrm>
                <a:off x="90438" y="93291"/>
                <a:ext cx="35599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5" h="21539" extrusionOk="0">
                    <a:moveTo>
                      <a:pt x="16085" y="21294"/>
                    </a:moveTo>
                    <a:cubicBezTo>
                      <a:pt x="5974" y="18594"/>
                      <a:pt x="0" y="14912"/>
                      <a:pt x="0" y="10739"/>
                    </a:cubicBezTo>
                    <a:cubicBezTo>
                      <a:pt x="0" y="6689"/>
                      <a:pt x="5974" y="2884"/>
                      <a:pt x="16085" y="184"/>
                    </a:cubicBezTo>
                    <a:cubicBezTo>
                      <a:pt x="16085" y="184"/>
                      <a:pt x="16085" y="184"/>
                      <a:pt x="16085" y="184"/>
                    </a:cubicBezTo>
                    <a:cubicBezTo>
                      <a:pt x="17464" y="-61"/>
                      <a:pt x="19302" y="-61"/>
                      <a:pt x="20221" y="184"/>
                    </a:cubicBezTo>
                    <a:cubicBezTo>
                      <a:pt x="21600" y="553"/>
                      <a:pt x="21600" y="1044"/>
                      <a:pt x="20221" y="1289"/>
                    </a:cubicBezTo>
                    <a:cubicBezTo>
                      <a:pt x="11489" y="3744"/>
                      <a:pt x="5974" y="7057"/>
                      <a:pt x="5974" y="10739"/>
                    </a:cubicBezTo>
                    <a:cubicBezTo>
                      <a:pt x="5974" y="14421"/>
                      <a:pt x="11489" y="17734"/>
                      <a:pt x="20221" y="20189"/>
                    </a:cubicBezTo>
                    <a:cubicBezTo>
                      <a:pt x="21600" y="20434"/>
                      <a:pt x="21600" y="20925"/>
                      <a:pt x="20221" y="21294"/>
                    </a:cubicBezTo>
                    <a:cubicBezTo>
                      <a:pt x="19762" y="21416"/>
                      <a:pt x="19302" y="21539"/>
                      <a:pt x="18383" y="21539"/>
                    </a:cubicBezTo>
                    <a:cubicBezTo>
                      <a:pt x="17464" y="21539"/>
                      <a:pt x="17004" y="21416"/>
                      <a:pt x="16085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41" name="Фигура"/>
              <p:cNvSpPr/>
              <p:nvPr/>
            </p:nvSpPr>
            <p:spPr>
              <a:xfrm>
                <a:off x="64129" y="70281"/>
                <a:ext cx="45457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5" h="21530" extrusionOk="0">
                    <a:moveTo>
                      <a:pt x="17207" y="21343"/>
                    </a:moveTo>
                    <a:cubicBezTo>
                      <a:pt x="6590" y="18631"/>
                      <a:pt x="0" y="14891"/>
                      <a:pt x="0" y="10777"/>
                    </a:cubicBezTo>
                    <a:cubicBezTo>
                      <a:pt x="0" y="6662"/>
                      <a:pt x="6590" y="2922"/>
                      <a:pt x="17207" y="211"/>
                    </a:cubicBezTo>
                    <a:cubicBezTo>
                      <a:pt x="18305" y="-70"/>
                      <a:pt x="19769" y="-70"/>
                      <a:pt x="20502" y="211"/>
                    </a:cubicBezTo>
                    <a:cubicBezTo>
                      <a:pt x="21600" y="491"/>
                      <a:pt x="21600" y="865"/>
                      <a:pt x="20502" y="1052"/>
                    </a:cubicBezTo>
                    <a:cubicBezTo>
                      <a:pt x="10983" y="3577"/>
                      <a:pt x="4759" y="6943"/>
                      <a:pt x="4759" y="10777"/>
                    </a:cubicBezTo>
                    <a:cubicBezTo>
                      <a:pt x="4759" y="14611"/>
                      <a:pt x="10983" y="17977"/>
                      <a:pt x="20502" y="20501"/>
                    </a:cubicBezTo>
                    <a:cubicBezTo>
                      <a:pt x="20502" y="20501"/>
                      <a:pt x="20502" y="20501"/>
                      <a:pt x="20502" y="20501"/>
                    </a:cubicBezTo>
                    <a:cubicBezTo>
                      <a:pt x="21600" y="20688"/>
                      <a:pt x="21600" y="21062"/>
                      <a:pt x="20502" y="21343"/>
                    </a:cubicBezTo>
                    <a:cubicBezTo>
                      <a:pt x="20136" y="21436"/>
                      <a:pt x="19403" y="21530"/>
                      <a:pt x="19037" y="21530"/>
                    </a:cubicBezTo>
                    <a:cubicBezTo>
                      <a:pt x="18305" y="21530"/>
                      <a:pt x="17573" y="21436"/>
                      <a:pt x="17207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42" name="Фигура"/>
              <p:cNvSpPr/>
              <p:nvPr/>
            </p:nvSpPr>
            <p:spPr>
              <a:xfrm>
                <a:off x="37819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17897" y="21391"/>
                    </a:moveTo>
                    <a:cubicBezTo>
                      <a:pt x="6789" y="18663"/>
                      <a:pt x="0" y="14949"/>
                      <a:pt x="0" y="10781"/>
                    </a:cubicBezTo>
                    <a:cubicBezTo>
                      <a:pt x="0" y="6612"/>
                      <a:pt x="6789" y="2899"/>
                      <a:pt x="17897" y="170"/>
                    </a:cubicBezTo>
                    <a:cubicBezTo>
                      <a:pt x="17897" y="170"/>
                      <a:pt x="17897" y="170"/>
                      <a:pt x="17897" y="170"/>
                    </a:cubicBezTo>
                    <a:cubicBezTo>
                      <a:pt x="18514" y="-57"/>
                      <a:pt x="19749" y="-57"/>
                      <a:pt x="20674" y="170"/>
                    </a:cubicBezTo>
                    <a:cubicBezTo>
                      <a:pt x="21600" y="322"/>
                      <a:pt x="21600" y="701"/>
                      <a:pt x="20674" y="852"/>
                    </a:cubicBezTo>
                    <a:cubicBezTo>
                      <a:pt x="10491" y="3429"/>
                      <a:pt x="4011" y="6916"/>
                      <a:pt x="4011" y="10781"/>
                    </a:cubicBezTo>
                    <a:cubicBezTo>
                      <a:pt x="4011" y="14646"/>
                      <a:pt x="10491" y="18132"/>
                      <a:pt x="20674" y="20709"/>
                    </a:cubicBezTo>
                    <a:cubicBezTo>
                      <a:pt x="21600" y="20861"/>
                      <a:pt x="21600" y="21240"/>
                      <a:pt x="20674" y="21391"/>
                    </a:cubicBezTo>
                    <a:cubicBezTo>
                      <a:pt x="20366" y="21467"/>
                      <a:pt x="19749" y="21543"/>
                      <a:pt x="19131" y="21543"/>
                    </a:cubicBezTo>
                    <a:cubicBezTo>
                      <a:pt x="18823" y="21543"/>
                      <a:pt x="18206" y="21467"/>
                      <a:pt x="17897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43" name="Фигура"/>
              <p:cNvSpPr/>
              <p:nvPr/>
            </p:nvSpPr>
            <p:spPr>
              <a:xfrm>
                <a:off x="187454" y="153585"/>
                <a:ext cx="70707" cy="292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80" y="10800"/>
                    </a:moveTo>
                    <a:cubicBezTo>
                      <a:pt x="12580" y="375"/>
                      <a:pt x="12580" y="375"/>
                      <a:pt x="12580" y="375"/>
                    </a:cubicBezTo>
                    <a:cubicBezTo>
                      <a:pt x="12580" y="187"/>
                      <a:pt x="11868" y="0"/>
                      <a:pt x="10919" y="0"/>
                    </a:cubicBezTo>
                    <a:cubicBezTo>
                      <a:pt x="10207" y="0"/>
                      <a:pt x="9495" y="187"/>
                      <a:pt x="9495" y="375"/>
                    </a:cubicBezTo>
                    <a:cubicBezTo>
                      <a:pt x="9495" y="10925"/>
                      <a:pt x="9495" y="10925"/>
                      <a:pt x="9495" y="10925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3086" y="21600"/>
                      <a:pt x="3086" y="21600"/>
                      <a:pt x="3086" y="21600"/>
                    </a:cubicBezTo>
                    <a:cubicBezTo>
                      <a:pt x="9495" y="14483"/>
                      <a:pt x="9495" y="14483"/>
                      <a:pt x="9495" y="14483"/>
                    </a:cubicBezTo>
                    <a:cubicBezTo>
                      <a:pt x="9495" y="21600"/>
                      <a:pt x="9495" y="21600"/>
                      <a:pt x="9495" y="21600"/>
                    </a:cubicBezTo>
                    <a:cubicBezTo>
                      <a:pt x="12580" y="21600"/>
                      <a:pt x="12580" y="21600"/>
                      <a:pt x="12580" y="21600"/>
                    </a:cubicBezTo>
                    <a:cubicBezTo>
                      <a:pt x="12580" y="14546"/>
                      <a:pt x="12580" y="14546"/>
                      <a:pt x="12580" y="14546"/>
                    </a:cubicBezTo>
                    <a:cubicBezTo>
                      <a:pt x="18514" y="21600"/>
                      <a:pt x="18514" y="21600"/>
                      <a:pt x="18514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2580" y="10862"/>
                      <a:pt x="12580" y="10862"/>
                      <a:pt x="12580" y="10862"/>
                    </a:cubicBezTo>
                    <a:lnTo>
                      <a:pt x="1258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2063" name="Группа"/>
          <p:cNvGrpSpPr/>
          <p:nvPr/>
        </p:nvGrpSpPr>
        <p:grpSpPr>
          <a:xfrm>
            <a:off x="395287" y="2528887"/>
            <a:ext cx="1116013" cy="611188"/>
            <a:chOff x="0" y="0"/>
            <a:chExt cx="1116012" cy="611187"/>
          </a:xfrm>
        </p:grpSpPr>
        <p:sp>
          <p:nvSpPr>
            <p:cNvPr id="2046" name="Фигура"/>
            <p:cNvSpPr/>
            <p:nvPr/>
          </p:nvSpPr>
          <p:spPr>
            <a:xfrm>
              <a:off x="0" y="356151"/>
              <a:ext cx="1116013" cy="25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lnTo>
                    <a:pt x="0" y="10800"/>
                  </a:lnTo>
                  <a:lnTo>
                    <a:pt x="5400" y="216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C0C0C0"/>
            </a:solidFill>
            <a:ln w="19050" cap="flat">
              <a:solidFill>
                <a:srgbClr val="89929B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grpSp>
          <p:nvGrpSpPr>
            <p:cNvPr id="2062" name="Группа"/>
            <p:cNvGrpSpPr/>
            <p:nvPr/>
          </p:nvGrpSpPr>
          <p:grpSpPr>
            <a:xfrm>
              <a:off x="233504" y="0"/>
              <a:ext cx="440683" cy="478614"/>
              <a:chOff x="0" y="0"/>
              <a:chExt cx="440681" cy="478613"/>
            </a:xfrm>
          </p:grpSpPr>
          <p:sp>
            <p:nvSpPr>
              <p:cNvPr id="2047" name="Фигура"/>
              <p:cNvSpPr/>
              <p:nvPr/>
            </p:nvSpPr>
            <p:spPr>
              <a:xfrm>
                <a:off x="4933" y="5357"/>
                <a:ext cx="430816" cy="46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183"/>
                    </a:moveTo>
                    <a:cubicBezTo>
                      <a:pt x="21600" y="20508"/>
                      <a:pt x="20508" y="21600"/>
                      <a:pt x="19183" y="21600"/>
                    </a:cubicBezTo>
                    <a:cubicBezTo>
                      <a:pt x="2456" y="21600"/>
                      <a:pt x="2456" y="21600"/>
                      <a:pt x="2456" y="21600"/>
                    </a:cubicBezTo>
                    <a:cubicBezTo>
                      <a:pt x="1131" y="21600"/>
                      <a:pt x="0" y="20508"/>
                      <a:pt x="0" y="19183"/>
                    </a:cubicBezTo>
                    <a:cubicBezTo>
                      <a:pt x="0" y="2456"/>
                      <a:pt x="0" y="2456"/>
                      <a:pt x="0" y="2456"/>
                    </a:cubicBezTo>
                    <a:cubicBezTo>
                      <a:pt x="0" y="1092"/>
                      <a:pt x="1131" y="0"/>
                      <a:pt x="2456" y="0"/>
                    </a:cubicBezTo>
                    <a:cubicBezTo>
                      <a:pt x="19183" y="0"/>
                      <a:pt x="19183" y="0"/>
                      <a:pt x="19183" y="0"/>
                    </a:cubicBezTo>
                    <a:cubicBezTo>
                      <a:pt x="20508" y="0"/>
                      <a:pt x="21600" y="1092"/>
                      <a:pt x="21600" y="2456"/>
                    </a:cubicBezTo>
                    <a:lnTo>
                      <a:pt x="21600" y="1918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AF00"/>
                  </a:gs>
                  <a:gs pos="100000">
                    <a:srgbClr val="FFD77D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48" name="Фигура"/>
              <p:cNvSpPr/>
              <p:nvPr/>
            </p:nvSpPr>
            <p:spPr>
              <a:xfrm>
                <a:off x="0" y="0"/>
                <a:ext cx="440682" cy="478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629" y="21600"/>
                    </a:moveTo>
                    <a:cubicBezTo>
                      <a:pt x="1181" y="21600"/>
                      <a:pt x="0" y="20419"/>
                      <a:pt x="0" y="18971"/>
                    </a:cubicBezTo>
                    <a:cubicBezTo>
                      <a:pt x="0" y="2629"/>
                      <a:pt x="0" y="2629"/>
                      <a:pt x="0" y="2629"/>
                    </a:cubicBezTo>
                    <a:cubicBezTo>
                      <a:pt x="0" y="1181"/>
                      <a:pt x="1181" y="0"/>
                      <a:pt x="2629" y="0"/>
                    </a:cubicBezTo>
                    <a:cubicBezTo>
                      <a:pt x="18971" y="0"/>
                      <a:pt x="18971" y="0"/>
                      <a:pt x="18971" y="0"/>
                    </a:cubicBezTo>
                    <a:cubicBezTo>
                      <a:pt x="20381" y="0"/>
                      <a:pt x="21562" y="1143"/>
                      <a:pt x="21600" y="2590"/>
                    </a:cubicBezTo>
                    <a:cubicBezTo>
                      <a:pt x="21600" y="2590"/>
                      <a:pt x="21600" y="2590"/>
                      <a:pt x="21600" y="2590"/>
                    </a:cubicBezTo>
                    <a:cubicBezTo>
                      <a:pt x="21600" y="18971"/>
                      <a:pt x="21600" y="18971"/>
                      <a:pt x="21600" y="18971"/>
                    </a:cubicBezTo>
                    <a:cubicBezTo>
                      <a:pt x="21600" y="20419"/>
                      <a:pt x="20419" y="21600"/>
                      <a:pt x="18971" y="21600"/>
                    </a:cubicBezTo>
                    <a:lnTo>
                      <a:pt x="2629" y="21600"/>
                    </a:lnTo>
                    <a:close/>
                    <a:moveTo>
                      <a:pt x="495" y="2629"/>
                    </a:moveTo>
                    <a:cubicBezTo>
                      <a:pt x="495" y="18971"/>
                      <a:pt x="495" y="18971"/>
                      <a:pt x="495" y="18971"/>
                    </a:cubicBezTo>
                    <a:cubicBezTo>
                      <a:pt x="495" y="20152"/>
                      <a:pt x="1448" y="21105"/>
                      <a:pt x="2629" y="21105"/>
                    </a:cubicBezTo>
                    <a:cubicBezTo>
                      <a:pt x="18971" y="21105"/>
                      <a:pt x="18971" y="21105"/>
                      <a:pt x="18971" y="21105"/>
                    </a:cubicBezTo>
                    <a:cubicBezTo>
                      <a:pt x="20152" y="21105"/>
                      <a:pt x="21105" y="20152"/>
                      <a:pt x="21105" y="18971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2629"/>
                      <a:pt x="21105" y="2629"/>
                      <a:pt x="21105" y="2629"/>
                    </a:cubicBezTo>
                    <a:cubicBezTo>
                      <a:pt x="21105" y="1448"/>
                      <a:pt x="20152" y="495"/>
                      <a:pt x="18971" y="495"/>
                    </a:cubicBezTo>
                    <a:cubicBezTo>
                      <a:pt x="2629" y="495"/>
                      <a:pt x="2629" y="495"/>
                      <a:pt x="2629" y="495"/>
                    </a:cubicBezTo>
                    <a:cubicBezTo>
                      <a:pt x="1448" y="495"/>
                      <a:pt x="495" y="1448"/>
                      <a:pt x="495" y="2629"/>
                    </a:cubicBezTo>
                    <a:close/>
                  </a:path>
                </a:pathLst>
              </a:custGeom>
              <a:solidFill>
                <a:srgbClr val="FFA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49" name="Фигура"/>
              <p:cNvSpPr/>
              <p:nvPr/>
            </p:nvSpPr>
            <p:spPr>
              <a:xfrm>
                <a:off x="302945" y="116506"/>
                <a:ext cx="27567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900" y="21157"/>
                    </a:moveTo>
                    <a:cubicBezTo>
                      <a:pt x="-300" y="20626"/>
                      <a:pt x="-300" y="19918"/>
                      <a:pt x="900" y="19563"/>
                    </a:cubicBezTo>
                    <a:cubicBezTo>
                      <a:pt x="8700" y="17262"/>
                      <a:pt x="13500" y="14075"/>
                      <a:pt x="13500" y="10711"/>
                    </a:cubicBezTo>
                    <a:cubicBezTo>
                      <a:pt x="13500" y="7347"/>
                      <a:pt x="8700" y="4160"/>
                      <a:pt x="900" y="1859"/>
                    </a:cubicBezTo>
                    <a:cubicBezTo>
                      <a:pt x="-300" y="1504"/>
                      <a:pt x="-300" y="796"/>
                      <a:pt x="900" y="265"/>
                    </a:cubicBezTo>
                    <a:cubicBezTo>
                      <a:pt x="2700" y="-89"/>
                      <a:pt x="5100" y="-89"/>
                      <a:pt x="6300" y="265"/>
                    </a:cubicBezTo>
                    <a:cubicBezTo>
                      <a:pt x="15300" y="2921"/>
                      <a:pt x="21300" y="6639"/>
                      <a:pt x="21300" y="10711"/>
                    </a:cubicBezTo>
                    <a:cubicBezTo>
                      <a:pt x="21300" y="14783"/>
                      <a:pt x="15300" y="18501"/>
                      <a:pt x="6300" y="21157"/>
                    </a:cubicBezTo>
                    <a:cubicBezTo>
                      <a:pt x="5700" y="21334"/>
                      <a:pt x="4500" y="21511"/>
                      <a:pt x="3900" y="21511"/>
                    </a:cubicBezTo>
                    <a:cubicBezTo>
                      <a:pt x="2700" y="21511"/>
                      <a:pt x="1500" y="21334"/>
                      <a:pt x="9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50" name="Фигура"/>
              <p:cNvSpPr/>
              <p:nvPr/>
            </p:nvSpPr>
            <p:spPr>
              <a:xfrm>
                <a:off x="319385" y="93291"/>
                <a:ext cx="35792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0" h="21539" extrusionOk="0">
                    <a:moveTo>
                      <a:pt x="689" y="21294"/>
                    </a:moveTo>
                    <a:cubicBezTo>
                      <a:pt x="-230" y="20925"/>
                      <a:pt x="-230" y="20434"/>
                      <a:pt x="689" y="20189"/>
                    </a:cubicBezTo>
                    <a:cubicBezTo>
                      <a:pt x="9881" y="17734"/>
                      <a:pt x="15396" y="14421"/>
                      <a:pt x="15396" y="10739"/>
                    </a:cubicBezTo>
                    <a:cubicBezTo>
                      <a:pt x="15396" y="7057"/>
                      <a:pt x="9881" y="3744"/>
                      <a:pt x="689" y="1289"/>
                    </a:cubicBezTo>
                    <a:cubicBezTo>
                      <a:pt x="-230" y="1044"/>
                      <a:pt x="-230" y="553"/>
                      <a:pt x="689" y="184"/>
                    </a:cubicBezTo>
                    <a:cubicBezTo>
                      <a:pt x="2068" y="-61"/>
                      <a:pt x="3906" y="-61"/>
                      <a:pt x="4825" y="184"/>
                    </a:cubicBezTo>
                    <a:cubicBezTo>
                      <a:pt x="14936" y="2884"/>
                      <a:pt x="21370" y="6689"/>
                      <a:pt x="21370" y="10739"/>
                    </a:cubicBezTo>
                    <a:cubicBezTo>
                      <a:pt x="21370" y="14912"/>
                      <a:pt x="14936" y="18594"/>
                      <a:pt x="5285" y="21294"/>
                    </a:cubicBezTo>
                    <a:cubicBezTo>
                      <a:pt x="4366" y="21416"/>
                      <a:pt x="3906" y="21539"/>
                      <a:pt x="2987" y="21539"/>
                    </a:cubicBezTo>
                    <a:cubicBezTo>
                      <a:pt x="2068" y="21539"/>
                      <a:pt x="1608" y="21416"/>
                      <a:pt x="689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51" name="Фигура"/>
              <p:cNvSpPr/>
              <p:nvPr/>
            </p:nvSpPr>
            <p:spPr>
              <a:xfrm>
                <a:off x="337471" y="70281"/>
                <a:ext cx="44015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4" h="21530" extrusionOk="0">
                    <a:moveTo>
                      <a:pt x="559" y="21343"/>
                    </a:moveTo>
                    <a:cubicBezTo>
                      <a:pt x="-186" y="21062"/>
                      <a:pt x="-186" y="20688"/>
                      <a:pt x="559" y="20501"/>
                    </a:cubicBezTo>
                    <a:cubicBezTo>
                      <a:pt x="10614" y="17977"/>
                      <a:pt x="16573" y="14611"/>
                      <a:pt x="16573" y="10777"/>
                    </a:cubicBezTo>
                    <a:cubicBezTo>
                      <a:pt x="16573" y="6943"/>
                      <a:pt x="10614" y="3577"/>
                      <a:pt x="559" y="1052"/>
                    </a:cubicBezTo>
                    <a:cubicBezTo>
                      <a:pt x="-186" y="865"/>
                      <a:pt x="-186" y="491"/>
                      <a:pt x="559" y="211"/>
                    </a:cubicBezTo>
                    <a:cubicBezTo>
                      <a:pt x="1676" y="-70"/>
                      <a:pt x="3166" y="-70"/>
                      <a:pt x="4283" y="211"/>
                    </a:cubicBezTo>
                    <a:cubicBezTo>
                      <a:pt x="15083" y="2922"/>
                      <a:pt x="21414" y="6662"/>
                      <a:pt x="21414" y="10777"/>
                    </a:cubicBezTo>
                    <a:cubicBezTo>
                      <a:pt x="21414" y="14891"/>
                      <a:pt x="15083" y="18631"/>
                      <a:pt x="4283" y="21343"/>
                    </a:cubicBezTo>
                    <a:cubicBezTo>
                      <a:pt x="3538" y="21436"/>
                      <a:pt x="3166" y="21530"/>
                      <a:pt x="2421" y="21530"/>
                    </a:cubicBezTo>
                    <a:cubicBezTo>
                      <a:pt x="1676" y="21530"/>
                      <a:pt x="1304" y="21436"/>
                      <a:pt x="559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52" name="Фигура"/>
              <p:cNvSpPr/>
              <p:nvPr/>
            </p:nvSpPr>
            <p:spPr>
              <a:xfrm>
                <a:off x="354113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695" y="21391"/>
                    </a:moveTo>
                    <a:cubicBezTo>
                      <a:pt x="-231" y="21240"/>
                      <a:pt x="-231" y="20861"/>
                      <a:pt x="695" y="20709"/>
                    </a:cubicBezTo>
                    <a:cubicBezTo>
                      <a:pt x="10878" y="18132"/>
                      <a:pt x="17358" y="14646"/>
                      <a:pt x="17358" y="10781"/>
                    </a:cubicBezTo>
                    <a:cubicBezTo>
                      <a:pt x="17358" y="6916"/>
                      <a:pt x="10878" y="3429"/>
                      <a:pt x="695" y="852"/>
                    </a:cubicBezTo>
                    <a:cubicBezTo>
                      <a:pt x="-231" y="701"/>
                      <a:pt x="-231" y="322"/>
                      <a:pt x="695" y="170"/>
                    </a:cubicBezTo>
                    <a:cubicBezTo>
                      <a:pt x="1312" y="-57"/>
                      <a:pt x="2546" y="-57"/>
                      <a:pt x="3472" y="170"/>
                    </a:cubicBezTo>
                    <a:cubicBezTo>
                      <a:pt x="14580" y="2899"/>
                      <a:pt x="21369" y="6612"/>
                      <a:pt x="21369" y="10781"/>
                    </a:cubicBezTo>
                    <a:cubicBezTo>
                      <a:pt x="21369" y="14949"/>
                      <a:pt x="14580" y="18663"/>
                      <a:pt x="3472" y="21391"/>
                    </a:cubicBezTo>
                    <a:cubicBezTo>
                      <a:pt x="3163" y="21467"/>
                      <a:pt x="2546" y="21543"/>
                      <a:pt x="1929" y="21543"/>
                    </a:cubicBezTo>
                    <a:cubicBezTo>
                      <a:pt x="1620" y="21543"/>
                      <a:pt x="1003" y="21467"/>
                      <a:pt x="695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53" name="Овал"/>
              <p:cNvSpPr/>
              <p:nvPr/>
            </p:nvSpPr>
            <p:spPr>
              <a:xfrm>
                <a:off x="156211" y="130368"/>
                <a:ext cx="24666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54" name="Фигура"/>
              <p:cNvSpPr/>
              <p:nvPr/>
            </p:nvSpPr>
            <p:spPr>
              <a:xfrm>
                <a:off x="174299" y="130368"/>
                <a:ext cx="34532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63" y="0"/>
                    </a:moveTo>
                    <a:cubicBezTo>
                      <a:pt x="1507" y="0"/>
                      <a:pt x="1507" y="0"/>
                      <a:pt x="1507" y="0"/>
                    </a:cubicBezTo>
                    <a:cubicBezTo>
                      <a:pt x="1507" y="0"/>
                      <a:pt x="1507" y="0"/>
                      <a:pt x="1507" y="0"/>
                    </a:cubicBezTo>
                    <a:cubicBezTo>
                      <a:pt x="6028" y="508"/>
                      <a:pt x="8037" y="5082"/>
                      <a:pt x="8037" y="10927"/>
                    </a:cubicBezTo>
                    <a:cubicBezTo>
                      <a:pt x="8037" y="16772"/>
                      <a:pt x="4521" y="21600"/>
                      <a:pt x="0" y="21600"/>
                    </a:cubicBezTo>
                    <a:cubicBezTo>
                      <a:pt x="13563" y="21600"/>
                      <a:pt x="13563" y="21600"/>
                      <a:pt x="13563" y="21600"/>
                    </a:cubicBezTo>
                    <a:cubicBezTo>
                      <a:pt x="17581" y="21600"/>
                      <a:pt x="21600" y="16772"/>
                      <a:pt x="21600" y="10927"/>
                    </a:cubicBezTo>
                    <a:cubicBezTo>
                      <a:pt x="21600" y="4828"/>
                      <a:pt x="17581" y="0"/>
                      <a:pt x="13563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55" name="Овал"/>
              <p:cNvSpPr/>
              <p:nvPr/>
            </p:nvSpPr>
            <p:spPr>
              <a:xfrm>
                <a:off x="264737" y="130368"/>
                <a:ext cx="24667" cy="714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56" name="Фигура"/>
              <p:cNvSpPr/>
              <p:nvPr/>
            </p:nvSpPr>
            <p:spPr>
              <a:xfrm>
                <a:off x="238428" y="130368"/>
                <a:ext cx="31243" cy="71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229" y="0"/>
                    </a:moveTo>
                    <a:cubicBezTo>
                      <a:pt x="20057" y="0"/>
                      <a:pt x="20057" y="0"/>
                      <a:pt x="20057" y="0"/>
                    </a:cubicBezTo>
                    <a:cubicBezTo>
                      <a:pt x="20057" y="0"/>
                      <a:pt x="20057" y="0"/>
                      <a:pt x="20057" y="0"/>
                    </a:cubicBezTo>
                    <a:cubicBezTo>
                      <a:pt x="15943" y="508"/>
                      <a:pt x="13371" y="5082"/>
                      <a:pt x="13371" y="10927"/>
                    </a:cubicBezTo>
                    <a:cubicBezTo>
                      <a:pt x="13371" y="16772"/>
                      <a:pt x="17486" y="21600"/>
                      <a:pt x="21600" y="21600"/>
                    </a:cubicBezTo>
                    <a:cubicBezTo>
                      <a:pt x="8229" y="21600"/>
                      <a:pt x="8229" y="21600"/>
                      <a:pt x="8229" y="21600"/>
                    </a:cubicBezTo>
                    <a:cubicBezTo>
                      <a:pt x="3600" y="21600"/>
                      <a:pt x="0" y="16772"/>
                      <a:pt x="0" y="10927"/>
                    </a:cubicBezTo>
                    <a:cubicBezTo>
                      <a:pt x="0" y="4828"/>
                      <a:pt x="3600" y="0"/>
                      <a:pt x="8229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57" name="Фигура"/>
              <p:cNvSpPr/>
              <p:nvPr/>
            </p:nvSpPr>
            <p:spPr>
              <a:xfrm>
                <a:off x="115103" y="116506"/>
                <a:ext cx="27566" cy="103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0" h="21511" extrusionOk="0">
                    <a:moveTo>
                      <a:pt x="14400" y="21157"/>
                    </a:moveTo>
                    <a:cubicBezTo>
                      <a:pt x="5400" y="18501"/>
                      <a:pt x="0" y="14783"/>
                      <a:pt x="0" y="10711"/>
                    </a:cubicBezTo>
                    <a:cubicBezTo>
                      <a:pt x="0" y="6639"/>
                      <a:pt x="5400" y="2921"/>
                      <a:pt x="14400" y="265"/>
                    </a:cubicBezTo>
                    <a:cubicBezTo>
                      <a:pt x="16200" y="-89"/>
                      <a:pt x="18600" y="-89"/>
                      <a:pt x="20400" y="265"/>
                    </a:cubicBezTo>
                    <a:cubicBezTo>
                      <a:pt x="21600" y="796"/>
                      <a:pt x="21600" y="1504"/>
                      <a:pt x="20400" y="1859"/>
                    </a:cubicBezTo>
                    <a:cubicBezTo>
                      <a:pt x="12600" y="4160"/>
                      <a:pt x="7800" y="7347"/>
                      <a:pt x="7800" y="10711"/>
                    </a:cubicBezTo>
                    <a:cubicBezTo>
                      <a:pt x="7800" y="14075"/>
                      <a:pt x="12600" y="17262"/>
                      <a:pt x="20400" y="19563"/>
                    </a:cubicBezTo>
                    <a:cubicBezTo>
                      <a:pt x="20400" y="19563"/>
                      <a:pt x="20400" y="19563"/>
                      <a:pt x="20400" y="19563"/>
                    </a:cubicBezTo>
                    <a:cubicBezTo>
                      <a:pt x="21600" y="19918"/>
                      <a:pt x="21600" y="20626"/>
                      <a:pt x="20400" y="21157"/>
                    </a:cubicBezTo>
                    <a:cubicBezTo>
                      <a:pt x="19200" y="21334"/>
                      <a:pt x="18600" y="21511"/>
                      <a:pt x="17400" y="21511"/>
                    </a:cubicBezTo>
                    <a:cubicBezTo>
                      <a:pt x="16200" y="21511"/>
                      <a:pt x="15600" y="21334"/>
                      <a:pt x="14400" y="2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58" name="Фигура"/>
              <p:cNvSpPr/>
              <p:nvPr/>
            </p:nvSpPr>
            <p:spPr>
              <a:xfrm>
                <a:off x="90438" y="93291"/>
                <a:ext cx="35599" cy="14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5" h="21539" extrusionOk="0">
                    <a:moveTo>
                      <a:pt x="16085" y="21294"/>
                    </a:moveTo>
                    <a:cubicBezTo>
                      <a:pt x="5974" y="18594"/>
                      <a:pt x="0" y="14912"/>
                      <a:pt x="0" y="10739"/>
                    </a:cubicBezTo>
                    <a:cubicBezTo>
                      <a:pt x="0" y="6689"/>
                      <a:pt x="5974" y="2884"/>
                      <a:pt x="16085" y="184"/>
                    </a:cubicBezTo>
                    <a:cubicBezTo>
                      <a:pt x="16085" y="184"/>
                      <a:pt x="16085" y="184"/>
                      <a:pt x="16085" y="184"/>
                    </a:cubicBezTo>
                    <a:cubicBezTo>
                      <a:pt x="17464" y="-61"/>
                      <a:pt x="19302" y="-61"/>
                      <a:pt x="20221" y="184"/>
                    </a:cubicBezTo>
                    <a:cubicBezTo>
                      <a:pt x="21600" y="553"/>
                      <a:pt x="21600" y="1044"/>
                      <a:pt x="20221" y="1289"/>
                    </a:cubicBezTo>
                    <a:cubicBezTo>
                      <a:pt x="11489" y="3744"/>
                      <a:pt x="5974" y="7057"/>
                      <a:pt x="5974" y="10739"/>
                    </a:cubicBezTo>
                    <a:cubicBezTo>
                      <a:pt x="5974" y="14421"/>
                      <a:pt x="11489" y="17734"/>
                      <a:pt x="20221" y="20189"/>
                    </a:cubicBezTo>
                    <a:cubicBezTo>
                      <a:pt x="21600" y="20434"/>
                      <a:pt x="21600" y="20925"/>
                      <a:pt x="20221" y="21294"/>
                    </a:cubicBezTo>
                    <a:cubicBezTo>
                      <a:pt x="19762" y="21416"/>
                      <a:pt x="19302" y="21539"/>
                      <a:pt x="18383" y="21539"/>
                    </a:cubicBezTo>
                    <a:cubicBezTo>
                      <a:pt x="17464" y="21539"/>
                      <a:pt x="17004" y="21416"/>
                      <a:pt x="16085" y="212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59" name="Фигура"/>
              <p:cNvSpPr/>
              <p:nvPr/>
            </p:nvSpPr>
            <p:spPr>
              <a:xfrm>
                <a:off x="64129" y="70281"/>
                <a:ext cx="45457" cy="19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5" h="21530" extrusionOk="0">
                    <a:moveTo>
                      <a:pt x="17207" y="21343"/>
                    </a:moveTo>
                    <a:cubicBezTo>
                      <a:pt x="6590" y="18631"/>
                      <a:pt x="0" y="14891"/>
                      <a:pt x="0" y="10777"/>
                    </a:cubicBezTo>
                    <a:cubicBezTo>
                      <a:pt x="0" y="6662"/>
                      <a:pt x="6590" y="2922"/>
                      <a:pt x="17207" y="211"/>
                    </a:cubicBezTo>
                    <a:cubicBezTo>
                      <a:pt x="18305" y="-70"/>
                      <a:pt x="19769" y="-70"/>
                      <a:pt x="20502" y="211"/>
                    </a:cubicBezTo>
                    <a:cubicBezTo>
                      <a:pt x="21600" y="491"/>
                      <a:pt x="21600" y="865"/>
                      <a:pt x="20502" y="1052"/>
                    </a:cubicBezTo>
                    <a:cubicBezTo>
                      <a:pt x="10983" y="3577"/>
                      <a:pt x="4759" y="6943"/>
                      <a:pt x="4759" y="10777"/>
                    </a:cubicBezTo>
                    <a:cubicBezTo>
                      <a:pt x="4759" y="14611"/>
                      <a:pt x="10983" y="17977"/>
                      <a:pt x="20502" y="20501"/>
                    </a:cubicBezTo>
                    <a:cubicBezTo>
                      <a:pt x="20502" y="20501"/>
                      <a:pt x="20502" y="20501"/>
                      <a:pt x="20502" y="20501"/>
                    </a:cubicBezTo>
                    <a:cubicBezTo>
                      <a:pt x="21600" y="20688"/>
                      <a:pt x="21600" y="21062"/>
                      <a:pt x="20502" y="21343"/>
                    </a:cubicBezTo>
                    <a:cubicBezTo>
                      <a:pt x="20136" y="21436"/>
                      <a:pt x="19403" y="21530"/>
                      <a:pt x="19037" y="21530"/>
                    </a:cubicBezTo>
                    <a:cubicBezTo>
                      <a:pt x="18305" y="21530"/>
                      <a:pt x="17573" y="21436"/>
                      <a:pt x="17207" y="213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60" name="Фигура"/>
              <p:cNvSpPr/>
              <p:nvPr/>
            </p:nvSpPr>
            <p:spPr>
              <a:xfrm>
                <a:off x="37819" y="47067"/>
                <a:ext cx="53683" cy="24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9" h="21543" extrusionOk="0">
                    <a:moveTo>
                      <a:pt x="17897" y="21391"/>
                    </a:moveTo>
                    <a:cubicBezTo>
                      <a:pt x="6789" y="18663"/>
                      <a:pt x="0" y="14949"/>
                      <a:pt x="0" y="10781"/>
                    </a:cubicBezTo>
                    <a:cubicBezTo>
                      <a:pt x="0" y="6612"/>
                      <a:pt x="6789" y="2899"/>
                      <a:pt x="17897" y="170"/>
                    </a:cubicBezTo>
                    <a:cubicBezTo>
                      <a:pt x="17897" y="170"/>
                      <a:pt x="17897" y="170"/>
                      <a:pt x="17897" y="170"/>
                    </a:cubicBezTo>
                    <a:cubicBezTo>
                      <a:pt x="18514" y="-57"/>
                      <a:pt x="19749" y="-57"/>
                      <a:pt x="20674" y="170"/>
                    </a:cubicBezTo>
                    <a:cubicBezTo>
                      <a:pt x="21600" y="322"/>
                      <a:pt x="21600" y="701"/>
                      <a:pt x="20674" y="852"/>
                    </a:cubicBezTo>
                    <a:cubicBezTo>
                      <a:pt x="10491" y="3429"/>
                      <a:pt x="4011" y="6916"/>
                      <a:pt x="4011" y="10781"/>
                    </a:cubicBezTo>
                    <a:cubicBezTo>
                      <a:pt x="4011" y="14646"/>
                      <a:pt x="10491" y="18132"/>
                      <a:pt x="20674" y="20709"/>
                    </a:cubicBezTo>
                    <a:cubicBezTo>
                      <a:pt x="21600" y="20861"/>
                      <a:pt x="21600" y="21240"/>
                      <a:pt x="20674" y="21391"/>
                    </a:cubicBezTo>
                    <a:cubicBezTo>
                      <a:pt x="20366" y="21467"/>
                      <a:pt x="19749" y="21543"/>
                      <a:pt x="19131" y="21543"/>
                    </a:cubicBezTo>
                    <a:cubicBezTo>
                      <a:pt x="18823" y="21543"/>
                      <a:pt x="18206" y="21467"/>
                      <a:pt x="17897" y="2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61" name="Фигура"/>
              <p:cNvSpPr/>
              <p:nvPr/>
            </p:nvSpPr>
            <p:spPr>
              <a:xfrm>
                <a:off x="187454" y="153585"/>
                <a:ext cx="70707" cy="292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80" y="10800"/>
                    </a:moveTo>
                    <a:cubicBezTo>
                      <a:pt x="12580" y="375"/>
                      <a:pt x="12580" y="375"/>
                      <a:pt x="12580" y="375"/>
                    </a:cubicBezTo>
                    <a:cubicBezTo>
                      <a:pt x="12580" y="187"/>
                      <a:pt x="11868" y="0"/>
                      <a:pt x="10919" y="0"/>
                    </a:cubicBezTo>
                    <a:cubicBezTo>
                      <a:pt x="10207" y="0"/>
                      <a:pt x="9495" y="187"/>
                      <a:pt x="9495" y="375"/>
                    </a:cubicBezTo>
                    <a:cubicBezTo>
                      <a:pt x="9495" y="10925"/>
                      <a:pt x="9495" y="10925"/>
                      <a:pt x="9495" y="10925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3086" y="21600"/>
                      <a:pt x="3086" y="21600"/>
                      <a:pt x="3086" y="21600"/>
                    </a:cubicBezTo>
                    <a:cubicBezTo>
                      <a:pt x="9495" y="14483"/>
                      <a:pt x="9495" y="14483"/>
                      <a:pt x="9495" y="14483"/>
                    </a:cubicBezTo>
                    <a:cubicBezTo>
                      <a:pt x="9495" y="21600"/>
                      <a:pt x="9495" y="21600"/>
                      <a:pt x="9495" y="21600"/>
                    </a:cubicBezTo>
                    <a:cubicBezTo>
                      <a:pt x="12580" y="21600"/>
                      <a:pt x="12580" y="21600"/>
                      <a:pt x="12580" y="21600"/>
                    </a:cubicBezTo>
                    <a:cubicBezTo>
                      <a:pt x="12580" y="14546"/>
                      <a:pt x="12580" y="14546"/>
                      <a:pt x="12580" y="14546"/>
                    </a:cubicBezTo>
                    <a:cubicBezTo>
                      <a:pt x="18514" y="21600"/>
                      <a:pt x="18514" y="21600"/>
                      <a:pt x="18514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2580" y="10862"/>
                      <a:pt x="12580" y="10862"/>
                      <a:pt x="12580" y="10862"/>
                    </a:cubicBezTo>
                    <a:lnTo>
                      <a:pt x="1258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064" name="Линия"/>
          <p:cNvSpPr/>
          <p:nvPr/>
        </p:nvSpPr>
        <p:spPr>
          <a:xfrm flipV="1">
            <a:off x="7559675" y="3068637"/>
            <a:ext cx="936626" cy="828676"/>
          </a:xfrm>
          <a:prstGeom prst="line">
            <a:avLst/>
          </a:prstGeom>
          <a:ln w="38100">
            <a:solidFill>
              <a:srgbClr val="3399FF"/>
            </a:solidFill>
            <a:prstDash val="dash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65" name="Фигура"/>
          <p:cNvSpPr/>
          <p:nvPr/>
        </p:nvSpPr>
        <p:spPr>
          <a:xfrm>
            <a:off x="6732587" y="1520825"/>
            <a:ext cx="1331913" cy="990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8357"/>
                  <a:pt x="19808" y="6300"/>
                  <a:pt x="17450" y="5914"/>
                </a:cubicBezTo>
                <a:cubicBezTo>
                  <a:pt x="17450" y="5914"/>
                  <a:pt x="17450" y="5786"/>
                  <a:pt x="17450" y="5657"/>
                </a:cubicBezTo>
                <a:cubicBezTo>
                  <a:pt x="17450" y="2571"/>
                  <a:pt x="14526" y="0"/>
                  <a:pt x="10941" y="0"/>
                </a:cubicBezTo>
                <a:cubicBezTo>
                  <a:pt x="7452" y="0"/>
                  <a:pt x="4622" y="2314"/>
                  <a:pt x="4339" y="5143"/>
                </a:cubicBezTo>
                <a:cubicBezTo>
                  <a:pt x="1886" y="6043"/>
                  <a:pt x="0" y="8100"/>
                  <a:pt x="0" y="10543"/>
                </a:cubicBezTo>
                <a:cubicBezTo>
                  <a:pt x="0" y="12600"/>
                  <a:pt x="1132" y="14271"/>
                  <a:pt x="2830" y="15300"/>
                </a:cubicBezTo>
                <a:cubicBezTo>
                  <a:pt x="2547" y="15814"/>
                  <a:pt x="2358" y="16457"/>
                  <a:pt x="2358" y="17100"/>
                </a:cubicBezTo>
                <a:cubicBezTo>
                  <a:pt x="2358" y="19543"/>
                  <a:pt x="4905" y="21600"/>
                  <a:pt x="8017" y="21600"/>
                </a:cubicBezTo>
                <a:cubicBezTo>
                  <a:pt x="9715" y="21600"/>
                  <a:pt x="11224" y="21086"/>
                  <a:pt x="12262" y="20186"/>
                </a:cubicBezTo>
                <a:cubicBezTo>
                  <a:pt x="12922" y="20314"/>
                  <a:pt x="13677" y="20443"/>
                  <a:pt x="14431" y="20443"/>
                </a:cubicBezTo>
                <a:cubicBezTo>
                  <a:pt x="18016" y="20443"/>
                  <a:pt x="20940" y="17871"/>
                  <a:pt x="20940" y="14657"/>
                </a:cubicBezTo>
                <a:cubicBezTo>
                  <a:pt x="20940" y="14271"/>
                  <a:pt x="20940" y="13886"/>
                  <a:pt x="20845" y="13500"/>
                </a:cubicBezTo>
                <a:cubicBezTo>
                  <a:pt x="21317" y="12729"/>
                  <a:pt x="21600" y="11829"/>
                  <a:pt x="21600" y="10800"/>
                </a:cubicBezTo>
                <a:close/>
              </a:path>
            </a:pathLst>
          </a:custGeom>
          <a:gradFill>
            <a:gsLst>
              <a:gs pos="0">
                <a:srgbClr val="FFAF00"/>
              </a:gs>
              <a:gs pos="100000">
                <a:srgbClr val="FFDF99"/>
              </a:gs>
            </a:gsLst>
            <a:lin ang="16200000"/>
          </a:gradFill>
          <a:ln w="28575">
            <a:solidFill>
              <a:srgbClr val="FFAF00"/>
            </a:solidFill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grpSp>
        <p:nvGrpSpPr>
          <p:cNvPr id="2071" name="Группа"/>
          <p:cNvGrpSpPr/>
          <p:nvPr/>
        </p:nvGrpSpPr>
        <p:grpSpPr>
          <a:xfrm>
            <a:off x="8208962" y="2601912"/>
            <a:ext cx="719138" cy="731839"/>
            <a:chOff x="0" y="0"/>
            <a:chExt cx="719137" cy="731837"/>
          </a:xfrm>
        </p:grpSpPr>
        <p:sp>
          <p:nvSpPr>
            <p:cNvPr id="2066" name="Овал"/>
            <p:cNvSpPr/>
            <p:nvPr/>
          </p:nvSpPr>
          <p:spPr>
            <a:xfrm>
              <a:off x="0" y="862"/>
              <a:ext cx="719138" cy="730976"/>
            </a:xfrm>
            <a:prstGeom prst="ellipse">
              <a:avLst/>
            </a:prstGeom>
            <a:solidFill>
              <a:srgbClr val="99CCFF"/>
            </a:solidFill>
            <a:ln w="12700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2067" name="Линия"/>
            <p:cNvSpPr/>
            <p:nvPr/>
          </p:nvSpPr>
          <p:spPr>
            <a:xfrm>
              <a:off x="95167" y="15534"/>
              <a:ext cx="592524" cy="67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53" y="0"/>
                  </a:moveTo>
                  <a:lnTo>
                    <a:pt x="10498" y="4193"/>
                  </a:lnTo>
                  <a:lnTo>
                    <a:pt x="8537" y="3586"/>
                  </a:lnTo>
                  <a:lnTo>
                    <a:pt x="6577" y="4800"/>
                  </a:lnTo>
                  <a:lnTo>
                    <a:pt x="6577" y="5986"/>
                  </a:lnTo>
                  <a:lnTo>
                    <a:pt x="8537" y="4800"/>
                  </a:lnTo>
                  <a:lnTo>
                    <a:pt x="8537" y="5986"/>
                  </a:lnTo>
                  <a:lnTo>
                    <a:pt x="5913" y="6593"/>
                  </a:lnTo>
                  <a:lnTo>
                    <a:pt x="5249" y="6593"/>
                  </a:lnTo>
                  <a:lnTo>
                    <a:pt x="4616" y="7779"/>
                  </a:lnTo>
                  <a:lnTo>
                    <a:pt x="2625" y="7200"/>
                  </a:lnTo>
                  <a:lnTo>
                    <a:pt x="2625" y="8993"/>
                  </a:lnTo>
                  <a:lnTo>
                    <a:pt x="4616" y="8993"/>
                  </a:lnTo>
                  <a:lnTo>
                    <a:pt x="6577" y="7779"/>
                  </a:lnTo>
                  <a:lnTo>
                    <a:pt x="7210" y="8386"/>
                  </a:lnTo>
                  <a:lnTo>
                    <a:pt x="7210" y="9600"/>
                  </a:lnTo>
                  <a:lnTo>
                    <a:pt x="7874" y="8386"/>
                  </a:lnTo>
                  <a:lnTo>
                    <a:pt x="7874" y="7779"/>
                  </a:lnTo>
                  <a:lnTo>
                    <a:pt x="10498" y="9600"/>
                  </a:lnTo>
                  <a:lnTo>
                    <a:pt x="10498" y="10786"/>
                  </a:lnTo>
                  <a:lnTo>
                    <a:pt x="7210" y="10786"/>
                  </a:lnTo>
                  <a:lnTo>
                    <a:pt x="4616" y="9600"/>
                  </a:lnTo>
                  <a:lnTo>
                    <a:pt x="1961" y="9600"/>
                  </a:lnTo>
                  <a:lnTo>
                    <a:pt x="0" y="13793"/>
                  </a:lnTo>
                  <a:lnTo>
                    <a:pt x="2625" y="15586"/>
                  </a:lnTo>
                  <a:lnTo>
                    <a:pt x="5249" y="16193"/>
                  </a:lnTo>
                  <a:lnTo>
                    <a:pt x="7874" y="21600"/>
                  </a:lnTo>
                  <a:lnTo>
                    <a:pt x="10498" y="21600"/>
                  </a:lnTo>
                  <a:lnTo>
                    <a:pt x="12489" y="19200"/>
                  </a:lnTo>
                  <a:lnTo>
                    <a:pt x="13153" y="15586"/>
                  </a:lnTo>
                  <a:lnTo>
                    <a:pt x="15114" y="14400"/>
                  </a:lnTo>
                  <a:lnTo>
                    <a:pt x="12489" y="12000"/>
                  </a:lnTo>
                  <a:lnTo>
                    <a:pt x="15778" y="13793"/>
                  </a:lnTo>
                  <a:lnTo>
                    <a:pt x="16411" y="11393"/>
                  </a:lnTo>
                  <a:lnTo>
                    <a:pt x="17739" y="11393"/>
                  </a:lnTo>
                  <a:lnTo>
                    <a:pt x="20363" y="13793"/>
                  </a:lnTo>
                  <a:lnTo>
                    <a:pt x="20393" y="10593"/>
                  </a:lnTo>
                  <a:lnTo>
                    <a:pt x="21600" y="5600"/>
                  </a:lnTo>
                </a:path>
              </a:pathLst>
            </a:custGeom>
            <a:solidFill>
              <a:srgbClr val="99FA66"/>
            </a:solidFill>
            <a:ln w="12700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2068" name="Линия"/>
            <p:cNvSpPr/>
            <p:nvPr/>
          </p:nvSpPr>
          <p:spPr>
            <a:xfrm>
              <a:off x="95167" y="-1"/>
              <a:ext cx="242472" cy="129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9362" y="12185"/>
                  </a:lnTo>
                  <a:lnTo>
                    <a:pt x="6466" y="18485"/>
                  </a:lnTo>
                  <a:lnTo>
                    <a:pt x="9699" y="9000"/>
                  </a:lnTo>
                  <a:lnTo>
                    <a:pt x="3233" y="21600"/>
                  </a:lnTo>
                  <a:lnTo>
                    <a:pt x="0" y="21600"/>
                  </a:lnTo>
                </a:path>
              </a:pathLst>
            </a:custGeom>
            <a:solidFill>
              <a:srgbClr val="99FA66"/>
            </a:solidFill>
            <a:ln w="12700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2069" name="Треугольник"/>
            <p:cNvSpPr/>
            <p:nvPr/>
          </p:nvSpPr>
          <p:spPr>
            <a:xfrm>
              <a:off x="204403" y="148438"/>
              <a:ext cx="34758" cy="55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FA66"/>
            </a:solidFill>
            <a:ln w="12700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  <p:sp>
          <p:nvSpPr>
            <p:cNvPr id="2070" name="Фигура"/>
            <p:cNvSpPr/>
            <p:nvPr/>
          </p:nvSpPr>
          <p:spPr>
            <a:xfrm>
              <a:off x="438599" y="596344"/>
              <a:ext cx="71997" cy="55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7147"/>
                  </a:moveTo>
                  <a:lnTo>
                    <a:pt x="0" y="21600"/>
                  </a:lnTo>
                  <a:lnTo>
                    <a:pt x="5459" y="21600"/>
                  </a:lnTo>
                  <a:lnTo>
                    <a:pt x="21600" y="0"/>
                  </a:lnTo>
                  <a:lnTo>
                    <a:pt x="16141" y="0"/>
                  </a:lnTo>
                  <a:lnTo>
                    <a:pt x="10800" y="7147"/>
                  </a:lnTo>
                  <a:close/>
                </a:path>
              </a:pathLst>
            </a:custGeom>
            <a:solidFill>
              <a:srgbClr val="99FA66"/>
            </a:solidFill>
            <a:ln w="9525" cap="flat">
              <a:solidFill>
                <a:srgbClr val="3399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72" name="Прямоугольник с закругленными углами"/>
          <p:cNvSpPr/>
          <p:nvPr/>
        </p:nvSpPr>
        <p:spPr>
          <a:xfrm>
            <a:off x="4429125" y="3032125"/>
            <a:ext cx="792163" cy="682625"/>
          </a:xfrm>
          <a:prstGeom prst="roundRect">
            <a:avLst>
              <a:gd name="adj" fmla="val 14884"/>
            </a:avLst>
          </a:prstGeom>
          <a:gradFill>
            <a:gsLst>
              <a:gs pos="0">
                <a:srgbClr val="FFAF00"/>
              </a:gs>
              <a:gs pos="100000">
                <a:srgbClr val="FFD70D"/>
              </a:gs>
            </a:gsLst>
            <a:lin ang="16200000"/>
          </a:gra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073" name="MME"/>
          <p:cNvSpPr txBox="1"/>
          <p:nvPr/>
        </p:nvSpPr>
        <p:spPr>
          <a:xfrm>
            <a:off x="4464050" y="3213100"/>
            <a:ext cx="639626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MME</a:t>
            </a:r>
          </a:p>
        </p:txBody>
      </p:sp>
      <p:sp>
        <p:nvSpPr>
          <p:cNvPr id="2074" name="Прямоугольник с закругленными углами"/>
          <p:cNvSpPr/>
          <p:nvPr/>
        </p:nvSpPr>
        <p:spPr>
          <a:xfrm>
            <a:off x="5508625" y="3502025"/>
            <a:ext cx="792163" cy="682625"/>
          </a:xfrm>
          <a:prstGeom prst="roundRect">
            <a:avLst>
              <a:gd name="adj" fmla="val 14884"/>
            </a:avLst>
          </a:prstGeom>
          <a:gradFill>
            <a:gsLst>
              <a:gs pos="0">
                <a:srgbClr val="FFAF00"/>
              </a:gs>
              <a:gs pos="100000">
                <a:srgbClr val="FFD70D"/>
              </a:gs>
            </a:gsLst>
            <a:lin ang="16200000"/>
          </a:gra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075" name="SGW"/>
          <p:cNvSpPr txBox="1"/>
          <p:nvPr/>
        </p:nvSpPr>
        <p:spPr>
          <a:xfrm>
            <a:off x="5543550" y="3681412"/>
            <a:ext cx="6523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SGW</a:t>
            </a:r>
          </a:p>
        </p:txBody>
      </p:sp>
      <p:sp>
        <p:nvSpPr>
          <p:cNvPr id="2076" name="Фигура"/>
          <p:cNvSpPr/>
          <p:nvPr/>
        </p:nvSpPr>
        <p:spPr>
          <a:xfrm>
            <a:off x="6696075" y="3429000"/>
            <a:ext cx="1331913" cy="900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8357"/>
                  <a:pt x="19808" y="6300"/>
                  <a:pt x="17450" y="5914"/>
                </a:cubicBezTo>
                <a:cubicBezTo>
                  <a:pt x="17450" y="5914"/>
                  <a:pt x="17450" y="5786"/>
                  <a:pt x="17450" y="5657"/>
                </a:cubicBezTo>
                <a:cubicBezTo>
                  <a:pt x="17450" y="2571"/>
                  <a:pt x="14526" y="0"/>
                  <a:pt x="10941" y="0"/>
                </a:cubicBezTo>
                <a:cubicBezTo>
                  <a:pt x="7452" y="0"/>
                  <a:pt x="4622" y="2314"/>
                  <a:pt x="4339" y="5143"/>
                </a:cubicBezTo>
                <a:cubicBezTo>
                  <a:pt x="1886" y="6043"/>
                  <a:pt x="0" y="8100"/>
                  <a:pt x="0" y="10543"/>
                </a:cubicBezTo>
                <a:cubicBezTo>
                  <a:pt x="0" y="12600"/>
                  <a:pt x="1132" y="14271"/>
                  <a:pt x="2830" y="15300"/>
                </a:cubicBezTo>
                <a:cubicBezTo>
                  <a:pt x="2547" y="15814"/>
                  <a:pt x="2358" y="16457"/>
                  <a:pt x="2358" y="17100"/>
                </a:cubicBezTo>
                <a:cubicBezTo>
                  <a:pt x="2358" y="19543"/>
                  <a:pt x="4905" y="21600"/>
                  <a:pt x="8017" y="21600"/>
                </a:cubicBezTo>
                <a:cubicBezTo>
                  <a:pt x="9715" y="21600"/>
                  <a:pt x="11224" y="21086"/>
                  <a:pt x="12262" y="20186"/>
                </a:cubicBezTo>
                <a:cubicBezTo>
                  <a:pt x="12922" y="20314"/>
                  <a:pt x="13677" y="20443"/>
                  <a:pt x="14431" y="20443"/>
                </a:cubicBezTo>
                <a:cubicBezTo>
                  <a:pt x="18016" y="20443"/>
                  <a:pt x="20940" y="17871"/>
                  <a:pt x="20940" y="14657"/>
                </a:cubicBezTo>
                <a:cubicBezTo>
                  <a:pt x="20940" y="14271"/>
                  <a:pt x="20940" y="13886"/>
                  <a:pt x="20845" y="13500"/>
                </a:cubicBezTo>
                <a:cubicBezTo>
                  <a:pt x="21317" y="12729"/>
                  <a:pt x="21600" y="11829"/>
                  <a:pt x="21600" y="10800"/>
                </a:cubicBezTo>
                <a:close/>
              </a:path>
            </a:pathLst>
          </a:custGeom>
          <a:gradFill>
            <a:gsLst>
              <a:gs pos="0">
                <a:srgbClr val="7F22A2"/>
              </a:gs>
              <a:gs pos="100000">
                <a:srgbClr val="E0CCE0"/>
              </a:gs>
            </a:gsLst>
            <a:lin ang="16200000"/>
          </a:gradFill>
          <a:ln w="28575">
            <a:solidFill>
              <a:srgbClr val="7F22A2"/>
            </a:solidFill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077" name="LTE-Advanced: сети передачи данных 4G"/>
          <p:cNvSpPr txBox="1"/>
          <p:nvPr/>
        </p:nvSpPr>
        <p:spPr>
          <a:xfrm>
            <a:off x="215899" y="836612"/>
            <a:ext cx="8553786" cy="550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1100"/>
              </a:spcBef>
            </a:pPr>
            <a:r>
              <a:rPr sz="3200" b="1"/>
              <a:t>LTE-Advanced: </a:t>
            </a:r>
            <a:r>
              <a:rPr sz="3200" b="1" i="1">
                <a:solidFill>
                  <a:srgbClr val="7F22A2"/>
                </a:solidFill>
              </a:rPr>
              <a:t>сети передачи данных 4G</a:t>
            </a:r>
          </a:p>
        </p:txBody>
      </p:sp>
      <p:sp>
        <p:nvSpPr>
          <p:cNvPr id="2078" name="4th Generation ultra high speed mobile data networks…"/>
          <p:cNvSpPr txBox="1"/>
          <p:nvPr/>
        </p:nvSpPr>
        <p:spPr>
          <a:xfrm>
            <a:off x="323850" y="4473575"/>
            <a:ext cx="8461375" cy="110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700"/>
              </a:spcBef>
            </a:pPr>
            <a:r>
              <a:rPr sz="2000" b="1"/>
              <a:t>4</a:t>
            </a:r>
            <a:r>
              <a:rPr sz="2000" b="1" baseline="30000"/>
              <a:t>th</a:t>
            </a:r>
            <a:r>
              <a:rPr sz="2000" b="1"/>
              <a:t> Generation ultra high speed mobile data networks</a:t>
            </a:r>
          </a:p>
          <a:p>
            <a:pPr defTabSz="762000">
              <a:lnSpc>
                <a:spcPct val="90000"/>
              </a:lnSpc>
              <a:spcBef>
                <a:spcPts val="800"/>
              </a:spcBef>
            </a:pPr>
            <a:endParaRPr sz="2000" b="1"/>
          </a:p>
          <a:p>
            <a:pPr defTabSz="762000">
              <a:lnSpc>
                <a:spcPct val="90000"/>
              </a:lnSpc>
              <a:spcBef>
                <a:spcPts val="700"/>
              </a:spcBef>
            </a:pPr>
            <a:r>
              <a:rPr sz="2000" b="1"/>
              <a:t>Downstream: 173 </a:t>
            </a:r>
            <a:r>
              <a:rPr sz="2000" b="1" i="1"/>
              <a:t>Mbps 	</a:t>
            </a:r>
            <a:r>
              <a:rPr sz="2000" b="1"/>
              <a:t>Upstream: 58 </a:t>
            </a:r>
            <a:r>
              <a:rPr sz="2000" b="1" i="1"/>
              <a:t>Mbps	</a:t>
            </a:r>
            <a:r>
              <a:rPr sz="2000" b="1"/>
              <a:t>Latency: 10-20</a:t>
            </a:r>
            <a:r>
              <a:rPr sz="2000" b="1" i="1"/>
              <a:t>ms</a:t>
            </a:r>
          </a:p>
        </p:txBody>
      </p:sp>
      <p:sp>
        <p:nvSpPr>
          <p:cNvPr id="2079" name="www"/>
          <p:cNvSpPr txBox="1"/>
          <p:nvPr/>
        </p:nvSpPr>
        <p:spPr>
          <a:xfrm>
            <a:off x="8208962" y="3284537"/>
            <a:ext cx="60156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www</a:t>
            </a:r>
          </a:p>
        </p:txBody>
      </p:sp>
      <p:sp>
        <p:nvSpPr>
          <p:cNvPr id="2080" name="Phone…"/>
          <p:cNvSpPr txBox="1"/>
          <p:nvPr/>
        </p:nvSpPr>
        <p:spPr>
          <a:xfrm>
            <a:off x="6914294" y="1700212"/>
            <a:ext cx="944687" cy="675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/>
          <a:p>
            <a:pPr algn="ctr" defTabSz="762000">
              <a:lnSpc>
                <a:spcPct val="90000"/>
              </a:lnSpc>
              <a:spcBef>
                <a:spcPts val="600"/>
              </a:spcBef>
            </a:pPr>
            <a:r>
              <a:rPr sz="1800" i="1"/>
              <a:t>Phone</a:t>
            </a:r>
          </a:p>
          <a:p>
            <a:pPr algn="ctr" defTabSz="762000">
              <a:lnSpc>
                <a:spcPct val="90000"/>
              </a:lnSpc>
              <a:spcBef>
                <a:spcPts val="600"/>
              </a:spcBef>
            </a:pPr>
            <a:r>
              <a:rPr sz="1800" i="1"/>
              <a:t>Network</a:t>
            </a:r>
          </a:p>
        </p:txBody>
      </p:sp>
      <p:sp>
        <p:nvSpPr>
          <p:cNvPr id="2081" name="Data…"/>
          <p:cNvSpPr txBox="1"/>
          <p:nvPr/>
        </p:nvSpPr>
        <p:spPr>
          <a:xfrm>
            <a:off x="6877781" y="3573462"/>
            <a:ext cx="944688" cy="675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/>
          <a:p>
            <a:pPr algn="ctr" defTabSz="762000">
              <a:lnSpc>
                <a:spcPct val="90000"/>
              </a:lnSpc>
              <a:spcBef>
                <a:spcPts val="600"/>
              </a:spcBef>
            </a:pPr>
            <a:r>
              <a:rPr sz="1800" i="1"/>
              <a:t>Data</a:t>
            </a:r>
          </a:p>
          <a:p>
            <a:pPr algn="ctr" defTabSz="762000">
              <a:lnSpc>
                <a:spcPct val="90000"/>
              </a:lnSpc>
              <a:spcBef>
                <a:spcPts val="600"/>
              </a:spcBef>
            </a:pPr>
            <a:r>
              <a:rPr sz="1800" i="1"/>
              <a:t>Network</a:t>
            </a:r>
          </a:p>
        </p:txBody>
      </p:sp>
      <p:sp>
        <p:nvSpPr>
          <p:cNvPr id="2082" name="еNodeB"/>
          <p:cNvSpPr txBox="1"/>
          <p:nvPr/>
        </p:nvSpPr>
        <p:spPr>
          <a:xfrm>
            <a:off x="812896" y="3253717"/>
            <a:ext cx="1207778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 anchor="ctr">
            <a:spAutoFit/>
          </a:bodyPr>
          <a:lstStyle/>
          <a:p>
            <a:r>
              <a:t>еNodeB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LTE-Advanced: особенности"/>
          <p:cNvSpPr txBox="1">
            <a:spLocks noGrp="1"/>
          </p:cNvSpPr>
          <p:nvPr>
            <p:ph type="title"/>
          </p:nvPr>
        </p:nvSpPr>
        <p:spPr>
          <a:xfrm>
            <a:off x="215900" y="188912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LTE-Advanced: особенности </a:t>
            </a:r>
          </a:p>
        </p:txBody>
      </p:sp>
      <p:grpSp>
        <p:nvGrpSpPr>
          <p:cNvPr id="2088" name="Группа"/>
          <p:cNvGrpSpPr/>
          <p:nvPr/>
        </p:nvGrpSpPr>
        <p:grpSpPr>
          <a:xfrm>
            <a:off x="2663307" y="1606372"/>
            <a:ext cx="3422099" cy="3384906"/>
            <a:chOff x="0" y="0"/>
            <a:chExt cx="3422098" cy="3384905"/>
          </a:xfrm>
        </p:grpSpPr>
        <p:sp>
          <p:nvSpPr>
            <p:cNvPr id="2085" name="Прямоугольник с закругленными углами"/>
            <p:cNvSpPr/>
            <p:nvPr/>
          </p:nvSpPr>
          <p:spPr>
            <a:xfrm rot="2788857">
              <a:off x="761724" y="234334"/>
              <a:ext cx="1898651" cy="2916238"/>
            </a:xfrm>
            <a:prstGeom prst="roundRect">
              <a:avLst>
                <a:gd name="adj" fmla="val 16054"/>
              </a:avLst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2086" name="Прямоугольник с закругленными углами"/>
            <p:cNvSpPr/>
            <p:nvPr/>
          </p:nvSpPr>
          <p:spPr>
            <a:xfrm rot="2788857">
              <a:off x="959268" y="433218"/>
              <a:ext cx="1602243" cy="2424763"/>
            </a:xfrm>
            <a:prstGeom prst="roundRect">
              <a:avLst>
                <a:gd name="adj" fmla="val 16645"/>
              </a:avLst>
            </a:prstGeom>
            <a:solidFill>
              <a:srgbClr val="EAEAEA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400"/>
                </a:spcBef>
                <a:defRPr sz="1000" b="1"/>
              </a:pPr>
              <a:endParaRPr/>
            </a:p>
          </p:txBody>
        </p:sp>
        <p:sp>
          <p:nvSpPr>
            <p:cNvPr id="2087" name="Овал"/>
            <p:cNvSpPr/>
            <p:nvPr/>
          </p:nvSpPr>
          <p:spPr>
            <a:xfrm rot="2788857">
              <a:off x="548055" y="2454561"/>
              <a:ext cx="450449" cy="229431"/>
            </a:xfrm>
            <a:prstGeom prst="ellipse">
              <a:avLst/>
            </a:prstGeom>
            <a:noFill/>
            <a:ln w="19050" cap="flat">
              <a:solidFill>
                <a:srgbClr val="89929B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089" name="stereo speakers"/>
          <p:cNvSpPr txBox="1"/>
          <p:nvPr/>
        </p:nvSpPr>
        <p:spPr>
          <a:xfrm>
            <a:off x="6443662" y="1916112"/>
            <a:ext cx="1732732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7F22A2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7F22A2"/>
                </a:solidFill>
              </a:rPr>
              <a:t>stereo speakers</a:t>
            </a:r>
          </a:p>
        </p:txBody>
      </p:sp>
      <p:sp>
        <p:nvSpPr>
          <p:cNvPr id="2090" name="touch screen"/>
          <p:cNvSpPr txBox="1"/>
          <p:nvPr/>
        </p:nvSpPr>
        <p:spPr>
          <a:xfrm>
            <a:off x="6588125" y="3213100"/>
            <a:ext cx="141516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16C834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16C834"/>
                </a:solidFill>
              </a:rPr>
              <a:t>touch screen</a:t>
            </a:r>
          </a:p>
        </p:txBody>
      </p:sp>
      <p:sp>
        <p:nvSpPr>
          <p:cNvPr id="2091" name="High Definition Screen"/>
          <p:cNvSpPr txBox="1"/>
          <p:nvPr/>
        </p:nvSpPr>
        <p:spPr>
          <a:xfrm>
            <a:off x="5940425" y="3860800"/>
            <a:ext cx="2380804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7F22A2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7F22A2"/>
                </a:solidFill>
              </a:rPr>
              <a:t>High Definition Screen</a:t>
            </a:r>
          </a:p>
        </p:txBody>
      </p:sp>
      <p:sp>
        <p:nvSpPr>
          <p:cNvPr id="2092" name="headphones"/>
          <p:cNvSpPr txBox="1"/>
          <p:nvPr/>
        </p:nvSpPr>
        <p:spPr>
          <a:xfrm>
            <a:off x="287337" y="3824287"/>
            <a:ext cx="136482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7F22A2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7F22A2"/>
                </a:solidFill>
              </a:rPr>
              <a:t>headphones</a:t>
            </a:r>
          </a:p>
        </p:txBody>
      </p:sp>
      <p:sp>
        <p:nvSpPr>
          <p:cNvPr id="2093" name="accelerometers"/>
          <p:cNvSpPr txBox="1"/>
          <p:nvPr/>
        </p:nvSpPr>
        <p:spPr>
          <a:xfrm>
            <a:off x="792162" y="5121275"/>
            <a:ext cx="1668996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FFAF00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FFAF00"/>
                </a:solidFill>
              </a:rPr>
              <a:t>accelerometers</a:t>
            </a:r>
          </a:p>
        </p:txBody>
      </p:sp>
      <p:sp>
        <p:nvSpPr>
          <p:cNvPr id="2094" name="GPS"/>
          <p:cNvSpPr txBox="1"/>
          <p:nvPr/>
        </p:nvSpPr>
        <p:spPr>
          <a:xfrm>
            <a:off x="395287" y="3105150"/>
            <a:ext cx="589062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16C834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16C834"/>
                </a:solidFill>
              </a:rPr>
              <a:t>GPS</a:t>
            </a:r>
          </a:p>
        </p:txBody>
      </p:sp>
      <p:sp>
        <p:nvSpPr>
          <p:cNvPr id="2095" name="barometer"/>
          <p:cNvSpPr txBox="1"/>
          <p:nvPr/>
        </p:nvSpPr>
        <p:spPr>
          <a:xfrm>
            <a:off x="863600" y="4473575"/>
            <a:ext cx="1148172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16C834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16C834"/>
                </a:solidFill>
              </a:rPr>
              <a:t>barometer</a:t>
            </a:r>
          </a:p>
        </p:txBody>
      </p:sp>
      <p:sp>
        <p:nvSpPr>
          <p:cNvPr id="2096" name="microphone"/>
          <p:cNvSpPr txBox="1"/>
          <p:nvPr/>
        </p:nvSpPr>
        <p:spPr>
          <a:xfrm>
            <a:off x="755650" y="2565400"/>
            <a:ext cx="1300758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FFAF00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FFAF00"/>
                </a:solidFill>
              </a:rPr>
              <a:t>microphone</a:t>
            </a:r>
          </a:p>
        </p:txBody>
      </p:sp>
      <p:sp>
        <p:nvSpPr>
          <p:cNvPr id="2097" name="still camera"/>
          <p:cNvSpPr txBox="1"/>
          <p:nvPr/>
        </p:nvSpPr>
        <p:spPr>
          <a:xfrm>
            <a:off x="431800" y="1520825"/>
            <a:ext cx="126224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16C834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16C834"/>
                </a:solidFill>
              </a:rPr>
              <a:t>still camera</a:t>
            </a:r>
          </a:p>
        </p:txBody>
      </p:sp>
      <p:sp>
        <p:nvSpPr>
          <p:cNvPr id="2098" name="flash"/>
          <p:cNvSpPr txBox="1"/>
          <p:nvPr/>
        </p:nvSpPr>
        <p:spPr>
          <a:xfrm>
            <a:off x="2339975" y="1412875"/>
            <a:ext cx="58917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7F22A2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7F22A2"/>
                </a:solidFill>
              </a:rPr>
              <a:t>flash</a:t>
            </a:r>
          </a:p>
        </p:txBody>
      </p:sp>
      <p:sp>
        <p:nvSpPr>
          <p:cNvPr id="2099" name="clock"/>
          <p:cNvSpPr txBox="1"/>
          <p:nvPr/>
        </p:nvSpPr>
        <p:spPr>
          <a:xfrm>
            <a:off x="6156325" y="4652962"/>
            <a:ext cx="62712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16C834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16C834"/>
                </a:solidFill>
              </a:rPr>
              <a:t>clock</a:t>
            </a:r>
          </a:p>
        </p:txBody>
      </p:sp>
      <p:sp>
        <p:nvSpPr>
          <p:cNvPr id="2100" name="bluetooth"/>
          <p:cNvSpPr txBox="1"/>
          <p:nvPr/>
        </p:nvSpPr>
        <p:spPr>
          <a:xfrm>
            <a:off x="7019925" y="4941887"/>
            <a:ext cx="104693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FFAF00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FFAF00"/>
                </a:solidFill>
              </a:rPr>
              <a:t>bluetooth</a:t>
            </a:r>
          </a:p>
        </p:txBody>
      </p:sp>
      <p:sp>
        <p:nvSpPr>
          <p:cNvPr id="2101" name="video player"/>
          <p:cNvSpPr txBox="1"/>
          <p:nvPr/>
        </p:nvSpPr>
        <p:spPr>
          <a:xfrm>
            <a:off x="7380287" y="1341437"/>
            <a:ext cx="133893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video player</a:t>
            </a:r>
          </a:p>
        </p:txBody>
      </p:sp>
      <p:sp>
        <p:nvSpPr>
          <p:cNvPr id="2102" name="FM radio"/>
          <p:cNvSpPr txBox="1"/>
          <p:nvPr/>
        </p:nvSpPr>
        <p:spPr>
          <a:xfrm>
            <a:off x="6840537" y="2457450"/>
            <a:ext cx="100819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FM radio</a:t>
            </a:r>
          </a:p>
        </p:txBody>
      </p:sp>
      <p:sp>
        <p:nvSpPr>
          <p:cNvPr id="2103" name="video camera"/>
          <p:cNvSpPr txBox="1"/>
          <p:nvPr/>
        </p:nvSpPr>
        <p:spPr>
          <a:xfrm>
            <a:off x="1619250" y="2060575"/>
            <a:ext cx="147857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16C834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16C834"/>
                </a:solidFill>
              </a:rPr>
              <a:t>video camera</a:t>
            </a:r>
          </a:p>
        </p:txBody>
      </p:sp>
      <p:sp>
        <p:nvSpPr>
          <p:cNvPr id="2104" name="email"/>
          <p:cNvSpPr txBox="1"/>
          <p:nvPr/>
        </p:nvSpPr>
        <p:spPr>
          <a:xfrm>
            <a:off x="7272337" y="4329112"/>
            <a:ext cx="65257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email</a:t>
            </a:r>
          </a:p>
        </p:txBody>
      </p:sp>
      <p:sp>
        <p:nvSpPr>
          <p:cNvPr id="2105" name="USB"/>
          <p:cNvSpPr txBox="1"/>
          <p:nvPr/>
        </p:nvSpPr>
        <p:spPr>
          <a:xfrm>
            <a:off x="5256212" y="4473575"/>
            <a:ext cx="576337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16C834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16C834"/>
                </a:solidFill>
              </a:rPr>
              <a:t>USB</a:t>
            </a:r>
          </a:p>
        </p:txBody>
      </p:sp>
      <p:pic>
        <p:nvPicPr>
          <p:cNvPr id="2106" name="LTE-A.png" descr="LTE-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86085"/>
            <a:ext cx="9144000" cy="4131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Прямоугольник с закругленными углами"/>
          <p:cNvSpPr/>
          <p:nvPr/>
        </p:nvSpPr>
        <p:spPr>
          <a:xfrm>
            <a:off x="576262" y="5084762"/>
            <a:ext cx="7920038" cy="973138"/>
          </a:xfrm>
          <a:prstGeom prst="roundRect">
            <a:avLst>
              <a:gd name="adj" fmla="val 15661"/>
            </a:avLst>
          </a:prstGeom>
          <a:solidFill>
            <a:srgbClr val="16C834"/>
          </a:solidFill>
          <a:ln w="19050">
            <a:solidFill>
              <a:srgbClr val="16C834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109" name="Эволюция беспроводных сетей связи"/>
          <p:cNvSpPr txBox="1">
            <a:spLocks noGrp="1"/>
          </p:cNvSpPr>
          <p:nvPr>
            <p:ph type="title"/>
          </p:nvPr>
        </p:nvSpPr>
        <p:spPr>
          <a:xfrm>
            <a:off x="215900" y="225425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Эволюция беспроводных сетей связи</a:t>
            </a:r>
          </a:p>
        </p:txBody>
      </p:sp>
      <p:sp>
        <p:nvSpPr>
          <p:cNvPr id="2110" name="Линия"/>
          <p:cNvSpPr/>
          <p:nvPr/>
        </p:nvSpPr>
        <p:spPr>
          <a:xfrm flipH="1">
            <a:off x="1584325" y="1125537"/>
            <a:ext cx="1" cy="3563938"/>
          </a:xfrm>
          <a:prstGeom prst="line">
            <a:avLst/>
          </a:prstGeom>
          <a:ln w="19050">
            <a:solidFill>
              <a:srgbClr val="89929B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11" name="Линия"/>
          <p:cNvSpPr/>
          <p:nvPr/>
        </p:nvSpPr>
        <p:spPr>
          <a:xfrm>
            <a:off x="1584325" y="4618037"/>
            <a:ext cx="6084888" cy="1"/>
          </a:xfrm>
          <a:prstGeom prst="line">
            <a:avLst/>
          </a:prstGeom>
          <a:ln w="19050">
            <a:solidFill>
              <a:srgbClr val="89929B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12" name="100"/>
          <p:cNvSpPr txBox="1"/>
          <p:nvPr/>
        </p:nvSpPr>
        <p:spPr>
          <a:xfrm>
            <a:off x="973137" y="2709862"/>
            <a:ext cx="48771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100</a:t>
            </a:r>
          </a:p>
        </p:txBody>
      </p:sp>
      <p:sp>
        <p:nvSpPr>
          <p:cNvPr id="2113" name="50"/>
          <p:cNvSpPr txBox="1"/>
          <p:nvPr/>
        </p:nvSpPr>
        <p:spPr>
          <a:xfrm>
            <a:off x="1044575" y="3573462"/>
            <a:ext cx="3605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50</a:t>
            </a:r>
          </a:p>
        </p:txBody>
      </p:sp>
      <p:sp>
        <p:nvSpPr>
          <p:cNvPr id="2114" name="20"/>
          <p:cNvSpPr txBox="1"/>
          <p:nvPr/>
        </p:nvSpPr>
        <p:spPr>
          <a:xfrm>
            <a:off x="1081087" y="4113212"/>
            <a:ext cx="36057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20</a:t>
            </a:r>
          </a:p>
        </p:txBody>
      </p:sp>
      <p:sp>
        <p:nvSpPr>
          <p:cNvPr id="2115" name="0"/>
          <p:cNvSpPr txBox="1"/>
          <p:nvPr/>
        </p:nvSpPr>
        <p:spPr>
          <a:xfrm>
            <a:off x="1223962" y="4473575"/>
            <a:ext cx="233437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0</a:t>
            </a:r>
          </a:p>
        </p:txBody>
      </p:sp>
      <p:sp>
        <p:nvSpPr>
          <p:cNvPr id="2116" name="Линия"/>
          <p:cNvSpPr/>
          <p:nvPr/>
        </p:nvSpPr>
        <p:spPr>
          <a:xfrm>
            <a:off x="1512887" y="4294187"/>
            <a:ext cx="179388" cy="1"/>
          </a:xfrm>
          <a:prstGeom prst="line">
            <a:avLst/>
          </a:prstGeom>
          <a:ln w="19050">
            <a:solidFill>
              <a:srgbClr val="89929B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17" name="Линия"/>
          <p:cNvSpPr/>
          <p:nvPr/>
        </p:nvSpPr>
        <p:spPr>
          <a:xfrm>
            <a:off x="1476375" y="3754437"/>
            <a:ext cx="215900" cy="1"/>
          </a:xfrm>
          <a:prstGeom prst="line">
            <a:avLst/>
          </a:prstGeom>
          <a:ln w="19050">
            <a:solidFill>
              <a:srgbClr val="89929B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18" name="Линия"/>
          <p:cNvSpPr/>
          <p:nvPr/>
        </p:nvSpPr>
        <p:spPr>
          <a:xfrm>
            <a:off x="1476375" y="2889250"/>
            <a:ext cx="144463" cy="0"/>
          </a:xfrm>
          <a:prstGeom prst="line">
            <a:avLst/>
          </a:prstGeom>
          <a:ln w="19050">
            <a:solidFill>
              <a:srgbClr val="89929B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19" name="150"/>
          <p:cNvSpPr txBox="1"/>
          <p:nvPr/>
        </p:nvSpPr>
        <p:spPr>
          <a:xfrm>
            <a:off x="1009650" y="1846262"/>
            <a:ext cx="48771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150</a:t>
            </a:r>
          </a:p>
        </p:txBody>
      </p:sp>
      <p:sp>
        <p:nvSpPr>
          <p:cNvPr id="2120" name="Линия"/>
          <p:cNvSpPr/>
          <p:nvPr/>
        </p:nvSpPr>
        <p:spPr>
          <a:xfrm>
            <a:off x="1547812" y="2889250"/>
            <a:ext cx="144463" cy="0"/>
          </a:xfrm>
          <a:prstGeom prst="line">
            <a:avLst/>
          </a:prstGeom>
          <a:ln w="19050">
            <a:solidFill>
              <a:srgbClr val="89929B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21" name="Линия"/>
          <p:cNvSpPr/>
          <p:nvPr/>
        </p:nvSpPr>
        <p:spPr>
          <a:xfrm>
            <a:off x="1512887" y="2025650"/>
            <a:ext cx="142876" cy="0"/>
          </a:xfrm>
          <a:prstGeom prst="line">
            <a:avLst/>
          </a:prstGeom>
          <a:ln w="19050">
            <a:solidFill>
              <a:srgbClr val="89929B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22" name="Линия"/>
          <p:cNvSpPr/>
          <p:nvPr/>
        </p:nvSpPr>
        <p:spPr>
          <a:xfrm>
            <a:off x="1511300" y="2024062"/>
            <a:ext cx="144463" cy="1"/>
          </a:xfrm>
          <a:prstGeom prst="line">
            <a:avLst/>
          </a:prstGeom>
          <a:ln w="19050">
            <a:solidFill>
              <a:srgbClr val="89929B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23" name="200"/>
          <p:cNvSpPr txBox="1"/>
          <p:nvPr/>
        </p:nvSpPr>
        <p:spPr>
          <a:xfrm>
            <a:off x="1008062" y="981075"/>
            <a:ext cx="48771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200</a:t>
            </a:r>
          </a:p>
        </p:txBody>
      </p:sp>
      <p:sp>
        <p:nvSpPr>
          <p:cNvPr id="2124" name="Линия"/>
          <p:cNvSpPr/>
          <p:nvPr/>
        </p:nvSpPr>
        <p:spPr>
          <a:xfrm>
            <a:off x="1582737" y="2024062"/>
            <a:ext cx="144463" cy="1"/>
          </a:xfrm>
          <a:prstGeom prst="line">
            <a:avLst/>
          </a:prstGeom>
          <a:ln w="19050">
            <a:solidFill>
              <a:srgbClr val="89929B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25" name="Линия"/>
          <p:cNvSpPr/>
          <p:nvPr/>
        </p:nvSpPr>
        <p:spPr>
          <a:xfrm>
            <a:off x="1512887" y="1162050"/>
            <a:ext cx="142876" cy="0"/>
          </a:xfrm>
          <a:prstGeom prst="line">
            <a:avLst/>
          </a:prstGeom>
          <a:ln w="19050">
            <a:solidFill>
              <a:srgbClr val="89929B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26" name="Прямоугольник"/>
          <p:cNvSpPr/>
          <p:nvPr/>
        </p:nvSpPr>
        <p:spPr>
          <a:xfrm>
            <a:off x="3133725" y="4365625"/>
            <a:ext cx="1409700" cy="252413"/>
          </a:xfrm>
          <a:prstGeom prst="rect">
            <a:avLst/>
          </a:prstGeom>
          <a:solidFill>
            <a:srgbClr val="FFD308"/>
          </a:solidFill>
          <a:ln w="19050">
            <a:solidFill>
              <a:srgbClr val="89929B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127" name="Прямоугольник"/>
          <p:cNvSpPr/>
          <p:nvPr/>
        </p:nvSpPr>
        <p:spPr>
          <a:xfrm>
            <a:off x="4638675" y="3754437"/>
            <a:ext cx="1409700" cy="863601"/>
          </a:xfrm>
          <a:prstGeom prst="rect">
            <a:avLst/>
          </a:prstGeom>
          <a:solidFill>
            <a:srgbClr val="FFD308"/>
          </a:solidFill>
          <a:ln w="19050">
            <a:solidFill>
              <a:srgbClr val="89929B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128" name="Прямоугольник"/>
          <p:cNvSpPr/>
          <p:nvPr/>
        </p:nvSpPr>
        <p:spPr>
          <a:xfrm>
            <a:off x="1692275" y="4581525"/>
            <a:ext cx="1347788" cy="36513"/>
          </a:xfrm>
          <a:prstGeom prst="rect">
            <a:avLst/>
          </a:prstGeom>
          <a:solidFill>
            <a:srgbClr val="FFAF00"/>
          </a:solidFill>
          <a:ln w="19050">
            <a:solidFill>
              <a:srgbClr val="89929B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129" name="Прямоугольник"/>
          <p:cNvSpPr/>
          <p:nvPr/>
        </p:nvSpPr>
        <p:spPr>
          <a:xfrm>
            <a:off x="3133725" y="4510087"/>
            <a:ext cx="1409700" cy="107951"/>
          </a:xfrm>
          <a:prstGeom prst="rect">
            <a:avLst/>
          </a:prstGeom>
          <a:solidFill>
            <a:srgbClr val="FFAF00"/>
          </a:solidFill>
          <a:ln w="19050">
            <a:solidFill>
              <a:srgbClr val="89929B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130" name="Прямоугольник"/>
          <p:cNvSpPr/>
          <p:nvPr/>
        </p:nvSpPr>
        <p:spPr>
          <a:xfrm>
            <a:off x="4638675" y="4473575"/>
            <a:ext cx="1409700" cy="144463"/>
          </a:xfrm>
          <a:prstGeom prst="rect">
            <a:avLst/>
          </a:prstGeom>
          <a:solidFill>
            <a:srgbClr val="FFAF00"/>
          </a:solidFill>
          <a:ln w="19050">
            <a:solidFill>
              <a:srgbClr val="89929B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131" name="Прямоугольник"/>
          <p:cNvSpPr/>
          <p:nvPr/>
        </p:nvSpPr>
        <p:spPr>
          <a:xfrm>
            <a:off x="6142037" y="3646487"/>
            <a:ext cx="1347788" cy="971551"/>
          </a:xfrm>
          <a:prstGeom prst="rect">
            <a:avLst/>
          </a:prstGeom>
          <a:solidFill>
            <a:srgbClr val="FFAF00"/>
          </a:solidFill>
          <a:ln w="19050">
            <a:solidFill>
              <a:srgbClr val="89929B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132" name="Прямоугольник"/>
          <p:cNvSpPr/>
          <p:nvPr/>
        </p:nvSpPr>
        <p:spPr>
          <a:xfrm>
            <a:off x="6142037" y="1593850"/>
            <a:ext cx="1347788" cy="2052638"/>
          </a:xfrm>
          <a:prstGeom prst="rect">
            <a:avLst/>
          </a:prstGeom>
          <a:solidFill>
            <a:srgbClr val="FFD308"/>
          </a:solidFill>
          <a:ln w="19050">
            <a:solidFill>
              <a:srgbClr val="89929B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133" name="Линия"/>
          <p:cNvSpPr/>
          <p:nvPr/>
        </p:nvSpPr>
        <p:spPr>
          <a:xfrm>
            <a:off x="2338387" y="2049462"/>
            <a:ext cx="4465638" cy="233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76" y="0"/>
                </a:lnTo>
                <a:lnTo>
                  <a:pt x="14489" y="19135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7F22A2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134" name="3G"/>
          <p:cNvSpPr txBox="1"/>
          <p:nvPr/>
        </p:nvSpPr>
        <p:spPr>
          <a:xfrm>
            <a:off x="2132012" y="4689475"/>
            <a:ext cx="41125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3G</a:t>
            </a:r>
          </a:p>
        </p:txBody>
      </p:sp>
      <p:sp>
        <p:nvSpPr>
          <p:cNvPr id="2135" name="HSPA"/>
          <p:cNvSpPr txBox="1"/>
          <p:nvPr/>
        </p:nvSpPr>
        <p:spPr>
          <a:xfrm>
            <a:off x="3384550" y="4725987"/>
            <a:ext cx="71184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HSPA</a:t>
            </a:r>
          </a:p>
        </p:txBody>
      </p:sp>
      <p:sp>
        <p:nvSpPr>
          <p:cNvPr id="2136" name="iHSPA"/>
          <p:cNvSpPr txBox="1"/>
          <p:nvPr/>
        </p:nvSpPr>
        <p:spPr>
          <a:xfrm>
            <a:off x="4968875" y="4725987"/>
            <a:ext cx="76263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iHSPA</a:t>
            </a:r>
          </a:p>
        </p:txBody>
      </p:sp>
      <p:sp>
        <p:nvSpPr>
          <p:cNvPr id="2137" name="LTE"/>
          <p:cNvSpPr txBox="1"/>
          <p:nvPr/>
        </p:nvSpPr>
        <p:spPr>
          <a:xfrm>
            <a:off x="6408737" y="4725987"/>
            <a:ext cx="50858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/>
            </a:lvl1pPr>
          </a:lstStyle>
          <a:p>
            <a:pPr>
              <a:defRPr sz="2400"/>
            </a:pPr>
            <a:r>
              <a:rPr sz="1800"/>
              <a:t>LTE</a:t>
            </a:r>
          </a:p>
        </p:txBody>
      </p:sp>
      <p:sp>
        <p:nvSpPr>
          <p:cNvPr id="2138" name="Линия"/>
          <p:cNvSpPr/>
          <p:nvPr/>
        </p:nvSpPr>
        <p:spPr>
          <a:xfrm>
            <a:off x="7661275" y="1089025"/>
            <a:ext cx="0" cy="3563938"/>
          </a:xfrm>
          <a:prstGeom prst="line">
            <a:avLst/>
          </a:prstGeom>
          <a:ln w="19050">
            <a:solidFill>
              <a:srgbClr val="7F22A2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39" name="100"/>
          <p:cNvSpPr txBox="1"/>
          <p:nvPr/>
        </p:nvSpPr>
        <p:spPr>
          <a:xfrm>
            <a:off x="7769225" y="2673350"/>
            <a:ext cx="48771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7F22A2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7F22A2"/>
                </a:solidFill>
              </a:rPr>
              <a:t>100</a:t>
            </a:r>
          </a:p>
        </p:txBody>
      </p:sp>
      <p:sp>
        <p:nvSpPr>
          <p:cNvPr id="2140" name="50"/>
          <p:cNvSpPr txBox="1"/>
          <p:nvPr/>
        </p:nvSpPr>
        <p:spPr>
          <a:xfrm>
            <a:off x="7804150" y="3573462"/>
            <a:ext cx="3605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7F22A2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7F22A2"/>
                </a:solidFill>
              </a:rPr>
              <a:t>50</a:t>
            </a:r>
          </a:p>
        </p:txBody>
      </p:sp>
      <p:sp>
        <p:nvSpPr>
          <p:cNvPr id="2141" name="20"/>
          <p:cNvSpPr txBox="1"/>
          <p:nvPr/>
        </p:nvSpPr>
        <p:spPr>
          <a:xfrm>
            <a:off x="7804150" y="4113212"/>
            <a:ext cx="3605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7F22A2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7F22A2"/>
                </a:solidFill>
              </a:rPr>
              <a:t>20</a:t>
            </a:r>
          </a:p>
        </p:txBody>
      </p:sp>
      <p:sp>
        <p:nvSpPr>
          <p:cNvPr id="2142" name="0"/>
          <p:cNvSpPr txBox="1"/>
          <p:nvPr/>
        </p:nvSpPr>
        <p:spPr>
          <a:xfrm>
            <a:off x="7777162" y="4437062"/>
            <a:ext cx="23343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7F22A2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7F22A2"/>
                </a:solidFill>
              </a:rPr>
              <a:t>0</a:t>
            </a:r>
          </a:p>
        </p:txBody>
      </p:sp>
      <p:sp>
        <p:nvSpPr>
          <p:cNvPr id="2143" name="Линия"/>
          <p:cNvSpPr/>
          <p:nvPr/>
        </p:nvSpPr>
        <p:spPr>
          <a:xfrm>
            <a:off x="7589837" y="4257675"/>
            <a:ext cx="179388" cy="0"/>
          </a:xfrm>
          <a:prstGeom prst="line">
            <a:avLst/>
          </a:prstGeom>
          <a:ln w="19050">
            <a:solidFill>
              <a:srgbClr val="7F22A2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44" name="Линия"/>
          <p:cNvSpPr/>
          <p:nvPr/>
        </p:nvSpPr>
        <p:spPr>
          <a:xfrm>
            <a:off x="7553325" y="3717925"/>
            <a:ext cx="215900" cy="0"/>
          </a:xfrm>
          <a:prstGeom prst="line">
            <a:avLst/>
          </a:prstGeom>
          <a:ln w="19050">
            <a:solidFill>
              <a:srgbClr val="7F22A2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45" name="Линия"/>
          <p:cNvSpPr/>
          <p:nvPr/>
        </p:nvSpPr>
        <p:spPr>
          <a:xfrm>
            <a:off x="7553325" y="2852737"/>
            <a:ext cx="144463" cy="1"/>
          </a:xfrm>
          <a:prstGeom prst="line">
            <a:avLst/>
          </a:prstGeom>
          <a:ln w="19050">
            <a:solidFill>
              <a:srgbClr val="7F22A2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46" name="150"/>
          <p:cNvSpPr txBox="1"/>
          <p:nvPr/>
        </p:nvSpPr>
        <p:spPr>
          <a:xfrm>
            <a:off x="7769225" y="1809750"/>
            <a:ext cx="48771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7F22A2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7F22A2"/>
                </a:solidFill>
              </a:rPr>
              <a:t>150</a:t>
            </a:r>
          </a:p>
        </p:txBody>
      </p:sp>
      <p:sp>
        <p:nvSpPr>
          <p:cNvPr id="2147" name="Линия"/>
          <p:cNvSpPr/>
          <p:nvPr/>
        </p:nvSpPr>
        <p:spPr>
          <a:xfrm>
            <a:off x="7624762" y="2852737"/>
            <a:ext cx="144463" cy="1"/>
          </a:xfrm>
          <a:prstGeom prst="line">
            <a:avLst/>
          </a:prstGeom>
          <a:ln w="19050">
            <a:solidFill>
              <a:srgbClr val="7F22A2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48" name="Линия"/>
          <p:cNvSpPr/>
          <p:nvPr/>
        </p:nvSpPr>
        <p:spPr>
          <a:xfrm>
            <a:off x="7589837" y="1989137"/>
            <a:ext cx="142876" cy="1"/>
          </a:xfrm>
          <a:prstGeom prst="line">
            <a:avLst/>
          </a:prstGeom>
          <a:ln w="19050">
            <a:solidFill>
              <a:srgbClr val="7F22A2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49" name="Линия"/>
          <p:cNvSpPr/>
          <p:nvPr/>
        </p:nvSpPr>
        <p:spPr>
          <a:xfrm>
            <a:off x="7588250" y="1987550"/>
            <a:ext cx="144463" cy="0"/>
          </a:xfrm>
          <a:prstGeom prst="line">
            <a:avLst/>
          </a:prstGeom>
          <a:ln w="19050">
            <a:solidFill>
              <a:srgbClr val="7F22A2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50" name="200"/>
          <p:cNvSpPr txBox="1"/>
          <p:nvPr/>
        </p:nvSpPr>
        <p:spPr>
          <a:xfrm>
            <a:off x="7769225" y="946150"/>
            <a:ext cx="48771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7F22A2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1800">
                <a:solidFill>
                  <a:srgbClr val="7F22A2"/>
                </a:solidFill>
              </a:rPr>
              <a:t>200</a:t>
            </a:r>
          </a:p>
        </p:txBody>
      </p:sp>
      <p:sp>
        <p:nvSpPr>
          <p:cNvPr id="2151" name="Линия"/>
          <p:cNvSpPr/>
          <p:nvPr/>
        </p:nvSpPr>
        <p:spPr>
          <a:xfrm>
            <a:off x="7659687" y="1987550"/>
            <a:ext cx="144463" cy="0"/>
          </a:xfrm>
          <a:prstGeom prst="line">
            <a:avLst/>
          </a:prstGeom>
          <a:ln w="19050">
            <a:solidFill>
              <a:srgbClr val="7F22A2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52" name="Линия"/>
          <p:cNvSpPr/>
          <p:nvPr/>
        </p:nvSpPr>
        <p:spPr>
          <a:xfrm>
            <a:off x="7589837" y="1125537"/>
            <a:ext cx="142876" cy="1"/>
          </a:xfrm>
          <a:prstGeom prst="line">
            <a:avLst/>
          </a:prstGeom>
          <a:ln w="19050">
            <a:solidFill>
              <a:srgbClr val="7F22A2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53" name="Latency (ms)"/>
          <p:cNvSpPr txBox="1"/>
          <p:nvPr/>
        </p:nvSpPr>
        <p:spPr>
          <a:xfrm rot="16200000">
            <a:off x="7773020" y="2678112"/>
            <a:ext cx="151641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algn="ctr" defTabSz="762000">
              <a:lnSpc>
                <a:spcPct val="90000"/>
              </a:lnSpc>
              <a:spcBef>
                <a:spcPts val="600"/>
              </a:spcBef>
              <a:defRPr sz="1800" b="1" i="1">
                <a:solidFill>
                  <a:srgbClr val="7F22A2"/>
                </a:solidFill>
              </a:defRPr>
            </a:lvl1pPr>
          </a:lstStyle>
          <a:p>
            <a:pPr>
              <a:defRPr sz="2400" b="0" i="0">
                <a:solidFill>
                  <a:srgbClr val="000000"/>
                </a:solidFill>
              </a:defRPr>
            </a:pPr>
            <a:r>
              <a:rPr sz="1800" b="1" i="1">
                <a:solidFill>
                  <a:srgbClr val="7F22A2"/>
                </a:solidFill>
              </a:rPr>
              <a:t>Latency (ms)</a:t>
            </a:r>
          </a:p>
        </p:txBody>
      </p:sp>
      <p:sp>
        <p:nvSpPr>
          <p:cNvPr id="2154" name="Download/Upload Speeds (Mbps)"/>
          <p:cNvSpPr txBox="1"/>
          <p:nvPr/>
        </p:nvSpPr>
        <p:spPr>
          <a:xfrm rot="16200000">
            <a:off x="-1072344" y="2667000"/>
            <a:ext cx="372583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algn="ctr" defTabSz="762000">
              <a:lnSpc>
                <a:spcPct val="90000"/>
              </a:lnSpc>
              <a:spcBef>
                <a:spcPts val="600"/>
              </a:spcBef>
              <a:defRPr sz="1800" b="1" i="1"/>
            </a:lvl1pPr>
          </a:lstStyle>
          <a:p>
            <a:pPr>
              <a:defRPr sz="2400" b="0" i="0"/>
            </a:pPr>
            <a:r>
              <a:rPr sz="1800" b="1" i="1"/>
              <a:t>Download/Upload Speeds (Mbps)</a:t>
            </a:r>
          </a:p>
        </p:txBody>
      </p:sp>
      <p:sp>
        <p:nvSpPr>
          <p:cNvPr id="2155" name="Радикальные улучшения в сетях беспроводной…"/>
          <p:cNvSpPr txBox="1"/>
          <p:nvPr/>
        </p:nvSpPr>
        <p:spPr>
          <a:xfrm>
            <a:off x="647700" y="5192712"/>
            <a:ext cx="8243888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800"/>
              </a:spcBef>
            </a:pPr>
            <a:r>
              <a:rPr b="1"/>
              <a:t>Радикальные улучшения в сетях беспроводной</a:t>
            </a:r>
          </a:p>
          <a:p>
            <a:pPr defTabSz="762000">
              <a:lnSpc>
                <a:spcPct val="90000"/>
              </a:lnSpc>
              <a:spcBef>
                <a:spcPts val="800"/>
              </a:spcBef>
            </a:pPr>
            <a:r>
              <a:rPr b="1"/>
              <a:t>связи за последние годы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Базовые станции (Nod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Базовые станции (NodeB)</a:t>
            </a:r>
          </a:p>
        </p:txBody>
      </p:sp>
      <p:pic>
        <p:nvPicPr>
          <p:cNvPr id="236" name="pasted-image.jpg" descr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7977" y="1141864"/>
            <a:ext cx="6930183" cy="4843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International Telecommunications Union World in 2010 Facts &amp; Figures"/>
          <p:cNvSpPr txBox="1">
            <a:spLocks noGrp="1"/>
          </p:cNvSpPr>
          <p:nvPr>
            <p:ph type="title"/>
          </p:nvPr>
        </p:nvSpPr>
        <p:spPr>
          <a:xfrm>
            <a:off x="250825" y="188912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International Telecommunications Union</a:t>
            </a:r>
            <a:br/>
            <a:r>
              <a:rPr sz="2400" b="0"/>
              <a:t>World in 2010 Facts &amp; Figures</a:t>
            </a:r>
          </a:p>
        </p:txBody>
      </p:sp>
      <p:pic>
        <p:nvPicPr>
          <p:cNvPr id="2158" name="9k=.pdf" descr="9k=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6212" y="2767012"/>
            <a:ext cx="1171576" cy="1323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9" name="9k=.pdf" descr="9k=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6212" y="2767012"/>
            <a:ext cx="1171576" cy="1323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0" name="9k=.pdf" descr="9k=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6212" y="2767012"/>
            <a:ext cx="1171576" cy="1323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1" name="itu.png" descr="itu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0287" y="225425"/>
            <a:ext cx="1014413" cy="1150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2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3237" y="1665287"/>
            <a:ext cx="8208963" cy="3381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Выводы"/>
          <p:cNvSpPr txBox="1">
            <a:spLocks noGrp="1"/>
          </p:cNvSpPr>
          <p:nvPr>
            <p:ph type="title"/>
          </p:nvPr>
        </p:nvSpPr>
        <p:spPr>
          <a:xfrm>
            <a:off x="255587" y="225425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Выводы</a:t>
            </a:r>
          </a:p>
        </p:txBody>
      </p:sp>
      <p:sp>
        <p:nvSpPr>
          <p:cNvPr id="2165" name="Прямоугольник с закругленными углами"/>
          <p:cNvSpPr/>
          <p:nvPr/>
        </p:nvSpPr>
        <p:spPr>
          <a:xfrm>
            <a:off x="684212" y="2528887"/>
            <a:ext cx="7667626" cy="828676"/>
          </a:xfrm>
          <a:prstGeom prst="roundRect">
            <a:avLst>
              <a:gd name="adj" fmla="val 15326"/>
            </a:avLst>
          </a:prstGeom>
          <a:solidFill>
            <a:srgbClr val="16C834"/>
          </a:solidFill>
          <a:ln w="19050">
            <a:solidFill>
              <a:srgbClr val="16C834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166" name="Прямоугольник с закругленными углами"/>
          <p:cNvSpPr/>
          <p:nvPr/>
        </p:nvSpPr>
        <p:spPr>
          <a:xfrm>
            <a:off x="684212" y="3716337"/>
            <a:ext cx="7704138" cy="936626"/>
          </a:xfrm>
          <a:prstGeom prst="roundRect">
            <a:avLst>
              <a:gd name="adj" fmla="val 10847"/>
            </a:avLst>
          </a:prstGeom>
          <a:solidFill>
            <a:srgbClr val="FFD308"/>
          </a:solidFill>
          <a:ln w="19050">
            <a:solidFill>
              <a:srgbClr val="FFD308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167" name="Прямоугольник с закругленными углами"/>
          <p:cNvSpPr/>
          <p:nvPr/>
        </p:nvSpPr>
        <p:spPr>
          <a:xfrm>
            <a:off x="719137" y="1160462"/>
            <a:ext cx="7524751" cy="900113"/>
          </a:xfrm>
          <a:prstGeom prst="roundRect">
            <a:avLst>
              <a:gd name="adj" fmla="val 15520"/>
            </a:avLst>
          </a:prstGeom>
          <a:solidFill>
            <a:srgbClr val="FFAF00"/>
          </a:soli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168" name="Основное отличие сетей LTE от GSM в улучшенной архитектуре, минимальное число элементов сети."/>
          <p:cNvSpPr txBox="1"/>
          <p:nvPr/>
        </p:nvSpPr>
        <p:spPr>
          <a:xfrm>
            <a:off x="719137" y="1268412"/>
            <a:ext cx="7451726" cy="641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700"/>
              </a:spcBef>
              <a:defRPr sz="2000" b="1"/>
            </a:lvl1pPr>
          </a:lstStyle>
          <a:p>
            <a:pPr>
              <a:defRPr sz="2400" b="0"/>
            </a:pPr>
            <a:r>
              <a:rPr sz="2000" b="1"/>
              <a:t>Основное отличие сетей LTE от GSM в улучшенной архитектуре, минимальное число элементов сети.</a:t>
            </a:r>
          </a:p>
        </p:txBody>
      </p:sp>
      <p:sp>
        <p:nvSpPr>
          <p:cNvPr id="2169" name="Скорости и задержки в сетях LTE уже приблизились к широкополосному доступу."/>
          <p:cNvSpPr txBox="1"/>
          <p:nvPr/>
        </p:nvSpPr>
        <p:spPr>
          <a:xfrm>
            <a:off x="719137" y="2600325"/>
            <a:ext cx="7381876" cy="641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700"/>
              </a:spcBef>
              <a:defRPr sz="2000" b="1"/>
            </a:lvl1pPr>
          </a:lstStyle>
          <a:p>
            <a:pPr>
              <a:defRPr sz="2400" b="0"/>
            </a:pPr>
            <a:r>
              <a:rPr sz="2000" b="1"/>
              <a:t>Скорости и задержки в сетях LTE уже приблизились к широкополосному доступу.</a:t>
            </a:r>
          </a:p>
        </p:txBody>
      </p:sp>
      <p:sp>
        <p:nvSpPr>
          <p:cNvPr id="2170" name="Стандарт LTE - самый быстрорастущий. В развивающихся странах LTE внедряют без имеющейся инфраструктуры."/>
          <p:cNvSpPr txBox="1"/>
          <p:nvPr/>
        </p:nvSpPr>
        <p:spPr>
          <a:xfrm>
            <a:off x="684212" y="3860800"/>
            <a:ext cx="7704138" cy="641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700"/>
              </a:spcBef>
              <a:defRPr sz="2000" b="1"/>
            </a:lvl1pPr>
          </a:lstStyle>
          <a:p>
            <a:pPr>
              <a:defRPr sz="2400" b="0"/>
            </a:pPr>
            <a:r>
              <a:rPr sz="2000" b="1"/>
              <a:t>Стандарт LTE - самый быстрорастущий. В развивающихся странах LTE внедряют без имеющейся инфраструктуры.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-10х – за счет повышения эффективности…"/>
          <p:cNvSpPr txBox="1"/>
          <p:nvPr/>
        </p:nvSpPr>
        <p:spPr>
          <a:xfrm>
            <a:off x="41275" y="3943889"/>
            <a:ext cx="5616575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>
            <a:spAutoFit/>
          </a:bodyPr>
          <a:lstStyle/>
          <a:p>
            <a:pPr defTabSz="762000"/>
            <a:r>
              <a:rPr sz="1800">
                <a:solidFill>
                  <a:srgbClr val="7F22A2"/>
                </a:solidFill>
              </a:rPr>
              <a:t>-10х – за счет повышения эффективности</a:t>
            </a:r>
          </a:p>
          <a:p>
            <a:pPr defTabSz="762000"/>
            <a:r>
              <a:rPr sz="1800">
                <a:solidFill>
                  <a:srgbClr val="7F22A2"/>
                </a:solidFill>
              </a:rPr>
              <a:t>использования радиочастотного спектра</a:t>
            </a:r>
          </a:p>
          <a:p>
            <a:pPr defTabSz="762000"/>
            <a:endParaRPr sz="1800">
              <a:solidFill>
                <a:srgbClr val="7F22A2"/>
              </a:solidFill>
            </a:endParaRPr>
          </a:p>
          <a:p>
            <a:pPr defTabSz="762000"/>
            <a:r>
              <a:rPr sz="1800">
                <a:solidFill>
                  <a:srgbClr val="7F22A2"/>
                </a:solidFill>
              </a:rPr>
              <a:t>-10х – за счет расширения рабочей полосы частот</a:t>
            </a:r>
          </a:p>
          <a:p>
            <a:pPr defTabSz="762000"/>
            <a:endParaRPr sz="1800">
              <a:solidFill>
                <a:srgbClr val="7F22A2"/>
              </a:solidFill>
            </a:endParaRPr>
          </a:p>
          <a:p>
            <a:pPr defTabSz="762000"/>
            <a:r>
              <a:rPr sz="1800">
                <a:solidFill>
                  <a:srgbClr val="7F22A2"/>
                </a:solidFill>
              </a:rPr>
              <a:t>-10х- за счет создания сверхплотной сотовой </a:t>
            </a:r>
          </a:p>
          <a:p>
            <a:pPr defTabSz="762000"/>
            <a:r>
              <a:rPr sz="1800">
                <a:solidFill>
                  <a:srgbClr val="7F22A2"/>
                </a:solidFill>
              </a:rPr>
              <a:t>структуры радиоподсистемы</a:t>
            </a:r>
          </a:p>
        </p:txBody>
      </p:sp>
      <p:sp>
        <p:nvSpPr>
          <p:cNvPr id="2173" name="Повышение эффективности…"/>
          <p:cNvSpPr txBox="1"/>
          <p:nvPr/>
        </p:nvSpPr>
        <p:spPr>
          <a:xfrm>
            <a:off x="0" y="2549525"/>
            <a:ext cx="5192204" cy="1155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/>
          <a:p>
            <a:pPr defTabSz="762000">
              <a:defRPr b="1"/>
            </a:pPr>
            <a:r>
              <a:t>Повышение эффективности</a:t>
            </a:r>
          </a:p>
          <a:p>
            <a:pPr defTabSz="762000">
              <a:defRPr b="1"/>
            </a:pPr>
            <a:r>
              <a:t>использования радиочастотного</a:t>
            </a:r>
          </a:p>
          <a:p>
            <a:pPr defTabSz="762000">
              <a:defRPr b="1"/>
            </a:pPr>
            <a:r>
              <a:t>ресурса в сотовых системах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Навстречу к 5G"/>
          <p:cNvSpPr txBox="1">
            <a:spLocks noGrp="1"/>
          </p:cNvSpPr>
          <p:nvPr>
            <p:ph type="title"/>
          </p:nvPr>
        </p:nvSpPr>
        <p:spPr>
          <a:xfrm>
            <a:off x="255587" y="225425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Навстречу к 5G</a:t>
            </a:r>
          </a:p>
        </p:txBody>
      </p:sp>
      <p:pic>
        <p:nvPicPr>
          <p:cNvPr id="2176" name="pasted-image.jpg" descr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799" y="1088193"/>
            <a:ext cx="7626402" cy="5077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fast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Навстречу к 5G"/>
          <p:cNvSpPr txBox="1">
            <a:spLocks noGrp="1"/>
          </p:cNvSpPr>
          <p:nvPr>
            <p:ph type="title"/>
          </p:nvPr>
        </p:nvSpPr>
        <p:spPr>
          <a:xfrm>
            <a:off x="255587" y="225425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Навстречу к 5G</a:t>
            </a:r>
          </a:p>
        </p:txBody>
      </p:sp>
      <p:sp>
        <p:nvSpPr>
          <p:cNvPr id="2179" name="Овал"/>
          <p:cNvSpPr/>
          <p:nvPr/>
        </p:nvSpPr>
        <p:spPr>
          <a:xfrm>
            <a:off x="3238179" y="1175543"/>
            <a:ext cx="2694145" cy="2736851"/>
          </a:xfrm>
          <a:prstGeom prst="ellipse">
            <a:avLst/>
          </a:prstGeom>
          <a:solidFill>
            <a:srgbClr val="16C834">
              <a:alpha val="33999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180" name="Овал"/>
          <p:cNvSpPr/>
          <p:nvPr/>
        </p:nvSpPr>
        <p:spPr>
          <a:xfrm>
            <a:off x="4211637" y="2708275"/>
            <a:ext cx="2604652" cy="2645938"/>
          </a:xfrm>
          <a:prstGeom prst="ellipse">
            <a:avLst/>
          </a:prstGeom>
          <a:solidFill>
            <a:srgbClr val="AF193A">
              <a:alpha val="33999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181" name="Овал"/>
          <p:cNvSpPr/>
          <p:nvPr/>
        </p:nvSpPr>
        <p:spPr>
          <a:xfrm>
            <a:off x="2257729" y="2642804"/>
            <a:ext cx="2604652" cy="2645938"/>
          </a:xfrm>
          <a:prstGeom prst="ellipse">
            <a:avLst/>
          </a:prstGeom>
          <a:solidFill>
            <a:srgbClr val="FFD308">
              <a:alpha val="33999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182" name="Когнитивное радио"/>
          <p:cNvSpPr txBox="1"/>
          <p:nvPr/>
        </p:nvSpPr>
        <p:spPr>
          <a:xfrm>
            <a:off x="3297212" y="2171487"/>
            <a:ext cx="255787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2000" b="1"/>
            </a:lvl1pPr>
          </a:lstStyle>
          <a:p>
            <a:r>
              <a:t>Когнитивное радио</a:t>
            </a:r>
          </a:p>
        </p:txBody>
      </p:sp>
      <p:sp>
        <p:nvSpPr>
          <p:cNvPr id="2183" name="Small Cells/…"/>
          <p:cNvSpPr txBox="1"/>
          <p:nvPr/>
        </p:nvSpPr>
        <p:spPr>
          <a:xfrm>
            <a:off x="4664163" y="3574141"/>
            <a:ext cx="205170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600"/>
              </a:spcBef>
              <a:defRPr sz="2600" b="1"/>
            </a:pPr>
            <a:r>
              <a:t>Small Cells/</a:t>
            </a:r>
          </a:p>
          <a:p>
            <a:pPr defTabSz="762000">
              <a:lnSpc>
                <a:spcPct val="90000"/>
              </a:lnSpc>
              <a:spcBef>
                <a:spcPts val="600"/>
              </a:spcBef>
              <a:defRPr sz="2600" b="1"/>
            </a:pPr>
            <a:r>
              <a:t>Smart Cells</a:t>
            </a:r>
          </a:p>
        </p:txBody>
      </p:sp>
      <p:sp>
        <p:nvSpPr>
          <p:cNvPr id="2184" name="D2D"/>
          <p:cNvSpPr txBox="1"/>
          <p:nvPr/>
        </p:nvSpPr>
        <p:spPr>
          <a:xfrm>
            <a:off x="2986090" y="3725429"/>
            <a:ext cx="1046331" cy="61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3700" b="1"/>
            </a:lvl1pPr>
          </a:lstStyle>
          <a:p>
            <a:r>
              <a:t>D2D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Навстречу к 5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Навстречу к 5G</a:t>
            </a:r>
          </a:p>
        </p:txBody>
      </p:sp>
      <p:pic>
        <p:nvPicPr>
          <p:cNvPr id="2187" name="5G.jpg" descr="5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0401" y="1232135"/>
            <a:ext cx="5720441" cy="4914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Summary"/>
          <p:cNvSpPr txBox="1">
            <a:spLocks noGrp="1"/>
          </p:cNvSpPr>
          <p:nvPr>
            <p:ph type="title"/>
          </p:nvPr>
        </p:nvSpPr>
        <p:spPr>
          <a:xfrm>
            <a:off x="255587" y="225425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Summary</a:t>
            </a:r>
          </a:p>
        </p:txBody>
      </p:sp>
      <p:sp>
        <p:nvSpPr>
          <p:cNvPr id="2190" name="Прямоугольник с закругленными углами"/>
          <p:cNvSpPr/>
          <p:nvPr/>
        </p:nvSpPr>
        <p:spPr>
          <a:xfrm>
            <a:off x="684212" y="2528887"/>
            <a:ext cx="7667626" cy="1116013"/>
          </a:xfrm>
          <a:prstGeom prst="roundRect">
            <a:avLst>
              <a:gd name="adj" fmla="val 15932"/>
            </a:avLst>
          </a:prstGeom>
          <a:solidFill>
            <a:srgbClr val="16C834"/>
          </a:solidFill>
          <a:ln w="19050">
            <a:solidFill>
              <a:srgbClr val="16C834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191" name="Прямоугольник с закругленными углами"/>
          <p:cNvSpPr/>
          <p:nvPr/>
        </p:nvSpPr>
        <p:spPr>
          <a:xfrm>
            <a:off x="647700" y="3933825"/>
            <a:ext cx="7704138" cy="1727200"/>
          </a:xfrm>
          <a:prstGeom prst="roundRect">
            <a:avLst>
              <a:gd name="adj" fmla="val 11029"/>
            </a:avLst>
          </a:prstGeom>
          <a:solidFill>
            <a:srgbClr val="FFD308"/>
          </a:solidFill>
          <a:ln w="19050">
            <a:solidFill>
              <a:srgbClr val="FFD308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192" name="Прямоугольник с закругленными углами"/>
          <p:cNvSpPr/>
          <p:nvPr/>
        </p:nvSpPr>
        <p:spPr>
          <a:xfrm>
            <a:off x="719137" y="1160462"/>
            <a:ext cx="7524751" cy="1116013"/>
          </a:xfrm>
          <a:prstGeom prst="roundRect">
            <a:avLst>
              <a:gd name="adj" fmla="val 15932"/>
            </a:avLst>
          </a:prstGeom>
          <a:solidFill>
            <a:srgbClr val="FFAF00"/>
          </a:solidFill>
          <a:ln w="19050">
            <a:solidFill>
              <a:srgbClr val="FFAF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193" name="Mobile phones will be essential to achieving a knowledge sharing and learning lifestyle and reaching developing markets"/>
          <p:cNvSpPr txBox="1"/>
          <p:nvPr/>
        </p:nvSpPr>
        <p:spPr>
          <a:xfrm>
            <a:off x="719137" y="1233487"/>
            <a:ext cx="7597776" cy="904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700"/>
              </a:spcBef>
              <a:defRPr sz="2000" b="1"/>
            </a:lvl1pPr>
          </a:lstStyle>
          <a:p>
            <a:pPr>
              <a:defRPr sz="2400" b="0"/>
            </a:pPr>
            <a:r>
              <a:rPr sz="2000" b="1"/>
              <a:t>Mobile phones will be essential to achieving a knowledge sharing and learning lifestyle and reaching developing markets</a:t>
            </a:r>
          </a:p>
        </p:txBody>
      </p:sp>
      <p:sp>
        <p:nvSpPr>
          <p:cNvPr id="2194" name="Mobile Broadband is about to become significantly better with the introduction of LTE with incredible increases in speeds and the user experience. Must start planning now"/>
          <p:cNvSpPr txBox="1"/>
          <p:nvPr/>
        </p:nvSpPr>
        <p:spPr>
          <a:xfrm>
            <a:off x="719137" y="2600325"/>
            <a:ext cx="7381876" cy="904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700"/>
              </a:spcBef>
              <a:defRPr sz="2000" b="1"/>
            </a:lvl1pPr>
          </a:lstStyle>
          <a:p>
            <a:pPr>
              <a:defRPr sz="2400" b="0"/>
            </a:pPr>
            <a:r>
              <a:rPr sz="2000" b="1"/>
              <a:t>Mobile Broadband is about to become significantly better with the introduction of LTE with incredible increases in speeds and the user experience. Must start planning now</a:t>
            </a:r>
          </a:p>
        </p:txBody>
      </p:sp>
      <p:sp>
        <p:nvSpPr>
          <p:cNvPr id="2195" name="There is no one definition of mobile learning, there’s an endless possibility of ways to use a phone to assist with learning: So mobile learning will involve many innovation and implementation cycles – bear in mind security and different devices and operating systems (it’s not all Apps)"/>
          <p:cNvSpPr txBox="1"/>
          <p:nvPr/>
        </p:nvSpPr>
        <p:spPr>
          <a:xfrm>
            <a:off x="719137" y="4041775"/>
            <a:ext cx="7704138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700"/>
              </a:spcBef>
              <a:defRPr sz="2000" b="1"/>
            </a:lvl1pPr>
          </a:lstStyle>
          <a:p>
            <a:pPr>
              <a:defRPr sz="2400" b="0"/>
            </a:pPr>
            <a:r>
              <a:rPr sz="2000" b="1"/>
              <a:t>There is no one definition of mobile learning, there’s an endless possibility of ways to use a phone to assist with learning: So mobile learning will involve many innovation and implementation cycles – bear in mind security and different devices and operating systems (it’s not all Apps)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7" name="nsnacademy-com.png" descr="nsnacademy-c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737" y="2425700"/>
            <a:ext cx="2879726" cy="2879725"/>
          </a:xfrm>
          <a:prstGeom prst="rect">
            <a:avLst/>
          </a:prstGeom>
          <a:ln w="12700">
            <a:miter lim="400000"/>
          </a:ln>
        </p:spPr>
      </p:pic>
      <p:sp>
        <p:nvSpPr>
          <p:cNvPr id="2198" name="Фигура"/>
          <p:cNvSpPr/>
          <p:nvPr/>
        </p:nvSpPr>
        <p:spPr>
          <a:xfrm rot="20590342">
            <a:off x="3160712" y="3109912"/>
            <a:ext cx="2776538" cy="468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05" y="0"/>
                </a:moveTo>
                <a:lnTo>
                  <a:pt x="0" y="0"/>
                </a:lnTo>
                <a:lnTo>
                  <a:pt x="0" y="21600"/>
                </a:lnTo>
                <a:lnTo>
                  <a:pt x="19105" y="2160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89929B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199" name="3 пути для начала:"/>
          <p:cNvSpPr txBox="1">
            <a:spLocks noGrp="1"/>
          </p:cNvSpPr>
          <p:nvPr>
            <p:ph type="title"/>
          </p:nvPr>
        </p:nvSpPr>
        <p:spPr>
          <a:xfrm>
            <a:off x="522287" y="225425"/>
            <a:ext cx="8634413" cy="8270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3 пути для начала:</a:t>
            </a:r>
          </a:p>
        </p:txBody>
      </p:sp>
      <p:sp>
        <p:nvSpPr>
          <p:cNvPr id="2200" name="Электронная академия NOKIA…"/>
          <p:cNvSpPr txBox="1"/>
          <p:nvPr/>
        </p:nvSpPr>
        <p:spPr>
          <a:xfrm>
            <a:off x="503237" y="677862"/>
            <a:ext cx="5725487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/>
          <a:p>
            <a:pPr defTabSz="762000">
              <a:lnSpc>
                <a:spcPct val="90000"/>
              </a:lnSpc>
              <a:spcBef>
                <a:spcPts val="700"/>
              </a:spcBef>
            </a:pPr>
            <a:endParaRPr sz="2000" b="1" i="1">
              <a:solidFill>
                <a:srgbClr val="AF193A"/>
              </a:solidFill>
            </a:endParaRPr>
          </a:p>
          <a:p>
            <a:pPr defTabSz="762000">
              <a:lnSpc>
                <a:spcPct val="90000"/>
              </a:lnSpc>
              <a:spcBef>
                <a:spcPts val="700"/>
              </a:spcBef>
              <a:buSzPct val="100000"/>
              <a:buChar char="•"/>
            </a:pPr>
            <a:r>
              <a:rPr sz="2000" b="1">
                <a:solidFill>
                  <a:srgbClr val="AF193A"/>
                </a:solidFill>
              </a:rPr>
              <a:t> Электронная академия NOKIA</a:t>
            </a:r>
          </a:p>
          <a:p>
            <a:pPr defTabSz="762000">
              <a:lnSpc>
                <a:spcPct val="90000"/>
              </a:lnSpc>
              <a:spcBef>
                <a:spcPts val="700"/>
              </a:spcBef>
              <a:buSzPct val="100000"/>
              <a:buChar char="•"/>
            </a:pPr>
            <a:r>
              <a:rPr sz="2000" b="1">
                <a:solidFill>
                  <a:srgbClr val="AF193A"/>
                </a:solidFill>
              </a:rPr>
              <a:t> Сайт 3GPP</a:t>
            </a:r>
          </a:p>
          <a:p>
            <a:pPr defTabSz="762000">
              <a:lnSpc>
                <a:spcPct val="90000"/>
              </a:lnSpc>
              <a:spcBef>
                <a:spcPts val="700"/>
              </a:spcBef>
              <a:buSzPct val="100000"/>
              <a:buChar char="•"/>
            </a:pPr>
            <a:r>
              <a:rPr sz="2000" b="1">
                <a:solidFill>
                  <a:srgbClr val="AF193A"/>
                </a:solidFill>
              </a:rPr>
              <a:t> Пакет MATLAB R2014a LTE System Toolbox</a:t>
            </a:r>
          </a:p>
        </p:txBody>
      </p:sp>
      <p:sp>
        <p:nvSpPr>
          <p:cNvPr id="2201" name="Прямоугольник с закругленными углами"/>
          <p:cNvSpPr/>
          <p:nvPr/>
        </p:nvSpPr>
        <p:spPr>
          <a:xfrm>
            <a:off x="481012" y="5149729"/>
            <a:ext cx="2543176" cy="574676"/>
          </a:xfrm>
          <a:prstGeom prst="roundRect">
            <a:avLst>
              <a:gd name="adj" fmla="val 15470"/>
            </a:avLst>
          </a:prstGeom>
          <a:solidFill>
            <a:srgbClr val="FFD308"/>
          </a:solidFill>
          <a:ln w="19050">
            <a:solidFill>
              <a:srgbClr val="FFD308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202" name="www.3gpp.org"/>
          <p:cNvSpPr txBox="1"/>
          <p:nvPr/>
        </p:nvSpPr>
        <p:spPr>
          <a:xfrm>
            <a:off x="655637" y="5217452"/>
            <a:ext cx="203779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</a:lvl1pPr>
          </a:lstStyle>
          <a:p>
            <a:r>
              <a:t>www.3gpp.org</a:t>
            </a:r>
          </a:p>
        </p:txBody>
      </p:sp>
      <p:sp>
        <p:nvSpPr>
          <p:cNvPr id="2203" name="www.nsnacademy.com"/>
          <p:cNvSpPr txBox="1"/>
          <p:nvPr/>
        </p:nvSpPr>
        <p:spPr>
          <a:xfrm rot="20561418">
            <a:off x="3166908" y="3202102"/>
            <a:ext cx="259634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>
            <a:spAutoFit/>
          </a:bodyPr>
          <a:lstStyle>
            <a:lvl1pPr defTabSz="762000">
              <a:lnSpc>
                <a:spcPct val="90000"/>
              </a:lnSpc>
              <a:spcBef>
                <a:spcPts val="600"/>
              </a:spcBef>
              <a:defRPr sz="1800" b="1"/>
            </a:lvl1pPr>
          </a:lstStyle>
          <a:p>
            <a:pPr>
              <a:defRPr sz="2400" b="0"/>
            </a:pPr>
            <a:r>
              <a:rPr sz="1800" b="1"/>
              <a:t>www.nsnacademy.com</a:t>
            </a:r>
          </a:p>
        </p:txBody>
      </p:sp>
      <p:pic>
        <p:nvPicPr>
          <p:cNvPr id="2204" name="nokia.png" descr="noki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2017" y="1181100"/>
            <a:ext cx="3086101" cy="4495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Базовые станции (Node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Базовые станции (NodeB)</a:t>
            </a:r>
          </a:p>
        </p:txBody>
      </p:sp>
      <p:pic>
        <p:nvPicPr>
          <p:cNvPr id="239" name="pasted-image.jpg" descr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6837" y="986674"/>
            <a:ext cx="7495599" cy="5263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(3GPP) – консорциум, разрабатывающий спецификации для мобильной телефонии. 3GPP является партнерскии проектом, включающий в себя органы по стандартизации: ETSI, ARIB, TTC, TTA, CCSA, ATIS. Спецификации 3GPP делятся на группы технической спецификации (TSG) и рабочие группы (WG).…"/>
          <p:cNvSpPr txBox="1"/>
          <p:nvPr/>
        </p:nvSpPr>
        <p:spPr>
          <a:xfrm>
            <a:off x="54800" y="1996750"/>
            <a:ext cx="9157891" cy="286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 anchor="ctr">
            <a:spAutoFit/>
          </a:bodyPr>
          <a:lstStyle/>
          <a:p>
            <a:pPr defTabSz="457200">
              <a:defRPr sz="2000"/>
            </a:pPr>
            <a:r>
              <a:rPr dirty="0"/>
              <a:t>     (3GPP) – консорциум, разрабатывающий спецификации для мобильной </a:t>
            </a:r>
            <a:endParaRPr lang="ru-RU" dirty="0" smtClean="0"/>
          </a:p>
          <a:p>
            <a:pPr defTabSz="457200">
              <a:defRPr sz="2000"/>
            </a:pPr>
            <a:r>
              <a:rPr dirty="0" smtClean="0"/>
              <a:t>телефонии</a:t>
            </a:r>
            <a:r>
              <a:rPr dirty="0"/>
              <a:t>. </a:t>
            </a:r>
            <a:endParaRPr lang="ru-RU" dirty="0" smtClean="0"/>
          </a:p>
          <a:p>
            <a:pPr defTabSz="457200">
              <a:defRPr sz="2000"/>
            </a:pPr>
            <a:r>
              <a:rPr dirty="0" smtClean="0"/>
              <a:t>3GPP </a:t>
            </a:r>
            <a:r>
              <a:rPr dirty="0"/>
              <a:t>является партнерскии проектом, включающий в себя органы по </a:t>
            </a:r>
            <a:endParaRPr lang="ru-RU" dirty="0" smtClean="0"/>
          </a:p>
          <a:p>
            <a:pPr defTabSz="457200">
              <a:defRPr sz="2000"/>
            </a:pPr>
            <a:r>
              <a:rPr dirty="0" smtClean="0"/>
              <a:t>стандартизации</a:t>
            </a:r>
            <a:r>
              <a:rPr dirty="0"/>
              <a:t>: ETSI, ARIB, TTC, TTA, CCSA, ATIS. Спецификации </a:t>
            </a:r>
            <a:r>
              <a:rPr dirty="0" smtClean="0"/>
              <a:t>3GPP</a:t>
            </a:r>
            <a:endParaRPr lang="ru-RU" dirty="0" smtClean="0"/>
          </a:p>
          <a:p>
            <a:pPr defTabSz="457200">
              <a:defRPr sz="2000"/>
            </a:pPr>
            <a:r>
              <a:rPr dirty="0" smtClean="0"/>
              <a:t>делятся </a:t>
            </a:r>
            <a:r>
              <a:rPr dirty="0"/>
              <a:t>на группы технической спецификации (TSG) и </a:t>
            </a:r>
            <a:endParaRPr lang="ru-RU" dirty="0" smtClean="0"/>
          </a:p>
          <a:p>
            <a:pPr defTabSz="457200">
              <a:defRPr sz="2000"/>
            </a:pPr>
            <a:r>
              <a:rPr dirty="0" smtClean="0"/>
              <a:t>рабочие </a:t>
            </a:r>
            <a:r>
              <a:rPr dirty="0"/>
              <a:t>группы (WG).</a:t>
            </a:r>
          </a:p>
          <a:p>
            <a:pPr defTabSz="457200">
              <a:defRPr sz="2000"/>
            </a:pPr>
            <a:r>
              <a:rPr dirty="0"/>
              <a:t>      Документация в 3GPP делится на релизы, где каждый релиз имеет </a:t>
            </a:r>
            <a:endParaRPr lang="ru-RU" dirty="0" smtClean="0"/>
          </a:p>
          <a:p>
            <a:pPr defTabSz="457200">
              <a:defRPr sz="2000"/>
            </a:pPr>
            <a:r>
              <a:rPr dirty="0" smtClean="0"/>
              <a:t>набор </a:t>
            </a:r>
            <a:r>
              <a:rPr dirty="0"/>
              <a:t>функций, добавленных по сравнению с предыдущим выпуском. </a:t>
            </a:r>
            <a:endParaRPr lang="ru-RU" dirty="0" smtClean="0"/>
          </a:p>
          <a:p>
            <a:pPr defTabSz="457200">
              <a:defRPr sz="2000"/>
            </a:pPr>
            <a:r>
              <a:rPr dirty="0" smtClean="0"/>
              <a:t>Спецификации </a:t>
            </a:r>
            <a:r>
              <a:rPr dirty="0"/>
              <a:t>всех релизов могут обновляться четыре раза в год.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Основные релизы…"/>
          <p:cNvSpPr txBox="1"/>
          <p:nvPr/>
        </p:nvSpPr>
        <p:spPr>
          <a:xfrm>
            <a:off x="215900" y="2262187"/>
            <a:ext cx="8634413" cy="880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defRPr sz="3200" b="1">
                <a:solidFill>
                  <a:srgbClr val="89929B"/>
                </a:solidFill>
              </a:defRPr>
            </a:pPr>
            <a:r>
              <a:t>Основные релизы</a:t>
            </a:r>
          </a:p>
          <a:p>
            <a:pPr>
              <a:lnSpc>
                <a:spcPct val="90000"/>
              </a:lnSpc>
              <a:defRPr sz="3200" b="1">
                <a:solidFill>
                  <a:srgbClr val="89929B"/>
                </a:solidFill>
              </a:defRPr>
            </a:pPr>
            <a:r>
              <a:t>3GPP</a:t>
            </a:r>
          </a:p>
        </p:txBody>
      </p:sp>
      <p:pic>
        <p:nvPicPr>
          <p:cNvPr id="246" name="Без заголовка.png" descr="Без заголовка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43" y="3167501"/>
            <a:ext cx="7828851" cy="33961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FFD308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D308"/>
          </a:solidFill>
          <a:prstDash val="solid"/>
          <a:bevel/>
        </a:ln>
        <a:effectLst>
          <a:outerShdw blurRad="38100" dist="19999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FFD308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D308"/>
          </a:solidFill>
          <a:prstDash val="solid"/>
          <a:bevel/>
        </a:ln>
        <a:effectLst>
          <a:outerShdw blurRad="38100" dist="19999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1771</Words>
  <Application>Microsoft Macintosh PowerPoint</Application>
  <PresentationFormat>Экран (4:3)</PresentationFormat>
  <Paragraphs>423</Paragraphs>
  <Slides>67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74" baseType="lpstr">
      <vt:lpstr>Arial</vt:lpstr>
      <vt:lpstr>Arial Black</vt:lpstr>
      <vt:lpstr>Helvetica</vt:lpstr>
      <vt:lpstr>Helvetica Neue</vt:lpstr>
      <vt:lpstr>Lucida Grande</vt:lpstr>
      <vt:lpstr>Times New Roman</vt:lpstr>
      <vt:lpstr>White</vt:lpstr>
      <vt:lpstr>Основные этапы развития беспроводных сетей связи</vt:lpstr>
      <vt:lpstr>Основы сотовой связи</vt:lpstr>
      <vt:lpstr>Основы сотовой связи</vt:lpstr>
      <vt:lpstr>Базовые станции (NodeB)</vt:lpstr>
      <vt:lpstr>Базовые станции (NodeB)</vt:lpstr>
      <vt:lpstr>Базовые станции (NodeB)</vt:lpstr>
      <vt:lpstr>Базовые станции (NodeB)</vt:lpstr>
      <vt:lpstr>Презентация PowerPoint</vt:lpstr>
      <vt:lpstr>Презентация PowerPoint</vt:lpstr>
      <vt:lpstr>Процесс стандартизации</vt:lpstr>
      <vt:lpstr>Процесс стандартизации</vt:lpstr>
      <vt:lpstr>Процесс стандартизации</vt:lpstr>
      <vt:lpstr>Процесс стандартизации</vt:lpstr>
      <vt:lpstr>Процесс стандартизации</vt:lpstr>
      <vt:lpstr>Процесс стандартизации</vt:lpstr>
      <vt:lpstr>Функционал смартфона</vt:lpstr>
      <vt:lpstr>Операторские услуги</vt:lpstr>
      <vt:lpstr>Операторские услуги</vt:lpstr>
      <vt:lpstr>Операторские услуги</vt:lpstr>
      <vt:lpstr>Операторские услуги</vt:lpstr>
      <vt:lpstr>Операторские услуги</vt:lpstr>
      <vt:lpstr>Парадокс</vt:lpstr>
      <vt:lpstr>Что делать?</vt:lpstr>
      <vt:lpstr>Планирование сети радиодоступа</vt:lpstr>
      <vt:lpstr>Планирование сети радиодоступа</vt:lpstr>
      <vt:lpstr>Планирование сети радиодоступа</vt:lpstr>
      <vt:lpstr>Оценка энергетического бюджета</vt:lpstr>
      <vt:lpstr>Модель COST 231 - Hata</vt:lpstr>
      <vt:lpstr>Моделирование</vt:lpstr>
      <vt:lpstr>Расчет числа БС 2600 МГц (800 МГц)</vt:lpstr>
      <vt:lpstr>Моделирование покрытия</vt:lpstr>
      <vt:lpstr>Софт для моделирования/тестирования</vt:lpstr>
      <vt:lpstr>Планирование сети радиодоступа</vt:lpstr>
      <vt:lpstr>Планирование сети радиодоступа</vt:lpstr>
      <vt:lpstr>Планирование сети радиодоступа</vt:lpstr>
      <vt:lpstr>Блок-схемы</vt:lpstr>
      <vt:lpstr>Распространение моб. связи в мире Отчет МСЭ</vt:lpstr>
      <vt:lpstr>Распространение моб. связи в мире Отчет МСЭ</vt:lpstr>
      <vt:lpstr>Распространение моб. технологий в мире Отчет МСЭ по 3G</vt:lpstr>
      <vt:lpstr>Распространение моб. технологий в мире Отчет МСЭ по LTE</vt:lpstr>
      <vt:lpstr>Summary</vt:lpstr>
      <vt:lpstr>Эволюция беспроводных сетей связи</vt:lpstr>
      <vt:lpstr>Оценка качества речи</vt:lpstr>
      <vt:lpstr>Оценка качества речи</vt:lpstr>
      <vt:lpstr>Эволюция беспроводных сетей связи</vt:lpstr>
      <vt:lpstr>Эволюция беспроводных сетей связи</vt:lpstr>
      <vt:lpstr>Эволюция беспроводных сетей связи</vt:lpstr>
      <vt:lpstr>Эволюция беспроводных сетей связи</vt:lpstr>
      <vt:lpstr>Эволюция беспроводных сетей связи</vt:lpstr>
      <vt:lpstr>Эволюция беспроводных сетей связи</vt:lpstr>
      <vt:lpstr>Smart/Super phone features</vt:lpstr>
      <vt:lpstr>Частотно-временная структура OFDM сигнала</vt:lpstr>
      <vt:lpstr>Временная структура кадра в LTE</vt:lpstr>
      <vt:lpstr>У кого MIMO прошло мимо…</vt:lpstr>
      <vt:lpstr>У кого MIMO прошло мимо…</vt:lpstr>
      <vt:lpstr>У кого MIMO прошло мимо…</vt:lpstr>
      <vt:lpstr>Эволюция беспроводных сетей связи</vt:lpstr>
      <vt:lpstr>LTE-Advanced: особенности </vt:lpstr>
      <vt:lpstr>Эволюция беспроводных сетей связи</vt:lpstr>
      <vt:lpstr>International Telecommunications Union World in 2010 Facts &amp; Figures</vt:lpstr>
      <vt:lpstr>Выводы</vt:lpstr>
      <vt:lpstr>Презентация PowerPoint</vt:lpstr>
      <vt:lpstr>Навстречу к 5G</vt:lpstr>
      <vt:lpstr>Навстречу к 5G</vt:lpstr>
      <vt:lpstr>Навстречу к 5G</vt:lpstr>
      <vt:lpstr>Summary</vt:lpstr>
      <vt:lpstr>3 пути для начала: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Основные этапы развития беспроводных сетей связи</dc:title>
  <cp:lastModifiedBy>пользователь Microsoft Office</cp:lastModifiedBy>
  <cp:revision>1</cp:revision>
  <dcterms:modified xsi:type="dcterms:W3CDTF">2017-09-15T20:36:11Z</dcterms:modified>
</cp:coreProperties>
</file>